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2412" cy="137160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AF4"/>
          </a:solidFill>
        </a:fill>
      </a:tcStyle>
    </a:wholeTbl>
    <a:band2H>
      <a:tcTxStyle b="def" i="def"/>
      <a:tcStyle>
        <a:tcBdr/>
        <a:fill>
          <a:solidFill>
            <a:srgbClr val="F1F5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42950" indent="-285750">
              <a:spcBef>
                <a:spcPts val="2100"/>
              </a:spcBef>
              <a:defRPr sz="4400"/>
            </a:lvl2pPr>
            <a:lvl3pPr marL="1143000" indent="-228600">
              <a:spcBef>
                <a:spcPts val="1500"/>
              </a:spcBef>
              <a:defRPr sz="3600"/>
            </a:lvl3pPr>
            <a:lvl4pPr marL="1600200" indent="-228600">
              <a:spcBef>
                <a:spcPts val="1000"/>
              </a:spcBef>
              <a:defRPr sz="2600"/>
            </a:lvl4pPr>
            <a:lvl5pPr marL="2057400" indent="-228600">
              <a:spcBef>
                <a:spcPts val="500"/>
              </a:spcBef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4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2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1739786" y="2298996"/>
            <a:ext cx="20902840" cy="4635200"/>
          </a:xfrm>
          <a:prstGeom prst="rect">
            <a:avLst/>
          </a:prstGeom>
        </p:spPr>
        <p:txBody>
          <a:bodyPr anchor="b"/>
          <a:lstStyle>
            <a:lvl1pPr defTabSz="825500">
              <a:lnSpc>
                <a:spcPct val="100000"/>
              </a:lnSpc>
              <a:defRPr sz="116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11600"/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1739786" y="7061186"/>
            <a:ext cx="20902840" cy="1587398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ClrTx/>
              <a:buFontTx/>
              <a:defRPr sz="48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ClrTx/>
              <a:buFontTx/>
              <a:defRPr sz="48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ClrTx/>
              <a:buFontTx/>
              <a:defRPr sz="48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ClrTx/>
              <a:buFontTx/>
              <a:defRPr sz="48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ClrTx/>
              <a:buFontTx/>
              <a:defRPr sz="48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4800"/>
              <a:t>Body Level One</a:t>
            </a:r>
            <a:endParaRPr sz="4800"/>
          </a:p>
          <a:p>
            <a:pPr lvl="1">
              <a:defRPr sz="1800"/>
            </a:pPr>
            <a:r>
              <a:rPr sz="4800"/>
              <a:t>Body Level Two</a:t>
            </a:r>
            <a:endParaRPr sz="4800"/>
          </a:p>
          <a:p>
            <a:pPr lvl="2">
              <a:defRPr sz="1800"/>
            </a:pPr>
            <a:r>
              <a:rPr sz="4800"/>
              <a:t>Body Level Three</a:t>
            </a:r>
            <a:endParaRPr sz="4800"/>
          </a:p>
          <a:p>
            <a:pPr lvl="3">
              <a:defRPr sz="1800"/>
            </a:pPr>
            <a:r>
              <a:rPr sz="4800"/>
              <a:t>Body Level Four</a:t>
            </a:r>
            <a:endParaRPr sz="4800"/>
          </a:p>
          <a:p>
            <a:pPr lvl="4">
              <a:defRPr sz="1800"/>
            </a:pPr>
            <a:r>
              <a:rPr sz="4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1215945" y="156011"/>
            <a:ext cx="21923536" cy="305256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1215945" y="3208575"/>
            <a:ext cx="21923536" cy="10506979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2100"/>
              </a:spcBef>
              <a:defRPr sz="4400"/>
            </a:lvl2pPr>
            <a:lvl3pPr marL="1143000" indent="-228600">
              <a:spcBef>
                <a:spcPts val="1500"/>
              </a:spcBef>
              <a:defRPr sz="3600"/>
            </a:lvl3pPr>
            <a:lvl4pPr marL="1600200" indent="-228600">
              <a:spcBef>
                <a:spcPts val="1000"/>
              </a:spcBef>
              <a:defRPr sz="2600"/>
            </a:lvl4pPr>
            <a:lvl5pPr marL="2057400" indent="-228600">
              <a:spcBef>
                <a:spcPts val="500"/>
              </a:spcBef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4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2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xfrm>
            <a:off x="20163276" y="12493258"/>
            <a:ext cx="283816" cy="27441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4261469" y="0"/>
            <a:ext cx="15537953" cy="6410327"/>
          </a:xfrm>
          <a:prstGeom prst="rect">
            <a:avLst/>
          </a:prstGeom>
        </p:spPr>
        <p:txBody>
          <a:bodyPr lIns="71449" tIns="71449" rIns="71449" bIns="71449"/>
          <a:lstStyle>
            <a:lvl1pPr marR="57919">
              <a:lnSpc>
                <a:spcPct val="100000"/>
              </a:lnSpc>
              <a:defRPr b="1" sz="5800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5800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</a:rPr>
              <a:t>Title Text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4422230" y="4411983"/>
            <a:ext cx="16466792" cy="8375178"/>
          </a:xfrm>
          <a:prstGeom prst="rect">
            <a:avLst/>
          </a:prstGeom>
        </p:spPr>
        <p:txBody>
          <a:bodyPr lIns="71449" tIns="71449" rIns="71449" bIns="71449"/>
          <a:lstStyle>
            <a:lvl1pPr marL="342860" marR="57919" indent="-342860">
              <a:lnSpc>
                <a:spcPct val="100000"/>
              </a:lnSpc>
              <a:spcBef>
                <a:spcPts val="900"/>
              </a:spcBef>
              <a:defRPr b="1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09" marR="57919" indent="-285750">
              <a:lnSpc>
                <a:spcPct val="100000"/>
              </a:lnSpc>
              <a:spcBef>
                <a:spcPts val="800"/>
              </a:spcBef>
              <a:defRPr b="1" sz="4400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2959" marR="57919" indent="-228600">
              <a:lnSpc>
                <a:spcPct val="100000"/>
              </a:lnSpc>
              <a:spcBef>
                <a:spcPts val="700"/>
              </a:spcBef>
              <a:defRPr b="1" i="1" sz="3600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159" marR="57919" indent="-228600">
              <a:lnSpc>
                <a:spcPct val="100000"/>
              </a:lnSpc>
              <a:spcBef>
                <a:spcPts val="800"/>
              </a:spcBef>
              <a:defRPr b="1" i="1" sz="4400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360" marR="57919" indent="-228600">
              <a:lnSpc>
                <a:spcPct val="100000"/>
              </a:lnSpc>
              <a:spcBef>
                <a:spcPts val="800"/>
              </a:spcBef>
              <a:defRPr b="1" i="1" sz="4400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5000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</a:rPr>
              <a:t>Body Level One</a:t>
            </a:r>
            <a:endParaRPr b="1" sz="5000">
              <a:solidFill>
                <a:srgbClr val="0074B9"/>
              </a:solidFill>
              <a:uFill>
                <a:solidFill>
                  <a:srgbClr val="0074B9"/>
                </a:solidFill>
              </a:uFill>
            </a:endParaRPr>
          </a:p>
          <a:p>
            <a:pPr lvl="1">
              <a:defRPr b="0"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</a:rPr>
              <a:t>Body Level Two</a:t>
            </a:r>
            <a:endParaRPr b="1" sz="4400">
              <a:solidFill>
                <a:srgbClr val="0074B9"/>
              </a:solidFill>
              <a:uFill>
                <a:solidFill>
                  <a:srgbClr val="0074B9"/>
                </a:solidFill>
              </a:uFill>
            </a:endParaRPr>
          </a:p>
          <a:p>
            <a:pPr lvl="2">
              <a:defRPr b="0" i="0" sz="1800">
                <a:solidFill>
                  <a:srgbClr val="000000"/>
                </a:solidFill>
                <a:uFillTx/>
              </a:defRPr>
            </a:pPr>
            <a:r>
              <a:rPr b="1" i="1" sz="3600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</a:rPr>
              <a:t>Body Level Three</a:t>
            </a:r>
            <a:endParaRPr b="1" i="1" sz="3600">
              <a:solidFill>
                <a:srgbClr val="0074B9"/>
              </a:solidFill>
              <a:uFill>
                <a:solidFill>
                  <a:srgbClr val="0074B9"/>
                </a:solidFill>
              </a:uFill>
            </a:endParaRPr>
          </a:p>
          <a:p>
            <a:pPr lvl="3">
              <a:defRPr b="0" i="0" sz="1800">
                <a:solidFill>
                  <a:srgbClr val="000000"/>
                </a:solidFill>
                <a:uFillTx/>
              </a:defRPr>
            </a:pPr>
            <a:r>
              <a:rPr b="1" i="1" sz="4400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</a:rPr>
              <a:t>Body Level Four</a:t>
            </a:r>
            <a:endParaRPr b="1" i="1" sz="4400">
              <a:solidFill>
                <a:srgbClr val="0074B9"/>
              </a:solidFill>
              <a:uFill>
                <a:solidFill>
                  <a:srgbClr val="0074B9"/>
                </a:solidFill>
              </a:uFill>
            </a:endParaRPr>
          </a:p>
          <a:p>
            <a:pPr lvl="4">
              <a:defRPr b="0" i="0" sz="1800">
                <a:solidFill>
                  <a:srgbClr val="000000"/>
                </a:solidFill>
                <a:uFillTx/>
              </a:defRPr>
            </a:pPr>
            <a:r>
              <a:rPr b="1" i="1" sz="4400">
                <a:solidFill>
                  <a:srgbClr val="0074B9"/>
                </a:solidFill>
                <a:uFill>
                  <a:solidFill>
                    <a:srgbClr val="0074B9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xfrm>
            <a:off x="1219120" y="158963"/>
            <a:ext cx="21923632" cy="3049787"/>
          </a:xfrm>
          <a:prstGeom prst="rect">
            <a:avLst/>
          </a:prstGeom>
        </p:spPr>
        <p:txBody>
          <a:bodyPr/>
          <a:lstStyle>
            <a:lvl1pPr defTabSz="631878">
              <a:defRPr sz="7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1219120" y="3208749"/>
            <a:ext cx="21923632" cy="10506805"/>
          </a:xfrm>
          <a:prstGeom prst="rect">
            <a:avLst/>
          </a:prstGeom>
        </p:spPr>
        <p:txBody>
          <a:bodyPr/>
          <a:lstStyle>
            <a:lvl1pPr marL="482600" indent="-482600" defTabSz="631878">
              <a:spcBef>
                <a:spcPts val="2500"/>
              </a:spcBef>
              <a:defRPr sz="5600"/>
            </a:lvl1pPr>
            <a:lvl2pPr marL="1044943" indent="-397243" defTabSz="631878">
              <a:spcBef>
                <a:spcPts val="2100"/>
              </a:spcBef>
            </a:lvl2pPr>
            <a:lvl3pPr marL="1612900" indent="-330200" defTabSz="631878">
              <a:spcBef>
                <a:spcPts val="1500"/>
              </a:spcBef>
              <a:defRPr sz="4200"/>
            </a:lvl3pPr>
            <a:lvl4pPr marL="2247900" indent="-317500" defTabSz="631878">
              <a:spcBef>
                <a:spcPts val="1000"/>
              </a:spcBef>
              <a:defRPr sz="3200"/>
            </a:lvl4pPr>
            <a:lvl5pPr marL="2895600" indent="-317500" defTabSz="631878">
              <a:spcBef>
                <a:spcPts val="6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5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4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3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xfrm>
            <a:off x="20134129" y="12494299"/>
            <a:ext cx="340321" cy="323553"/>
          </a:xfrm>
          <a:prstGeom prst="rect">
            <a:avLst/>
          </a:prstGeom>
        </p:spPr>
        <p:txBody>
          <a:bodyPr/>
          <a:lstStyle>
            <a:lvl1pPr defTabSz="825500">
              <a:defRPr sz="16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xfrm>
            <a:off x="1216025" y="149225"/>
            <a:ext cx="21918613" cy="305911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1216025" y="3208337"/>
            <a:ext cx="21918613" cy="10507663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2100"/>
              </a:spcBef>
              <a:defRPr sz="4400"/>
            </a:lvl2pPr>
            <a:lvl3pPr marL="1143000" indent="-228600">
              <a:spcBef>
                <a:spcPts val="1500"/>
              </a:spcBef>
              <a:defRPr sz="3600"/>
            </a:lvl3pPr>
            <a:lvl4pPr marL="1600200" indent="-228600">
              <a:spcBef>
                <a:spcPts val="1000"/>
              </a:spcBef>
              <a:defRPr sz="2600"/>
            </a:lvl4pPr>
            <a:lvl5pPr marL="2057400" indent="-228600">
              <a:spcBef>
                <a:spcPts val="500"/>
              </a:spcBef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4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2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xfrm>
            <a:off x="20161423" y="12493625"/>
            <a:ext cx="283816" cy="27441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1216025" y="149225"/>
            <a:ext cx="21918613" cy="305911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1216025" y="3208337"/>
            <a:ext cx="21918613" cy="10507663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2100"/>
              </a:spcBef>
              <a:defRPr sz="4400"/>
            </a:lvl2pPr>
            <a:lvl3pPr marL="1143000" indent="-228600">
              <a:spcBef>
                <a:spcPts val="1500"/>
              </a:spcBef>
              <a:defRPr sz="3600"/>
            </a:lvl3pPr>
            <a:lvl4pPr marL="1600200" indent="-228600">
              <a:spcBef>
                <a:spcPts val="1000"/>
              </a:spcBef>
              <a:defRPr sz="2600"/>
            </a:lvl4pPr>
            <a:lvl5pPr marL="2057400" indent="-228600">
              <a:spcBef>
                <a:spcPts val="500"/>
              </a:spcBef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4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2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xfrm>
            <a:off x="20161423" y="12493625"/>
            <a:ext cx="283816" cy="27441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1216025" y="149225"/>
            <a:ext cx="21918613" cy="305911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1216025" y="3208337"/>
            <a:ext cx="21918613" cy="10507663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2100"/>
              </a:spcBef>
              <a:defRPr sz="4400"/>
            </a:lvl2pPr>
            <a:lvl3pPr marL="1143000" indent="-228600">
              <a:spcBef>
                <a:spcPts val="1500"/>
              </a:spcBef>
              <a:defRPr sz="3600"/>
            </a:lvl3pPr>
            <a:lvl4pPr marL="1600200" indent="-228600">
              <a:spcBef>
                <a:spcPts val="1000"/>
              </a:spcBef>
              <a:defRPr sz="2600"/>
            </a:lvl4pPr>
            <a:lvl5pPr marL="2057400" indent="-228600">
              <a:spcBef>
                <a:spcPts val="500"/>
              </a:spcBef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4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2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xfrm>
            <a:off x="20161423" y="12493625"/>
            <a:ext cx="283816" cy="27441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1216025" y="149225"/>
            <a:ext cx="21918613" cy="305911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1216025" y="3208337"/>
            <a:ext cx="21918613" cy="10507663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2100"/>
              </a:spcBef>
              <a:defRPr sz="4400"/>
            </a:lvl2pPr>
            <a:lvl3pPr marL="1143000" indent="-228600">
              <a:spcBef>
                <a:spcPts val="1500"/>
              </a:spcBef>
              <a:defRPr sz="3600"/>
            </a:lvl3pPr>
            <a:lvl4pPr marL="1600200" indent="-228600">
              <a:spcBef>
                <a:spcPts val="1000"/>
              </a:spcBef>
              <a:defRPr sz="2600"/>
            </a:lvl4pPr>
            <a:lvl5pPr marL="2057400" indent="-228600">
              <a:spcBef>
                <a:spcPts val="500"/>
              </a:spcBef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4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2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xfrm>
            <a:off x="20161423" y="12493625"/>
            <a:ext cx="283816" cy="27441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1216025" y="149225"/>
            <a:ext cx="21918613" cy="305911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1216025" y="3208337"/>
            <a:ext cx="21918613" cy="10507663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2100"/>
              </a:spcBef>
              <a:defRPr sz="4400"/>
            </a:lvl2pPr>
            <a:lvl3pPr marL="1143000" indent="-228600">
              <a:spcBef>
                <a:spcPts val="1500"/>
              </a:spcBef>
              <a:defRPr sz="3600"/>
            </a:lvl3pPr>
            <a:lvl4pPr marL="1600200" indent="-228600">
              <a:spcBef>
                <a:spcPts val="1000"/>
              </a:spcBef>
              <a:defRPr sz="2600"/>
            </a:lvl4pPr>
            <a:lvl5pPr marL="2057400" indent="-228600">
              <a:spcBef>
                <a:spcPts val="500"/>
              </a:spcBef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4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2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xfrm>
            <a:off x="20161423" y="12493625"/>
            <a:ext cx="283816" cy="27441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re et contenu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19200" y="549275"/>
            <a:ext cx="21945600" cy="2286001"/>
          </a:xfrm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 defTabSz="914400">
              <a:lnSpc>
                <a:spcPct val="100000"/>
              </a:lnSpc>
              <a:defRPr sz="8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>
              <a:defRPr sz="1800">
                <a:uFillTx/>
              </a:defRPr>
            </a:pPr>
            <a:r>
              <a:rPr sz="8800">
                <a:uFill>
                  <a:solidFill/>
                </a:uFill>
              </a:rP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1219200" y="3200400"/>
            <a:ext cx="21945600" cy="9051926"/>
          </a:xfrm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 defTabSz="9144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•"/>
              <a:defRPr sz="6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42950" indent="-285750" defTabSz="9144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buChar char="–"/>
              <a:defRPr sz="5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143000" indent="-228600" defTabSz="914400">
              <a:lnSpc>
                <a:spcPct val="100000"/>
              </a:lnSpc>
              <a:spcBef>
                <a:spcPts val="1100"/>
              </a:spcBef>
              <a:buSzPct val="100000"/>
              <a:buFont typeface="Arial"/>
              <a:buChar char="•"/>
              <a:defRPr sz="4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600200" indent="-228600" defTabSz="91440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–"/>
              <a:defRPr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057400" indent="-228600" defTabSz="91440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»"/>
              <a:defRPr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 lvl="0">
              <a:defRPr sz="1800">
                <a:uFillTx/>
              </a:defRPr>
            </a:pPr>
            <a:r>
              <a:rPr sz="6400">
                <a:uFill>
                  <a:solidFill/>
                </a:uFill>
              </a:rPr>
              <a:t>Body Level One</a:t>
            </a:r>
            <a:endParaRPr sz="64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Body Level Two</a:t>
            </a:r>
            <a:endParaRPr sz="56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4800">
                <a:uFill>
                  <a:solidFill/>
                </a:uFill>
              </a:rPr>
              <a:t>Body Level Three</a:t>
            </a:r>
            <a:endParaRPr sz="48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Four</a:t>
            </a:r>
            <a:endParaRPr sz="40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xfrm>
            <a:off x="22765422" y="12998450"/>
            <a:ext cx="397869" cy="444500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ctr"/>
          <a:lstStyle>
            <a:lvl1pPr algn="r" defTabSz="914400">
              <a:defRPr sz="2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xfrm>
            <a:off x="1739786" y="356023"/>
            <a:ext cx="20902840" cy="3441477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116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11600"/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1739786" y="3899092"/>
            <a:ext cx="20902840" cy="8546545"/>
          </a:xfrm>
          <a:prstGeom prst="rect">
            <a:avLst/>
          </a:prstGeom>
        </p:spPr>
        <p:txBody>
          <a:bodyPr anchor="ctr"/>
          <a:lstStyle>
            <a:lvl1pPr marL="1117600" indent="-800100" defTabSz="825500">
              <a:lnSpc>
                <a:spcPct val="100000"/>
              </a:lnSpc>
              <a:spcBef>
                <a:spcPts val="5200"/>
              </a:spcBef>
              <a:buClrTx/>
              <a:buSzPct val="171000"/>
              <a:buFontTx/>
              <a:buChar char="•"/>
              <a:defRPr sz="56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1562100" indent="-800100" defTabSz="825500">
              <a:lnSpc>
                <a:spcPct val="100000"/>
              </a:lnSpc>
              <a:spcBef>
                <a:spcPts val="5200"/>
              </a:spcBef>
              <a:buClrTx/>
              <a:buSzPct val="171000"/>
              <a:buFontTx/>
              <a:buChar char="•"/>
              <a:defRPr sz="56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2006600" indent="-800100" defTabSz="825500">
              <a:lnSpc>
                <a:spcPct val="100000"/>
              </a:lnSpc>
              <a:spcBef>
                <a:spcPts val="5200"/>
              </a:spcBef>
              <a:buClrTx/>
              <a:buSzPct val="171000"/>
              <a:buFontTx/>
              <a:buChar char="•"/>
              <a:defRPr sz="56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2451100" indent="-800100" defTabSz="825500">
              <a:lnSpc>
                <a:spcPct val="100000"/>
              </a:lnSpc>
              <a:spcBef>
                <a:spcPts val="5200"/>
              </a:spcBef>
              <a:buClrTx/>
              <a:buSzPct val="171000"/>
              <a:buFontTx/>
              <a:buChar char="•"/>
              <a:defRPr sz="56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2895600" indent="-800100" defTabSz="825500">
              <a:lnSpc>
                <a:spcPct val="100000"/>
              </a:lnSpc>
              <a:spcBef>
                <a:spcPts val="5200"/>
              </a:spcBef>
              <a:buClrTx/>
              <a:buSzPct val="171000"/>
              <a:buFontTx/>
              <a:buChar char="•"/>
              <a:defRPr sz="56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5600"/>
              <a:t>Body Level One</a:t>
            </a:r>
            <a:endParaRPr sz="5600"/>
          </a:p>
          <a:p>
            <a:pPr lvl="1">
              <a:defRPr sz="1800"/>
            </a:pPr>
            <a:r>
              <a:rPr sz="5600"/>
              <a:t>Body Level Two</a:t>
            </a:r>
            <a:endParaRPr sz="5600"/>
          </a:p>
          <a:p>
            <a:pPr lvl="2">
              <a:defRPr sz="1800"/>
            </a:pPr>
            <a:r>
              <a:rPr sz="5600"/>
              <a:t>Body Level Three</a:t>
            </a:r>
            <a:endParaRPr sz="5600"/>
          </a:p>
          <a:p>
            <a:pPr lvl="3">
              <a:defRPr sz="1800"/>
            </a:pPr>
            <a:r>
              <a:rPr sz="5600"/>
              <a:t>Body Level Four</a:t>
            </a:r>
            <a:endParaRPr sz="5600"/>
          </a:p>
          <a:p>
            <a:pPr lvl="4">
              <a:defRPr sz="1800"/>
            </a:pPr>
            <a:r>
              <a:rPr sz="5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2387444" y="368722"/>
            <a:ext cx="19620223" cy="3428778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114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2387444" y="3886393"/>
            <a:ext cx="19620223" cy="8038578"/>
          </a:xfrm>
          <a:prstGeom prst="rect">
            <a:avLst/>
          </a:prstGeom>
        </p:spPr>
        <p:txBody>
          <a:bodyPr anchor="ctr"/>
          <a:lstStyle>
            <a:lvl1pPr marL="889000" indent="-571500" defTabSz="825500">
              <a:lnSpc>
                <a:spcPct val="100000"/>
              </a:lnSpc>
              <a:spcBef>
                <a:spcPts val="3500"/>
              </a:spcBef>
              <a:buClrTx/>
              <a:buSzPct val="171000"/>
              <a:buFontTx/>
              <a:buChar char="•"/>
              <a:defRPr sz="5400"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 defTabSz="825500">
              <a:lnSpc>
                <a:spcPct val="100000"/>
              </a:lnSpc>
              <a:spcBef>
                <a:spcPts val="3500"/>
              </a:spcBef>
              <a:buClrTx/>
              <a:buSzPct val="171000"/>
              <a:buFontTx/>
              <a:buChar char="•"/>
              <a:defRPr sz="5400"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 defTabSz="825500">
              <a:lnSpc>
                <a:spcPct val="100000"/>
              </a:lnSpc>
              <a:spcBef>
                <a:spcPts val="3500"/>
              </a:spcBef>
              <a:buClrTx/>
              <a:buSzPct val="171000"/>
              <a:buFontTx/>
              <a:buChar char="•"/>
              <a:defRPr sz="5400"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 defTabSz="825500">
              <a:lnSpc>
                <a:spcPct val="100000"/>
              </a:lnSpc>
              <a:spcBef>
                <a:spcPts val="3500"/>
              </a:spcBef>
              <a:buClrTx/>
              <a:buSzPct val="171000"/>
              <a:buFontTx/>
              <a:buChar char="•"/>
              <a:defRPr sz="5400"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 defTabSz="825500">
              <a:lnSpc>
                <a:spcPct val="100000"/>
              </a:lnSpc>
              <a:spcBef>
                <a:spcPts val="3500"/>
              </a:spcBef>
              <a:buClrTx/>
              <a:buSzPct val="171000"/>
              <a:buFontTx/>
              <a:buChar char="•"/>
              <a:defRPr sz="5400">
                <a:uFillTx/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One</a:t>
            </a:r>
            <a:endParaRPr sz="5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Two</a:t>
            </a:r>
            <a:endParaRPr sz="5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Three</a:t>
            </a:r>
            <a:endParaRPr sz="5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Four</a:t>
            </a:r>
            <a:endParaRPr sz="5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16025" y="155575"/>
            <a:ext cx="21924963" cy="3052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16025" y="3208337"/>
            <a:ext cx="21924963" cy="10507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742950" indent="-285750">
              <a:spcBef>
                <a:spcPts val="2100"/>
              </a:spcBef>
              <a:defRPr sz="4400"/>
            </a:lvl2pPr>
            <a:lvl3pPr marL="1143000" indent="-228600">
              <a:spcBef>
                <a:spcPts val="1500"/>
              </a:spcBef>
              <a:defRPr sz="3600"/>
            </a:lvl3pPr>
            <a:lvl4pPr marL="1600200" indent="-228600">
              <a:spcBef>
                <a:spcPts val="1000"/>
              </a:spcBef>
              <a:defRPr sz="2600"/>
            </a:lvl4pPr>
            <a:lvl5pPr marL="2057400" indent="-228600">
              <a:spcBef>
                <a:spcPts val="500"/>
              </a:spcBef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4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2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20164598" y="12493625"/>
            <a:ext cx="283816" cy="2744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 defTabSz="584200">
              <a:defRPr>
                <a:uFill>
                  <a:solidFill/>
                </a:u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 advClick="1"/>
  <p:txStyles>
    <p:titleStyle>
      <a:lvl1pPr algn="ctr" defTabSz="449262">
        <a:lnSpc>
          <a:spcPct val="93000"/>
        </a:lnSpc>
        <a:defRPr sz="74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1pPr>
      <a:lvl2pPr indent="228600" algn="ctr" defTabSz="449262">
        <a:lnSpc>
          <a:spcPct val="93000"/>
        </a:lnSpc>
        <a:defRPr sz="74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2pPr>
      <a:lvl3pPr indent="457200" algn="ctr" defTabSz="449262">
        <a:lnSpc>
          <a:spcPct val="93000"/>
        </a:lnSpc>
        <a:defRPr sz="74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3pPr>
      <a:lvl4pPr indent="685800" algn="ctr" defTabSz="449262">
        <a:lnSpc>
          <a:spcPct val="93000"/>
        </a:lnSpc>
        <a:defRPr sz="74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4pPr>
      <a:lvl5pPr indent="914400" algn="ctr" defTabSz="449262">
        <a:lnSpc>
          <a:spcPct val="93000"/>
        </a:lnSpc>
        <a:defRPr sz="74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5pPr>
      <a:lvl6pPr indent="1143000" algn="ctr" defTabSz="449262">
        <a:lnSpc>
          <a:spcPct val="93000"/>
        </a:lnSpc>
        <a:defRPr sz="74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indent="1371600" algn="ctr" defTabSz="449262">
        <a:lnSpc>
          <a:spcPct val="93000"/>
        </a:lnSpc>
        <a:defRPr sz="74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indent="1600200" algn="ctr" defTabSz="449262">
        <a:lnSpc>
          <a:spcPct val="93000"/>
        </a:lnSpc>
        <a:defRPr sz="74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indent="1828800" algn="ctr" defTabSz="449262">
        <a:lnSpc>
          <a:spcPct val="93000"/>
        </a:lnSpc>
        <a:defRPr sz="74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342900" indent="-342900" defTabSz="449262">
        <a:lnSpc>
          <a:spcPct val="93000"/>
        </a:lnSpc>
        <a:spcBef>
          <a:spcPts val="2600"/>
        </a:spcBef>
        <a:buClr>
          <a:srgbClr val="000000"/>
        </a:buClr>
        <a:buFont typeface="Times New Roman"/>
        <a:defRPr sz="5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1pPr>
      <a:lvl2pPr marL="342900" indent="-342900" defTabSz="449262">
        <a:lnSpc>
          <a:spcPct val="93000"/>
        </a:lnSpc>
        <a:spcBef>
          <a:spcPts val="2600"/>
        </a:spcBef>
        <a:buClr>
          <a:srgbClr val="000000"/>
        </a:buClr>
        <a:buFont typeface="Times New Roman"/>
        <a:defRPr sz="5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2pPr>
      <a:lvl3pPr marL="342900" indent="-342900" defTabSz="449262">
        <a:lnSpc>
          <a:spcPct val="93000"/>
        </a:lnSpc>
        <a:spcBef>
          <a:spcPts val="2600"/>
        </a:spcBef>
        <a:buClr>
          <a:srgbClr val="000000"/>
        </a:buClr>
        <a:buFont typeface="Times New Roman"/>
        <a:defRPr sz="5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3pPr>
      <a:lvl4pPr marL="342900" indent="-342900" defTabSz="449262">
        <a:lnSpc>
          <a:spcPct val="93000"/>
        </a:lnSpc>
        <a:spcBef>
          <a:spcPts val="2600"/>
        </a:spcBef>
        <a:buClr>
          <a:srgbClr val="000000"/>
        </a:buClr>
        <a:buFont typeface="Times New Roman"/>
        <a:defRPr sz="5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4pPr>
      <a:lvl5pPr marL="342900" indent="-342900" defTabSz="449262">
        <a:lnSpc>
          <a:spcPct val="93000"/>
        </a:lnSpc>
        <a:spcBef>
          <a:spcPts val="2600"/>
        </a:spcBef>
        <a:buClr>
          <a:srgbClr val="000000"/>
        </a:buClr>
        <a:buFont typeface="Times New Roman"/>
        <a:defRPr sz="5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5pPr>
      <a:lvl6pPr marL="342900" indent="-342900" defTabSz="449262">
        <a:lnSpc>
          <a:spcPct val="93000"/>
        </a:lnSpc>
        <a:spcBef>
          <a:spcPts val="2600"/>
        </a:spcBef>
        <a:buClr>
          <a:srgbClr val="000000"/>
        </a:buClr>
        <a:buFont typeface="Times New Roman"/>
        <a:defRPr sz="5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42900" indent="-342900" defTabSz="449262">
        <a:lnSpc>
          <a:spcPct val="93000"/>
        </a:lnSpc>
        <a:spcBef>
          <a:spcPts val="2600"/>
        </a:spcBef>
        <a:buClr>
          <a:srgbClr val="000000"/>
        </a:buClr>
        <a:buFont typeface="Times New Roman"/>
        <a:defRPr sz="5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42900" indent="-342900" defTabSz="449262">
        <a:lnSpc>
          <a:spcPct val="93000"/>
        </a:lnSpc>
        <a:spcBef>
          <a:spcPts val="2600"/>
        </a:spcBef>
        <a:buClr>
          <a:srgbClr val="000000"/>
        </a:buClr>
        <a:buFont typeface="Times New Roman"/>
        <a:defRPr sz="5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342900" indent="-342900" defTabSz="449262">
        <a:lnSpc>
          <a:spcPct val="93000"/>
        </a:lnSpc>
        <a:spcBef>
          <a:spcPts val="2600"/>
        </a:spcBef>
        <a:buClr>
          <a:srgbClr val="000000"/>
        </a:buClr>
        <a:buFont typeface="Times New Roman"/>
        <a:defRPr sz="5000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ctr" defTabSz="584200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3" Type="http://schemas.openxmlformats.org/officeDocument/2006/relationships/image" Target="../media/image2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Relationship Id="rId3" Type="http://schemas.openxmlformats.org/officeDocument/2006/relationships/image" Target="../media/image5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image" Target="../media/image24.png"/><Relationship Id="rId5" Type="http://schemas.openxmlformats.org/officeDocument/2006/relationships/image" Target="../media/image5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2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4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" y="-1539875"/>
            <a:ext cx="24409400" cy="18324513"/>
          </a:xfrm>
          <a:prstGeom prst="rect">
            <a:avLst/>
          </a:prstGeom>
          <a:ln>
            <a:round/>
          </a:ln>
        </p:spPr>
      </p:pic>
      <p:sp>
        <p:nvSpPr>
          <p:cNvPr id="57" name="Shape 57"/>
          <p:cNvSpPr/>
          <p:nvPr/>
        </p:nvSpPr>
        <p:spPr>
          <a:xfrm>
            <a:off x="20177125" y="12493625"/>
            <a:ext cx="279400" cy="382910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9199" marR="39199" algn="ctr" defTabSz="449262">
              <a:buClr>
                <a:srgbClr val="FFFFFF"/>
              </a:buClr>
              <a:buFont typeface="Times New Roman"/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</a:t>
            </a:r>
          </a:p>
        </p:txBody>
      </p:sp>
      <p:sp>
        <p:nvSpPr>
          <p:cNvPr id="58" name="Shape 58"/>
          <p:cNvSpPr/>
          <p:nvPr/>
        </p:nvSpPr>
        <p:spPr>
          <a:xfrm>
            <a:off x="1720056" y="7457281"/>
            <a:ext cx="20942301" cy="1371601"/>
          </a:xfrm>
          <a:prstGeom prst="rect">
            <a:avLst/>
          </a:prstGeom>
          <a:solidFill>
            <a:srgbClr val="FEFDFF">
              <a:alpha val="34000"/>
            </a:srgbClr>
          </a:solidFill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449262">
              <a:buClr>
                <a:srgbClr val="000000"/>
              </a:buClr>
              <a:buFont typeface="Times New Roma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662900" algn="l"/>
              </a:tabLst>
              <a:defRPr sz="5600">
                <a:solidFill>
                  <a:srgbClr val="FFFCEE"/>
                </a:solidFill>
                <a:uFill>
                  <a:solidFill>
                    <a:srgbClr val="FFFCEE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600">
                <a:solidFill>
                  <a:srgbClr val="FFFCEE"/>
                </a:solidFill>
                <a:uFill>
                  <a:solidFill>
                    <a:srgbClr val="FFFCEE"/>
                  </a:solidFill>
                </a:uFill>
              </a:rPr>
              <a:t>Enabling Informed Participation in Governance (EIPIG)</a:t>
            </a:r>
          </a:p>
        </p:txBody>
      </p:sp>
      <p:sp>
        <p:nvSpPr>
          <p:cNvPr id="59" name="Shape 59"/>
          <p:cNvSpPr/>
          <p:nvPr/>
        </p:nvSpPr>
        <p:spPr>
          <a:xfrm>
            <a:off x="5637262" y="10160000"/>
            <a:ext cx="13107889" cy="1047378"/>
          </a:xfrm>
          <a:prstGeom prst="rect">
            <a:avLst/>
          </a:prstGeom>
          <a:solidFill>
            <a:srgbClr val="FFFFFF">
              <a:alpha val="26000"/>
            </a:srgbClr>
          </a:solidFill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 defTabSz="449262">
              <a:buClr>
                <a:srgbClr val="FFFDFB"/>
              </a:buClr>
              <a:buFont typeface="Times New Roman"/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368000" algn="l"/>
              </a:tabLst>
              <a:defRPr sz="1800"/>
            </a:pPr>
            <a:r>
              <a:rPr i="1" sz="3600">
                <a:solidFill>
                  <a:srgbClr val="FFFDFB"/>
                </a:solidFill>
                <a:uFill>
                  <a:solidFill>
                    <a:srgbClr val="FFFDF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Hans-Peter Plag, Mitigation and Adaptation Research Institute,</a:t>
            </a:r>
            <a:endParaRPr i="1" sz="3600">
              <a:solidFill>
                <a:srgbClr val="FFFDFB"/>
              </a:solidFill>
              <a:uFill>
                <a:solidFill>
                  <a:srgbClr val="FFFDFB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defTabSz="449262">
              <a:buClr>
                <a:srgbClr val="FFFDFB"/>
              </a:buClr>
              <a:buFont typeface="Times New Roman"/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368000" algn="l"/>
              </a:tabLst>
              <a:defRPr sz="1800"/>
            </a:pPr>
            <a:r>
              <a:rPr i="1" sz="3600">
                <a:solidFill>
                  <a:srgbClr val="FFFDFB"/>
                </a:solidFill>
                <a:uFill>
                  <a:solidFill>
                    <a:srgbClr val="FFFDF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Old Dominion University, Norfolk, VA, USA</a:t>
            </a:r>
          </a:p>
        </p:txBody>
      </p:sp>
      <p:pic>
        <p:nvPicPr>
          <p:cNvPr id="60" name="czcp_geo_logos.tif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21656" y="-25400"/>
            <a:ext cx="9867901" cy="1574800"/>
          </a:xfrm>
          <a:prstGeom prst="rect">
            <a:avLst/>
          </a:prstGeom>
          <a:ln>
            <a:round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CDCD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590" y="121085"/>
            <a:ext cx="24179234" cy="1765192"/>
          </a:xfrm>
          <a:prstGeom prst="rect">
            <a:avLst/>
          </a:prstGeom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p:spPr>
      </p:pic>
      <p:sp>
        <p:nvSpPr>
          <p:cNvPr id="120" name="Shape 120"/>
          <p:cNvSpPr/>
          <p:nvPr/>
        </p:nvSpPr>
        <p:spPr>
          <a:xfrm>
            <a:off x="-431773" y="-1167878"/>
            <a:ext cx="21029833" cy="16026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8FEFD">
              <a:alpha val="58000"/>
            </a:srgbClr>
          </a:solidFill>
          <a:ln w="12700">
            <a:solidFill>
              <a:srgbClr val="000000">
                <a:alpha val="58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1" name="Shape 121"/>
          <p:cNvSpPr/>
          <p:nvPr/>
        </p:nvSpPr>
        <p:spPr>
          <a:xfrm>
            <a:off x="6857553" y="584608"/>
            <a:ext cx="8483049" cy="4241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rgbClr val="DFE48D"/>
              </a:gs>
              <a:gs pos="100000">
                <a:srgbClr val="95789F"/>
              </a:gs>
            </a:gsLst>
            <a:lin ang="19380000"/>
          </a:gra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2" name="Shape 122"/>
          <p:cNvSpPr/>
          <p:nvPr/>
        </p:nvSpPr>
        <p:spPr>
          <a:xfrm>
            <a:off x="8237794" y="1365587"/>
            <a:ext cx="173978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Social</a:t>
            </a:r>
          </a:p>
        </p:txBody>
      </p:sp>
      <p:sp>
        <p:nvSpPr>
          <p:cNvPr id="123" name="Shape 123"/>
          <p:cNvSpPr/>
          <p:nvPr/>
        </p:nvSpPr>
        <p:spPr>
          <a:xfrm>
            <a:off x="10591110" y="2381521"/>
            <a:ext cx="191757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Private</a:t>
            </a:r>
          </a:p>
        </p:txBody>
      </p:sp>
      <p:sp>
        <p:nvSpPr>
          <p:cNvPr id="124" name="Shape 124"/>
          <p:cNvSpPr/>
          <p:nvPr/>
        </p:nvSpPr>
        <p:spPr>
          <a:xfrm>
            <a:off x="12902359" y="3124422"/>
            <a:ext cx="191757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Public</a:t>
            </a:r>
          </a:p>
        </p:txBody>
      </p:sp>
      <p:sp>
        <p:nvSpPr>
          <p:cNvPr id="125" name="Shape 125"/>
          <p:cNvSpPr/>
          <p:nvPr/>
        </p:nvSpPr>
        <p:spPr>
          <a:xfrm>
            <a:off x="6743260" y="3530816"/>
            <a:ext cx="8711633" cy="2920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27A6C">
              <a:alpha val="71000"/>
            </a:srgbClr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6" name="Shape 126"/>
          <p:cNvSpPr/>
          <p:nvPr/>
        </p:nvSpPr>
        <p:spPr>
          <a:xfrm>
            <a:off x="9596910" y="3683176"/>
            <a:ext cx="3612655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5500">
              <a:defRPr sz="5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5600"/>
              <a:t>Governance</a:t>
            </a:r>
          </a:p>
        </p:txBody>
      </p:sp>
      <p:sp>
        <p:nvSpPr>
          <p:cNvPr id="127" name="Shape 127"/>
          <p:cNvSpPr/>
          <p:nvPr/>
        </p:nvSpPr>
        <p:spPr>
          <a:xfrm>
            <a:off x="11105423" y="4572128"/>
            <a:ext cx="315128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5500"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Decision making</a:t>
            </a:r>
          </a:p>
        </p:txBody>
      </p:sp>
      <p:sp>
        <p:nvSpPr>
          <p:cNvPr id="128" name="Shape 128"/>
          <p:cNvSpPr/>
          <p:nvPr/>
        </p:nvSpPr>
        <p:spPr>
          <a:xfrm>
            <a:off x="4495506" y="6337333"/>
            <a:ext cx="3301786" cy="6908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48687">
              <a:alpha val="71000"/>
            </a:srgbClr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9" name="Shape 129"/>
          <p:cNvSpPr/>
          <p:nvPr/>
        </p:nvSpPr>
        <p:spPr>
          <a:xfrm>
            <a:off x="9448184" y="5296001"/>
            <a:ext cx="3301786" cy="6908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FC58C">
              <a:alpha val="71000"/>
            </a:srgbClr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30" name="Shape 130"/>
          <p:cNvSpPr/>
          <p:nvPr/>
        </p:nvSpPr>
        <p:spPr>
          <a:xfrm>
            <a:off x="14172277" y="6184943"/>
            <a:ext cx="3301786" cy="6908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7C67">
              <a:alpha val="71000"/>
            </a:srgbClr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31" name="Shape 131"/>
          <p:cNvSpPr/>
          <p:nvPr/>
        </p:nvSpPr>
        <p:spPr>
          <a:xfrm>
            <a:off x="10235533" y="1079876"/>
            <a:ext cx="4241525" cy="1269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D3D982">
              <a:alpha val="71000"/>
            </a:srgbClr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32" name="Shape 132"/>
          <p:cNvSpPr/>
          <p:nvPr/>
        </p:nvSpPr>
        <p:spPr>
          <a:xfrm>
            <a:off x="11610157" y="1416383"/>
            <a:ext cx="149103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5500"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Science</a:t>
            </a:r>
          </a:p>
        </p:txBody>
      </p:sp>
      <p:sp>
        <p:nvSpPr>
          <p:cNvPr id="133" name="Shape 133"/>
          <p:cNvSpPr/>
          <p:nvPr/>
        </p:nvSpPr>
        <p:spPr>
          <a:xfrm>
            <a:off x="13638911" y="5130912"/>
            <a:ext cx="1650894" cy="2133462"/>
          </a:xfrm>
          <a:prstGeom prst="line">
            <a:avLst/>
          </a:prstGeom>
          <a:solidFill>
            <a:srgbClr val="881B09">
              <a:alpha val="71000"/>
            </a:srgbClr>
          </a:solidFill>
          <a:ln w="139700">
            <a:solidFill>
              <a:srgbClr val="AF3028"/>
            </a:solidFill>
            <a:miter lim="400000"/>
            <a:headEnd type="stealth"/>
            <a:tailEnd type="stealth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34" name="Shape 134"/>
          <p:cNvSpPr/>
          <p:nvPr/>
        </p:nvSpPr>
        <p:spPr>
          <a:xfrm>
            <a:off x="14410517" y="7880167"/>
            <a:ext cx="2849464" cy="354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Policies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Planning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Codes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Best &amp; 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next practices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Perceptions</a:t>
            </a:r>
          </a:p>
        </p:txBody>
      </p:sp>
      <p:sp>
        <p:nvSpPr>
          <p:cNvPr id="135" name="Shape 135"/>
          <p:cNvSpPr/>
          <p:nvPr/>
        </p:nvSpPr>
        <p:spPr>
          <a:xfrm>
            <a:off x="9240635" y="5937119"/>
            <a:ext cx="3715644" cy="585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 defTabSz="825500">
              <a:lnSpc>
                <a:spcPct val="80000"/>
              </a:lnSpc>
              <a:defRPr sz="1800"/>
            </a:pPr>
            <a:r>
              <a:rPr sz="5600">
                <a:latin typeface="Gill Sans"/>
                <a:ea typeface="Gill Sans"/>
                <a:cs typeface="Gill Sans"/>
                <a:sym typeface="Gill Sans"/>
              </a:rPr>
              <a:t>VST</a:t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Meetings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Deliberations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Risk-based choices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Scenarios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Visualizations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CoI mediations 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Stakeholder 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values &amp;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interests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4585763" y="7143567"/>
            <a:ext cx="3128740" cy="502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 defTabSz="825500">
              <a:lnSpc>
                <a:spcPct val="80000"/>
              </a:lnSpc>
              <a:defRPr sz="1800"/>
            </a:pPr>
            <a:r>
              <a:rPr sz="5600">
                <a:latin typeface="Gill Sans"/>
                <a:ea typeface="Gill Sans"/>
                <a:cs typeface="Gill Sans"/>
                <a:sym typeface="Gill Sans"/>
              </a:rPr>
              <a:t>LKB</a:t>
            </a:r>
            <a:endParaRPr sz="5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Model Web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Services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GeoDesign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GIS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Integrated 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databases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(environmental,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economic,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human)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80000"/>
              </a:lnSpc>
              <a:defRPr sz="1800"/>
            </a:pPr>
            <a:r>
              <a:rPr sz="3600">
                <a:latin typeface="Gill Sans"/>
                <a:ea typeface="Gill Sans"/>
                <a:cs typeface="Gill Sans"/>
                <a:sym typeface="Gill Sans"/>
              </a:rPr>
              <a:t>ontology</a:t>
            </a:r>
          </a:p>
        </p:txBody>
      </p:sp>
      <p:sp>
        <p:nvSpPr>
          <p:cNvPr id="137" name="Shape 137"/>
          <p:cNvSpPr/>
          <p:nvPr/>
        </p:nvSpPr>
        <p:spPr>
          <a:xfrm flipV="1">
            <a:off x="15950161" y="3860994"/>
            <a:ext cx="482601" cy="1790701"/>
          </a:xfrm>
          <a:prstGeom prst="line">
            <a:avLst/>
          </a:prstGeom>
          <a:ln w="76200">
            <a:solidFill>
              <a:srgbClr val="9212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38" name="Shape 138"/>
          <p:cNvSpPr/>
          <p:nvPr/>
        </p:nvSpPr>
        <p:spPr>
          <a:xfrm flipV="1">
            <a:off x="12470588" y="5689675"/>
            <a:ext cx="3479574" cy="1625496"/>
          </a:xfrm>
          <a:prstGeom prst="line">
            <a:avLst/>
          </a:prstGeom>
          <a:ln w="76200">
            <a:solidFill>
              <a:srgbClr val="921200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39" name="Shape 139"/>
          <p:cNvSpPr/>
          <p:nvPr/>
        </p:nvSpPr>
        <p:spPr>
          <a:xfrm>
            <a:off x="16315580" y="4413388"/>
            <a:ext cx="244271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5500">
              <a:defRPr sz="3600">
                <a:solidFill>
                  <a:srgbClr val="9111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11100"/>
                </a:solidFill>
              </a:rPr>
              <a:t>Participation</a:t>
            </a:r>
          </a:p>
        </p:txBody>
      </p:sp>
      <p:sp>
        <p:nvSpPr>
          <p:cNvPr id="140" name="Shape 140"/>
          <p:cNvSpPr/>
          <p:nvPr/>
        </p:nvSpPr>
        <p:spPr>
          <a:xfrm>
            <a:off x="7644902" y="8508892"/>
            <a:ext cx="1866901" cy="1"/>
          </a:xfrm>
          <a:prstGeom prst="line">
            <a:avLst/>
          </a:prstGeom>
          <a:ln w="38100">
            <a:solidFill/>
            <a:miter lim="400000"/>
            <a:headEnd type="stealth"/>
            <a:tailEnd type="stealth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41" name="Shape 141"/>
          <p:cNvSpPr/>
          <p:nvPr/>
        </p:nvSpPr>
        <p:spPr>
          <a:xfrm>
            <a:off x="7746751" y="7791368"/>
            <a:ext cx="167454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5500">
              <a:defRPr sz="3600">
                <a:solidFill>
                  <a:srgbClr val="022D9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22D91"/>
                </a:solidFill>
              </a:rPr>
              <a:t>What If?</a:t>
            </a:r>
          </a:p>
        </p:txBody>
      </p:sp>
      <p:sp>
        <p:nvSpPr>
          <p:cNvPr id="142" name="Shape 142"/>
          <p:cNvSpPr/>
          <p:nvPr/>
        </p:nvSpPr>
        <p:spPr>
          <a:xfrm>
            <a:off x="8138780" y="9651773"/>
            <a:ext cx="1396910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 defTabSz="825500">
              <a:lnSpc>
                <a:spcPct val="70000"/>
              </a:lnSpc>
              <a:defRPr sz="1800"/>
            </a:pPr>
            <a:r>
              <a:rPr sz="3600">
                <a:solidFill>
                  <a:srgbClr val="013091"/>
                </a:solidFill>
                <a:latin typeface="Gill Sans"/>
                <a:ea typeface="Gill Sans"/>
                <a:cs typeface="Gill Sans"/>
                <a:sym typeface="Gill Sans"/>
              </a:rPr>
              <a:t>State</a:t>
            </a:r>
            <a:endParaRPr sz="3600">
              <a:solidFill>
                <a:srgbClr val="01309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70000"/>
              </a:lnSpc>
              <a:defRPr sz="1800"/>
            </a:pPr>
            <a:r>
              <a:rPr sz="3600">
                <a:solidFill>
                  <a:srgbClr val="013091"/>
                </a:solidFill>
                <a:latin typeface="Gill Sans"/>
                <a:ea typeface="Gill Sans"/>
                <a:cs typeface="Gill Sans"/>
                <a:sym typeface="Gill Sans"/>
              </a:rPr>
              <a:t>&amp;</a:t>
            </a:r>
            <a:endParaRPr sz="3600">
              <a:solidFill>
                <a:srgbClr val="01309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lnSpc>
                <a:spcPct val="70000"/>
              </a:lnSpc>
              <a:defRPr sz="1800"/>
            </a:pPr>
            <a:r>
              <a:rPr sz="3600">
                <a:solidFill>
                  <a:srgbClr val="013091"/>
                </a:solidFill>
                <a:latin typeface="Gill Sans"/>
                <a:ea typeface="Gill Sans"/>
                <a:cs typeface="Gill Sans"/>
                <a:sym typeface="Gill Sans"/>
              </a:rPr>
              <a:t>Trends</a:t>
            </a:r>
          </a:p>
        </p:txBody>
      </p:sp>
      <p:sp>
        <p:nvSpPr>
          <p:cNvPr id="143" name="Shape 143"/>
          <p:cNvSpPr/>
          <p:nvPr/>
        </p:nvSpPr>
        <p:spPr>
          <a:xfrm>
            <a:off x="7902010" y="8724758"/>
            <a:ext cx="153322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5500">
              <a:defRPr sz="3600">
                <a:solidFill>
                  <a:srgbClr val="00299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2991"/>
                </a:solidFill>
              </a:rPr>
              <a:t>Impacts</a:t>
            </a:r>
          </a:p>
        </p:txBody>
      </p:sp>
      <p:sp>
        <p:nvSpPr>
          <p:cNvPr id="144" name="Shape 144"/>
          <p:cNvSpPr/>
          <p:nvPr/>
        </p:nvSpPr>
        <p:spPr>
          <a:xfrm flipV="1">
            <a:off x="7771893" y="9372434"/>
            <a:ext cx="1689101" cy="3"/>
          </a:xfrm>
          <a:prstGeom prst="line">
            <a:avLst/>
          </a:prstGeom>
          <a:ln w="38100">
            <a:solidFill/>
            <a:miter lim="400000"/>
            <a:headEnd type="stealth"/>
            <a:tailEnd type="stealth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45" name="Shape 145"/>
          <p:cNvSpPr/>
          <p:nvPr/>
        </p:nvSpPr>
        <p:spPr>
          <a:xfrm flipV="1">
            <a:off x="7695699" y="11048724"/>
            <a:ext cx="2273153" cy="4"/>
          </a:xfrm>
          <a:prstGeom prst="line">
            <a:avLst/>
          </a:prstGeom>
          <a:ln w="38100">
            <a:solidFill/>
            <a:miter lim="400000"/>
            <a:headEnd type="stealth"/>
            <a:tailEnd type="stealth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46" name="Shape 146"/>
          <p:cNvSpPr/>
          <p:nvPr/>
        </p:nvSpPr>
        <p:spPr>
          <a:xfrm>
            <a:off x="7390918" y="12013864"/>
            <a:ext cx="3149396" cy="25457"/>
          </a:xfrm>
          <a:prstGeom prst="line">
            <a:avLst/>
          </a:prstGeom>
          <a:ln w="38100">
            <a:solidFill/>
            <a:miter lim="400000"/>
            <a:headEnd type="stealth"/>
            <a:tailEnd type="stealth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47" name="Shape 147"/>
          <p:cNvSpPr/>
          <p:nvPr/>
        </p:nvSpPr>
        <p:spPr>
          <a:xfrm>
            <a:off x="8006683" y="11378885"/>
            <a:ext cx="218107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5500">
              <a:defRPr sz="3600">
                <a:solidFill>
                  <a:srgbClr val="002B9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2B90"/>
                </a:solidFill>
              </a:rPr>
              <a:t>Predictions</a:t>
            </a:r>
          </a:p>
        </p:txBody>
      </p:sp>
      <p:sp>
        <p:nvSpPr>
          <p:cNvPr id="148" name="Shape 148"/>
          <p:cNvSpPr/>
          <p:nvPr/>
        </p:nvSpPr>
        <p:spPr>
          <a:xfrm>
            <a:off x="4317718" y="5207107"/>
            <a:ext cx="8698935" cy="8127472"/>
          </a:xfrm>
          <a:prstGeom prst="rect">
            <a:avLst/>
          </a:prstGeom>
          <a:ln w="25400">
            <a:solidFill>
              <a:srgbClr val="5C5A6E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9" name="Shape 149"/>
          <p:cNvSpPr/>
          <p:nvPr/>
        </p:nvSpPr>
        <p:spPr>
          <a:xfrm>
            <a:off x="16597820" y="12039262"/>
            <a:ext cx="7581408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5600">
                <a:solidFill>
                  <a:srgbClr val="4C576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4C5762"/>
                </a:solidFill>
              </a:rPr>
              <a:t>Collaborative Platform for Cooperation</a:t>
            </a:r>
          </a:p>
        </p:txBody>
      </p:sp>
      <p:sp>
        <p:nvSpPr>
          <p:cNvPr id="150" name="Shape 150"/>
          <p:cNvSpPr/>
          <p:nvPr/>
        </p:nvSpPr>
        <p:spPr>
          <a:xfrm flipH="1">
            <a:off x="2184257" y="11709084"/>
            <a:ext cx="2590632" cy="1"/>
          </a:xfrm>
          <a:prstGeom prst="line">
            <a:avLst/>
          </a:prstGeom>
          <a:ln w="76200">
            <a:solidFill>
              <a:srgbClr val="022592"/>
            </a:solidFill>
            <a:custDash>
              <a:ds d="200000" sp="200000"/>
            </a:custDash>
            <a:miter lim="400000"/>
            <a:headEnd type="stealth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51" name="Shape 151"/>
          <p:cNvSpPr/>
          <p:nvPr/>
        </p:nvSpPr>
        <p:spPr>
          <a:xfrm>
            <a:off x="2224203" y="9543854"/>
            <a:ext cx="75701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5500">
              <a:defRPr sz="3600">
                <a:solidFill>
                  <a:srgbClr val="012B9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12B90"/>
                </a:solidFill>
              </a:rPr>
              <a:t>IoT</a:t>
            </a:r>
          </a:p>
        </p:txBody>
      </p:sp>
      <p:sp>
        <p:nvSpPr>
          <p:cNvPr id="152" name="Shape 152"/>
          <p:cNvSpPr/>
          <p:nvPr/>
        </p:nvSpPr>
        <p:spPr>
          <a:xfrm>
            <a:off x="2143826" y="10959812"/>
            <a:ext cx="83782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5500">
              <a:defRPr sz="3600">
                <a:solidFill>
                  <a:srgbClr val="012B9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12B90"/>
                </a:solidFill>
              </a:rPr>
              <a:t>IoM</a:t>
            </a:r>
          </a:p>
        </p:txBody>
      </p:sp>
      <p:sp>
        <p:nvSpPr>
          <p:cNvPr id="153" name="Shape 153"/>
          <p:cNvSpPr/>
          <p:nvPr/>
        </p:nvSpPr>
        <p:spPr>
          <a:xfrm flipH="1">
            <a:off x="2133460" y="10337573"/>
            <a:ext cx="2374746" cy="25407"/>
          </a:xfrm>
          <a:prstGeom prst="line">
            <a:avLst/>
          </a:prstGeom>
          <a:ln w="76200">
            <a:solidFill>
              <a:srgbClr val="022592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54" name="Shape 154"/>
          <p:cNvSpPr/>
          <p:nvPr/>
        </p:nvSpPr>
        <p:spPr>
          <a:xfrm flipH="1" flipV="1">
            <a:off x="2184257" y="8204112"/>
            <a:ext cx="2514437" cy="1"/>
          </a:xfrm>
          <a:prstGeom prst="line">
            <a:avLst/>
          </a:prstGeom>
          <a:ln w="76200">
            <a:solidFill>
              <a:srgbClr val="022592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55" name="Shape 155"/>
          <p:cNvSpPr/>
          <p:nvPr/>
        </p:nvSpPr>
        <p:spPr>
          <a:xfrm flipH="1">
            <a:off x="2133460" y="9397834"/>
            <a:ext cx="2438243" cy="2"/>
          </a:xfrm>
          <a:prstGeom prst="line">
            <a:avLst/>
          </a:prstGeom>
          <a:ln w="76200">
            <a:solidFill>
              <a:srgbClr val="022592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56" name="Shape 156"/>
          <p:cNvSpPr/>
          <p:nvPr/>
        </p:nvSpPr>
        <p:spPr>
          <a:xfrm>
            <a:off x="2125270" y="8178676"/>
            <a:ext cx="170646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 defTabSz="825500">
              <a:defRPr sz="1800"/>
            </a:pPr>
            <a:r>
              <a:rPr sz="3600">
                <a:solidFill>
                  <a:srgbClr val="012B90"/>
                </a:solidFill>
                <a:latin typeface="Gill Sans"/>
                <a:ea typeface="Gill Sans"/>
                <a:cs typeface="Gill Sans"/>
                <a:sym typeface="Gill Sans"/>
              </a:rPr>
              <a:t>Human </a:t>
            </a:r>
            <a:endParaRPr sz="3600">
              <a:solidFill>
                <a:srgbClr val="012B9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defRPr sz="1800"/>
            </a:pPr>
            <a:r>
              <a:rPr sz="3600">
                <a:solidFill>
                  <a:srgbClr val="012B90"/>
                </a:solidFill>
                <a:latin typeface="Gill Sans"/>
                <a:ea typeface="Gill Sans"/>
                <a:cs typeface="Gill Sans"/>
                <a:sym typeface="Gill Sans"/>
              </a:rPr>
              <a:t>Sensors</a:t>
            </a:r>
          </a:p>
        </p:txBody>
      </p:sp>
      <p:sp>
        <p:nvSpPr>
          <p:cNvPr id="157" name="Shape 157"/>
          <p:cNvSpPr/>
          <p:nvPr/>
        </p:nvSpPr>
        <p:spPr>
          <a:xfrm>
            <a:off x="2123982" y="7042101"/>
            <a:ext cx="240141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 defTabSz="825500">
              <a:defRPr sz="1800"/>
            </a:pPr>
            <a:r>
              <a:rPr sz="3600">
                <a:solidFill>
                  <a:srgbClr val="012B90"/>
                </a:solidFill>
                <a:latin typeface="Gill Sans"/>
                <a:ea typeface="Gill Sans"/>
                <a:cs typeface="Gill Sans"/>
                <a:sym typeface="Gill Sans"/>
              </a:rPr>
              <a:t>Instrument </a:t>
            </a:r>
            <a:endParaRPr sz="3600">
              <a:solidFill>
                <a:srgbClr val="012B9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ctr" defTabSz="825500">
              <a:defRPr sz="1800"/>
            </a:pPr>
            <a:r>
              <a:rPr sz="3600">
                <a:solidFill>
                  <a:srgbClr val="012B90"/>
                </a:solidFill>
                <a:latin typeface="Gill Sans"/>
                <a:ea typeface="Gill Sans"/>
                <a:cs typeface="Gill Sans"/>
                <a:sym typeface="Gill Sans"/>
              </a:rPr>
              <a:t>Sensors</a:t>
            </a:r>
          </a:p>
        </p:txBody>
      </p:sp>
      <p:sp>
        <p:nvSpPr>
          <p:cNvPr id="158" name="Shape 158"/>
          <p:cNvSpPr/>
          <p:nvPr/>
        </p:nvSpPr>
        <p:spPr>
          <a:xfrm>
            <a:off x="6869632" y="2248170"/>
            <a:ext cx="2349348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5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5600"/>
              <a:t>Society</a:t>
            </a:r>
          </a:p>
        </p:txBody>
      </p:sp>
      <p:sp>
        <p:nvSpPr>
          <p:cNvPr id="159" name="Shape 159"/>
          <p:cNvSpPr/>
          <p:nvPr/>
        </p:nvSpPr>
        <p:spPr>
          <a:xfrm>
            <a:off x="203186" y="5003891"/>
            <a:ext cx="2349348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5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5600"/>
              <a:t>World</a:t>
            </a:r>
          </a:p>
        </p:txBody>
      </p:sp>
      <p:sp>
        <p:nvSpPr>
          <p:cNvPr id="160" name="Shape 160"/>
          <p:cNvSpPr/>
          <p:nvPr/>
        </p:nvSpPr>
        <p:spPr>
          <a:xfrm>
            <a:off x="7331430" y="4521331"/>
            <a:ext cx="260970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5500"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3600"/>
              <a:t>Deliberations</a:t>
            </a:r>
          </a:p>
        </p:txBody>
      </p:sp>
      <p:sp>
        <p:nvSpPr>
          <p:cNvPr id="161" name="Shape 161"/>
          <p:cNvSpPr/>
          <p:nvPr/>
        </p:nvSpPr>
        <p:spPr>
          <a:xfrm>
            <a:off x="15264406" y="3022849"/>
            <a:ext cx="1168401" cy="838201"/>
          </a:xfrm>
          <a:prstGeom prst="line">
            <a:avLst/>
          </a:prstGeom>
          <a:ln w="76200">
            <a:solidFill>
              <a:srgbClr val="9212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62" name="Shape 162"/>
          <p:cNvSpPr/>
          <p:nvPr/>
        </p:nvSpPr>
        <p:spPr>
          <a:xfrm>
            <a:off x="15361229" y="6972262"/>
            <a:ext cx="97343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5500">
              <a:defRPr sz="5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5600"/>
              <a:t>SD</a:t>
            </a:r>
          </a:p>
        </p:txBody>
      </p:sp>
      <p:sp>
        <p:nvSpPr>
          <p:cNvPr id="163" name="Shape 163"/>
          <p:cNvSpPr/>
          <p:nvPr/>
        </p:nvSpPr>
        <p:spPr>
          <a:xfrm>
            <a:off x="19652353" y="6857834"/>
            <a:ext cx="4416067" cy="508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825500">
              <a:defRPr sz="1800"/>
            </a:pPr>
            <a:r>
              <a:rPr sz="4800">
                <a:solidFill>
                  <a:srgbClr val="1A5078"/>
                </a:solidFill>
                <a:latin typeface="Trebuchet MS"/>
                <a:ea typeface="Trebuchet MS"/>
                <a:cs typeface="Trebuchet MS"/>
                <a:sym typeface="Trebuchet MS"/>
              </a:rPr>
              <a:t>Knowledge Creation and Usage: </a:t>
            </a:r>
            <a:endParaRPr sz="4800">
              <a:solidFill>
                <a:srgbClr val="1A507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825500">
              <a:defRPr sz="1800"/>
            </a:pPr>
            <a:r>
              <a:rPr sz="4800">
                <a:solidFill>
                  <a:srgbClr val="1A5078"/>
                </a:solidFill>
                <a:latin typeface="Trebuchet MS"/>
                <a:ea typeface="Trebuchet MS"/>
                <a:cs typeface="Trebuchet MS"/>
                <a:sym typeface="Trebuchet MS"/>
              </a:rPr>
              <a:t>- Co-design</a:t>
            </a:r>
            <a:endParaRPr sz="4800">
              <a:solidFill>
                <a:srgbClr val="1A507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825500">
              <a:defRPr sz="1800"/>
            </a:pPr>
            <a:r>
              <a:rPr sz="4800">
                <a:solidFill>
                  <a:srgbClr val="1A5078"/>
                </a:solidFill>
                <a:latin typeface="Trebuchet MS"/>
                <a:ea typeface="Trebuchet MS"/>
                <a:cs typeface="Trebuchet MS"/>
                <a:sym typeface="Trebuchet MS"/>
              </a:rPr>
              <a:t>- Co-creation</a:t>
            </a:r>
            <a:endParaRPr sz="4800">
              <a:solidFill>
                <a:srgbClr val="1A507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825500">
              <a:defRPr sz="1800"/>
            </a:pPr>
            <a:r>
              <a:rPr sz="4800">
                <a:solidFill>
                  <a:srgbClr val="1A5078"/>
                </a:solidFill>
                <a:latin typeface="Trebuchet MS"/>
                <a:ea typeface="Trebuchet MS"/>
                <a:cs typeface="Trebuchet MS"/>
                <a:sym typeface="Trebuchet MS"/>
              </a:rPr>
              <a:t>- Co-usage </a:t>
            </a:r>
            <a:endParaRPr sz="4800">
              <a:solidFill>
                <a:srgbClr val="1A507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825500">
              <a:defRPr sz="1800"/>
            </a:pPr>
            <a:r>
              <a:rPr sz="4800">
                <a:solidFill>
                  <a:srgbClr val="1A5078"/>
                </a:solidFill>
                <a:latin typeface="Trebuchet MS"/>
                <a:ea typeface="Trebuchet MS"/>
                <a:cs typeface="Trebuchet MS"/>
                <a:sym typeface="Trebuchet MS"/>
              </a:rPr>
              <a:t>(RIO+20)</a:t>
            </a:r>
          </a:p>
        </p:txBody>
      </p:sp>
      <p:sp>
        <p:nvSpPr>
          <p:cNvPr id="164" name="Shape 164"/>
          <p:cNvSpPr/>
          <p:nvPr/>
        </p:nvSpPr>
        <p:spPr>
          <a:xfrm>
            <a:off x="19606283" y="2507408"/>
            <a:ext cx="4508208" cy="410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825500">
              <a:defRPr sz="5400">
                <a:solidFill>
                  <a:srgbClr val="1A507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1A5078"/>
                </a:solidFill>
              </a:rPr>
              <a:t>GEOSS Information System of Systems (GEOISS)</a:t>
            </a:r>
          </a:p>
        </p:txBody>
      </p:sp>
    </p:spTree>
  </p:cSld>
  <p:clrMapOvr>
    <a:masterClrMapping/>
  </p:clrMapOvr>
  <p:transition spd="slow" advClick="1">
    <p:wipe dir="d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3"/>
      <p:bldP build="whole" bldLvl="1" animBg="1" rev="0" advAuto="0" spid="163" grpId="2"/>
      <p:bldP build="whole" bldLvl="1" animBg="1" rev="0" advAuto="0" spid="16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347110" y="2889000"/>
            <a:ext cx="24077634" cy="1232917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78399" marR="78399" defTabSz="914400">
              <a:lnSpc>
                <a:spcPct val="93000"/>
              </a:lnSpc>
              <a:buClr>
                <a:srgbClr val="0433FF"/>
              </a:buClr>
              <a:buFont typeface="Arial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4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Whatever is decided today is out-of-date by the time it is designed, tested, and implemented!    </a:t>
            </a:r>
            <a:r>
              <a:rPr sz="4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                    </a:t>
            </a:r>
            <a:r>
              <a:rPr i="1" sz="3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Alan Edwards, 2012</a:t>
            </a:r>
          </a:p>
        </p:txBody>
      </p:sp>
      <p:sp>
        <p:nvSpPr>
          <p:cNvPr id="167" name="Shape 167"/>
          <p:cNvSpPr/>
          <p:nvPr/>
        </p:nvSpPr>
        <p:spPr>
          <a:xfrm>
            <a:off x="347110" y="4013385"/>
            <a:ext cx="24077634" cy="7493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78399" marR="78399" defTabSz="914400">
              <a:lnSpc>
                <a:spcPct val="93000"/>
              </a:lnSpc>
              <a:buClr>
                <a:srgbClr val="FF2600"/>
              </a:buClr>
              <a:buFont typeface="Arial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44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The design of … of the future must be very flexible and highly adaptive  </a:t>
            </a:r>
          </a:p>
        </p:txBody>
      </p:sp>
      <p:sp>
        <p:nvSpPr>
          <p:cNvPr id="168" name="Shape 168"/>
          <p:cNvSpPr/>
          <p:nvPr/>
        </p:nvSpPr>
        <p:spPr>
          <a:xfrm>
            <a:off x="347110" y="4949639"/>
            <a:ext cx="24077634" cy="8763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78399" marR="78399" defTabSz="9144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5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Challenge: </a:t>
            </a:r>
            <a:r>
              <a:rPr sz="48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Developing today the concepts for the technology of tomorrow!</a:t>
            </a:r>
          </a:p>
        </p:txBody>
      </p:sp>
      <p:sp>
        <p:nvSpPr>
          <p:cNvPr id="169" name="Shape 169"/>
          <p:cNvSpPr/>
          <p:nvPr/>
        </p:nvSpPr>
        <p:spPr>
          <a:xfrm>
            <a:off x="292080" y="5785539"/>
            <a:ext cx="23429976" cy="1474217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78399" marR="78399" defTabSz="9144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48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>
                <a:uFillTx/>
              </a:defRPr>
            </a:pPr>
            <a:r>
              <a:rPr sz="4800">
                <a:uFill>
                  <a:solidFill/>
                </a:uFill>
              </a:rPr>
              <a:t>Question: What are basic characteristics of bidirectional information systems based on tomorrow's technology? </a:t>
            </a:r>
          </a:p>
        </p:txBody>
      </p:sp>
      <p:sp>
        <p:nvSpPr>
          <p:cNvPr id="170" name="Shape 170"/>
          <p:cNvSpPr/>
          <p:nvPr/>
        </p:nvSpPr>
        <p:spPr>
          <a:xfrm>
            <a:off x="406373" y="7226275"/>
            <a:ext cx="23747457" cy="5568190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024549" marR="78399" indent="-628650" defTabSz="914400">
              <a:lnSpc>
                <a:spcPct val="93000"/>
              </a:lnSpc>
              <a:buSzPct val="171000"/>
              <a:buChar char="-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4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facilitate co-design, co-creation, co-usage,</a:t>
            </a:r>
            <a:endParaRPr sz="44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1024549" marR="78399" indent="-628650" defTabSz="914400">
              <a:lnSpc>
                <a:spcPct val="93000"/>
              </a:lnSpc>
              <a:buSzPct val="171000"/>
              <a:buChar char="-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4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globally available and accessible;</a:t>
            </a:r>
            <a:endParaRPr sz="44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1024549" marR="78399" indent="-628650" defTabSz="914400">
              <a:lnSpc>
                <a:spcPct val="93000"/>
              </a:lnSpc>
              <a:buSzPct val="171000"/>
              <a:buChar char="-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4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developed by communities using it (open source, collaborative, “happiness” engineers);</a:t>
            </a:r>
            <a:endParaRPr sz="44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1024549" marR="78399" indent="-628650" defTabSz="914400">
              <a:lnSpc>
                <a:spcPct val="93000"/>
              </a:lnSpc>
              <a:buSzPct val="171000"/>
              <a:buChar char="-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4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processing resources (for knowledge creation) where the data sources are;</a:t>
            </a:r>
            <a:endParaRPr sz="44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1024549" marR="78399" indent="-628650" defTabSz="914400">
              <a:lnSpc>
                <a:spcPct val="93000"/>
              </a:lnSpc>
              <a:buSzPct val="171000"/>
              <a:buChar char="-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4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scalable;</a:t>
            </a:r>
            <a:endParaRPr sz="44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1024549" marR="78399" indent="-628650" defTabSz="914400">
              <a:lnSpc>
                <a:spcPct val="93000"/>
              </a:lnSpc>
              <a:buSzPct val="171000"/>
              <a:buChar char="-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4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collaborative development of best and next practices and workflows (open knowledge);</a:t>
            </a:r>
            <a:endParaRPr sz="44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1024549" marR="78399" indent="-628650" defTabSz="914400">
              <a:lnSpc>
                <a:spcPct val="93000"/>
              </a:lnSpc>
              <a:buSzPct val="171000"/>
              <a:buChar char="-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4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access to base datasets;</a:t>
            </a:r>
            <a:endParaRPr sz="44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1024549" marR="78399" indent="-628650" defTabSz="914400">
              <a:lnSpc>
                <a:spcPct val="93000"/>
              </a:lnSpc>
              <a:buSzPct val="171000"/>
              <a:buChar char="-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4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updated with low latency/in real-time by providers and users;</a:t>
            </a:r>
            <a:endParaRPr sz="44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1024549" marR="78399" indent="-628650" defTabSz="914400">
              <a:lnSpc>
                <a:spcPct val="93000"/>
              </a:lnSpc>
              <a:buSzPct val="171000"/>
              <a:buChar char="-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4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information density and quality increased through crowd sourcing and citizen scientists.</a:t>
            </a:r>
          </a:p>
        </p:txBody>
      </p:sp>
      <p:sp>
        <p:nvSpPr>
          <p:cNvPr id="171" name="Shape 171"/>
          <p:cNvSpPr/>
          <p:nvPr/>
        </p:nvSpPr>
        <p:spPr>
          <a:xfrm>
            <a:off x="317479" y="2152308"/>
            <a:ext cx="2374745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825500">
              <a:defRPr sz="5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/>
            </a:pPr>
            <a:r>
              <a:rPr sz="5000"/>
              <a:t>… on building information systems under a rapid technological development  ...</a:t>
            </a:r>
          </a:p>
        </p:txBody>
      </p:sp>
      <p:pic>
        <p:nvPicPr>
          <p:cNvPr id="17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41" y="82988"/>
            <a:ext cx="24179233" cy="1765191"/>
          </a:xfrm>
          <a:prstGeom prst="rect">
            <a:avLst/>
          </a:prstGeom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p:spPr>
      </p:pic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2"/>
      <p:bldP build="whole" bldLvl="1" animBg="1" rev="0" advAuto="0" spid="166" grpId="1"/>
      <p:bldP build="whole" bldLvl="1" animBg="1" rev="0" advAuto="0" spid="168" grpId="3"/>
      <p:bldP build="whole" bldLvl="1" animBg="1" rev="0" advAuto="0" spid="169" grpId="4"/>
      <p:bldP build="whole" bldLvl="1" animBg="1" rev="0" advAuto="0" spid="170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76"/>
          <p:cNvGrpSpPr/>
          <p:nvPr/>
        </p:nvGrpSpPr>
        <p:grpSpPr>
          <a:xfrm>
            <a:off x="8616388" y="5384895"/>
            <a:ext cx="7136937" cy="4946055"/>
            <a:chOff x="0" y="0"/>
            <a:chExt cx="7136935" cy="4946053"/>
          </a:xfrm>
        </p:grpSpPr>
        <p:sp>
          <p:nvSpPr>
            <p:cNvPr id="174" name="Shape 174"/>
            <p:cNvSpPr/>
            <p:nvPr/>
          </p:nvSpPr>
          <p:spPr>
            <a:xfrm>
              <a:off x="0" y="18774"/>
              <a:ext cx="7136936" cy="4927280"/>
            </a:xfrm>
            <a:prstGeom prst="rect">
              <a:avLst/>
            </a:prstGeom>
            <a:solidFill>
              <a:srgbClr val="D8EBEA"/>
            </a:solidFill>
            <a:ln w="3175" cap="flat">
              <a:solidFill>
                <a:srgbClr val="92929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81280" marR="81280" defTabSz="914400">
                <a:lnSpc>
                  <a:spcPct val="93000"/>
                </a:lnSpc>
                <a:defRPr sz="36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5" name="Shape 175"/>
            <p:cNvSpPr/>
            <p:nvPr/>
          </p:nvSpPr>
          <p:spPr>
            <a:xfrm>
              <a:off x="438013" y="0"/>
              <a:ext cx="6336889" cy="49399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6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GCZIS</a:t>
              </a:r>
              <a:endParaRPr sz="3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globally available and accessible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scalable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cloud hosting and computing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multi-media accessible  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best and next practices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crowd sourcing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GIS, web-based, interactive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Tools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visualizations</a:t>
              </a:r>
            </a:p>
          </p:txBody>
        </p:sp>
      </p:grpSp>
      <p:grpSp>
        <p:nvGrpSpPr>
          <p:cNvPr id="179" name="Group 179"/>
          <p:cNvGrpSpPr/>
          <p:nvPr/>
        </p:nvGrpSpPr>
        <p:grpSpPr>
          <a:xfrm>
            <a:off x="14750090" y="2892683"/>
            <a:ext cx="6032108" cy="2377921"/>
            <a:chOff x="0" y="0"/>
            <a:chExt cx="6032107" cy="2377920"/>
          </a:xfrm>
        </p:grpSpPr>
        <p:sp>
          <p:nvSpPr>
            <p:cNvPr id="177" name="Shape 177"/>
            <p:cNvSpPr/>
            <p:nvPr/>
          </p:nvSpPr>
          <p:spPr>
            <a:xfrm>
              <a:off x="0" y="0"/>
              <a:ext cx="6032108" cy="2377921"/>
            </a:xfrm>
            <a:prstGeom prst="rect">
              <a:avLst/>
            </a:prstGeom>
            <a:solidFill>
              <a:srgbClr val="D8EBEA"/>
            </a:solidFill>
            <a:ln w="3175" cap="flat">
              <a:solidFill>
                <a:srgbClr val="92929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81280" marR="81280" defTabSz="914400">
                <a:lnSpc>
                  <a:spcPct val="93000"/>
                </a:lnSpc>
                <a:defRPr sz="36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8" name="Shape 178"/>
            <p:cNvSpPr/>
            <p:nvPr/>
          </p:nvSpPr>
          <p:spPr>
            <a:xfrm>
              <a:off x="310646" y="4396"/>
              <a:ext cx="5410814" cy="23691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6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Preparedness</a:t>
              </a:r>
              <a:endParaRPr sz="3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hazard maps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past hazards and disasters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vulnerabilities and assets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hazard monitoring</a:t>
              </a:r>
            </a:p>
          </p:txBody>
        </p:sp>
      </p:grpSp>
      <p:grpSp>
        <p:nvGrpSpPr>
          <p:cNvPr id="182" name="Group 182"/>
          <p:cNvGrpSpPr/>
          <p:nvPr/>
        </p:nvGrpSpPr>
        <p:grpSpPr>
          <a:xfrm>
            <a:off x="14794537" y="10470915"/>
            <a:ext cx="6035283" cy="2377921"/>
            <a:chOff x="0" y="0"/>
            <a:chExt cx="6035282" cy="2377920"/>
          </a:xfrm>
        </p:grpSpPr>
        <p:sp>
          <p:nvSpPr>
            <p:cNvPr id="180" name="Shape 180"/>
            <p:cNvSpPr/>
            <p:nvPr/>
          </p:nvSpPr>
          <p:spPr>
            <a:xfrm>
              <a:off x="0" y="0"/>
              <a:ext cx="6035283" cy="2377921"/>
            </a:xfrm>
            <a:prstGeom prst="rect">
              <a:avLst/>
            </a:prstGeom>
            <a:solidFill>
              <a:srgbClr val="D8EBEA"/>
            </a:solidFill>
            <a:ln w="3175" cap="flat">
              <a:solidFill>
                <a:srgbClr val="92929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81280" marR="81280" defTabSz="914400">
                <a:lnSpc>
                  <a:spcPct val="93000"/>
                </a:lnSpc>
                <a:defRPr sz="36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1" name="Shape 181"/>
            <p:cNvSpPr/>
            <p:nvPr/>
          </p:nvSpPr>
          <p:spPr>
            <a:xfrm>
              <a:off x="504619" y="4396"/>
              <a:ext cx="5026043" cy="23691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6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Early Warning</a:t>
              </a:r>
              <a:endParaRPr sz="3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early detection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time-variable risks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warnings to authorities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public information system</a:t>
              </a:r>
            </a:p>
          </p:txBody>
        </p:sp>
      </p:grpSp>
      <p:grpSp>
        <p:nvGrpSpPr>
          <p:cNvPr id="185" name="Group 185"/>
          <p:cNvGrpSpPr/>
          <p:nvPr/>
        </p:nvGrpSpPr>
        <p:grpSpPr>
          <a:xfrm>
            <a:off x="3657361" y="10477264"/>
            <a:ext cx="6035283" cy="2377921"/>
            <a:chOff x="0" y="0"/>
            <a:chExt cx="6035282" cy="2377920"/>
          </a:xfrm>
        </p:grpSpPr>
        <p:sp>
          <p:nvSpPr>
            <p:cNvPr id="183" name="Shape 183"/>
            <p:cNvSpPr/>
            <p:nvPr/>
          </p:nvSpPr>
          <p:spPr>
            <a:xfrm>
              <a:off x="0" y="0"/>
              <a:ext cx="6035283" cy="2377921"/>
            </a:xfrm>
            <a:prstGeom prst="rect">
              <a:avLst/>
            </a:prstGeom>
            <a:solidFill>
              <a:srgbClr val="D8EBEA"/>
            </a:solidFill>
            <a:ln w="3175" cap="flat">
              <a:solidFill>
                <a:srgbClr val="92929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81280" marR="81280" defTabSz="914400">
                <a:lnSpc>
                  <a:spcPct val="93000"/>
                </a:lnSpc>
                <a:defRPr sz="36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4" name="Shape 184"/>
            <p:cNvSpPr/>
            <p:nvPr/>
          </p:nvSpPr>
          <p:spPr>
            <a:xfrm>
              <a:off x="120147" y="4396"/>
              <a:ext cx="5794988" cy="23691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6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Response</a:t>
              </a:r>
              <a:endParaRPr sz="3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rapid disaster assessments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crowd sourcing 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guidance for response teams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response planning </a:t>
              </a:r>
            </a:p>
          </p:txBody>
        </p:sp>
      </p:grpSp>
      <p:grpSp>
        <p:nvGrpSpPr>
          <p:cNvPr id="188" name="Group 188"/>
          <p:cNvGrpSpPr/>
          <p:nvPr/>
        </p:nvGrpSpPr>
        <p:grpSpPr>
          <a:xfrm>
            <a:off x="3630665" y="2892683"/>
            <a:ext cx="6088676" cy="2377921"/>
            <a:chOff x="-198" y="0"/>
            <a:chExt cx="6088674" cy="2377920"/>
          </a:xfrm>
        </p:grpSpPr>
        <p:sp>
          <p:nvSpPr>
            <p:cNvPr id="186" name="Shape 186"/>
            <p:cNvSpPr/>
            <p:nvPr/>
          </p:nvSpPr>
          <p:spPr>
            <a:xfrm>
              <a:off x="26498" y="0"/>
              <a:ext cx="6035283" cy="2377921"/>
            </a:xfrm>
            <a:prstGeom prst="rect">
              <a:avLst/>
            </a:prstGeom>
            <a:solidFill>
              <a:srgbClr val="D8EBEA"/>
            </a:solidFill>
            <a:ln w="3175" cap="flat">
              <a:solidFill>
                <a:srgbClr val="92929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81280" marR="81280" defTabSz="914400">
                <a:lnSpc>
                  <a:spcPct val="93000"/>
                </a:lnSpc>
                <a:defRPr sz="36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7" name="Shape 187"/>
            <p:cNvSpPr/>
            <p:nvPr/>
          </p:nvSpPr>
          <p:spPr>
            <a:xfrm>
              <a:off x="-199" y="223365"/>
              <a:ext cx="6088676" cy="1931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6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Recovery</a:t>
              </a:r>
              <a:endParaRPr sz="3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revised hazard maps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informed land use planning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risk-based, post-event planning</a:t>
              </a:r>
            </a:p>
          </p:txBody>
        </p:sp>
      </p:grpSp>
      <p:sp>
        <p:nvSpPr>
          <p:cNvPr id="189" name="Shape 189"/>
          <p:cNvSpPr/>
          <p:nvPr/>
        </p:nvSpPr>
        <p:spPr>
          <a:xfrm>
            <a:off x="9918054" y="3108568"/>
            <a:ext cx="4914581" cy="14351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78399" marR="78399" algn="ctr" defTabSz="9144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8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Contents</a:t>
            </a:r>
            <a:endParaRPr sz="4800">
              <a:uFill>
                <a:solidFill/>
              </a:uFill>
              <a:latin typeface="+mj-lt"/>
              <a:ea typeface="+mj-ea"/>
              <a:cs typeface="+mj-cs"/>
              <a:sym typeface="Arial"/>
            </a:endParaRPr>
          </a:p>
          <a:p>
            <a:pPr lvl="0" marL="78399" marR="78399" algn="ctr" defTabSz="9144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1800"/>
            </a:pPr>
            <a:r>
              <a:rPr sz="48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&amp; Functions</a:t>
            </a:r>
          </a:p>
        </p:txBody>
      </p:sp>
      <p:sp>
        <p:nvSpPr>
          <p:cNvPr id="190" name="Shape 190"/>
          <p:cNvSpPr/>
          <p:nvPr/>
        </p:nvSpPr>
        <p:spPr>
          <a:xfrm>
            <a:off x="21139891" y="6216691"/>
            <a:ext cx="4234" cy="2927161"/>
          </a:xfrm>
          <a:prstGeom prst="line">
            <a:avLst/>
          </a:prstGeom>
          <a:ln w="152400">
            <a:solidFill>
              <a:srgbClr val="942193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91" name="Shape 191"/>
          <p:cNvSpPr/>
          <p:nvPr/>
        </p:nvSpPr>
        <p:spPr>
          <a:xfrm flipH="1">
            <a:off x="10481051" y="11521771"/>
            <a:ext cx="3179028" cy="3175"/>
          </a:xfrm>
          <a:prstGeom prst="line">
            <a:avLst/>
          </a:prstGeom>
          <a:ln w="152400">
            <a:solidFill>
              <a:srgbClr val="942193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92" name="Shape 192"/>
          <p:cNvSpPr/>
          <p:nvPr/>
        </p:nvSpPr>
        <p:spPr>
          <a:xfrm>
            <a:off x="10726568" y="4937250"/>
            <a:ext cx="3170561" cy="3175"/>
          </a:xfrm>
          <a:prstGeom prst="line">
            <a:avLst/>
          </a:prstGeom>
          <a:ln w="152400">
            <a:solidFill>
              <a:srgbClr val="942193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93" name="Shape 193"/>
          <p:cNvSpPr/>
          <p:nvPr/>
        </p:nvSpPr>
        <p:spPr>
          <a:xfrm flipV="1">
            <a:off x="3763188" y="6213516"/>
            <a:ext cx="4234" cy="2933510"/>
          </a:xfrm>
          <a:prstGeom prst="line">
            <a:avLst/>
          </a:prstGeom>
          <a:ln w="152400">
            <a:solidFill>
              <a:srgbClr val="942193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94" name="Shape 194"/>
          <p:cNvSpPr/>
          <p:nvPr/>
        </p:nvSpPr>
        <p:spPr>
          <a:xfrm>
            <a:off x="-63497" y="1889448"/>
            <a:ext cx="24509406" cy="889001"/>
          </a:xfrm>
          <a:prstGeom prst="rect">
            <a:avLst/>
          </a:prstGeom>
          <a:solidFill>
            <a:srgbClr val="838383"/>
          </a:solidFill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81280" marR="81280" algn="ctr" defTabSz="914400">
              <a:buClr>
                <a:srgbClr val="FFFFFF"/>
              </a:buClr>
              <a:buFont typeface="Times New Roman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5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Global Coastal Zone Information System</a:t>
            </a:r>
          </a:p>
        </p:txBody>
      </p:sp>
      <p:pic>
        <p:nvPicPr>
          <p:cNvPr id="195" name="CZCP_Log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79531" y="201599"/>
            <a:ext cx="4702522" cy="14771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" name="Group 198"/>
          <p:cNvGrpSpPr/>
          <p:nvPr/>
        </p:nvGrpSpPr>
        <p:grpSpPr>
          <a:xfrm>
            <a:off x="95241" y="57589"/>
            <a:ext cx="24179233" cy="1765192"/>
            <a:chOff x="-44449" y="-44450"/>
            <a:chExt cx="24179232" cy="1765190"/>
          </a:xfrm>
        </p:grpSpPr>
        <p:pic>
          <p:nvPicPr>
            <p:cNvPr id="19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4450" y="-44450"/>
              <a:ext cx="24179234" cy="1765191"/>
            </a:xfrm>
            <a:prstGeom prst="rect">
              <a:avLst/>
            </a:prstGeom>
            <a:effectLst>
              <a:outerShdw sx="100000" sy="100000" kx="0" ky="0" algn="b" rotWithShape="0" blurRad="63500" dist="0" dir="18900000">
                <a:srgbClr val="000000">
                  <a:alpha val="80000"/>
                </a:srgbClr>
              </a:outerShdw>
            </a:effectLst>
          </p:spPr>
        </p:pic>
        <p:pic>
          <p:nvPicPr>
            <p:cNvPr id="197" name="CZCP_Logo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339841" y="99559"/>
              <a:ext cx="4702521" cy="14771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 advClick="1">
    <p:wipe dir="l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202"/>
          <p:cNvGrpSpPr/>
          <p:nvPr/>
        </p:nvGrpSpPr>
        <p:grpSpPr>
          <a:xfrm>
            <a:off x="8644962" y="5578558"/>
            <a:ext cx="7130586" cy="4298671"/>
            <a:chOff x="0" y="0"/>
            <a:chExt cx="7130585" cy="4298670"/>
          </a:xfrm>
        </p:grpSpPr>
        <p:sp>
          <p:nvSpPr>
            <p:cNvPr id="200" name="Shape 200"/>
            <p:cNvSpPr/>
            <p:nvPr/>
          </p:nvSpPr>
          <p:spPr>
            <a:xfrm>
              <a:off x="0" y="0"/>
              <a:ext cx="7130586" cy="4298671"/>
            </a:xfrm>
            <a:prstGeom prst="rect">
              <a:avLst/>
            </a:prstGeom>
            <a:solidFill>
              <a:srgbClr val="D8EBEA"/>
            </a:solidFill>
            <a:ln w="3175" cap="flat">
              <a:solidFill>
                <a:srgbClr val="92929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81280" marR="81280" defTabSz="914400">
                <a:lnSpc>
                  <a:spcPct val="93000"/>
                </a:lnSpc>
                <a:defRPr sz="36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1" name="Shape 201"/>
            <p:cNvSpPr/>
            <p:nvPr/>
          </p:nvSpPr>
          <p:spPr>
            <a:xfrm>
              <a:off x="2325942" y="1839313"/>
              <a:ext cx="2478701" cy="620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36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3600">
                  <a:uFill>
                    <a:solidFill/>
                  </a:uFill>
                </a:rPr>
                <a:t>GGIS-DRR</a:t>
              </a:r>
            </a:p>
          </p:txBody>
        </p:sp>
      </p:grpSp>
      <p:grpSp>
        <p:nvGrpSpPr>
          <p:cNvPr id="205" name="Group 205"/>
          <p:cNvGrpSpPr/>
          <p:nvPr/>
        </p:nvGrpSpPr>
        <p:grpSpPr>
          <a:xfrm>
            <a:off x="8578533" y="5578558"/>
            <a:ext cx="7263228" cy="4298671"/>
            <a:chOff x="-236" y="0"/>
            <a:chExt cx="7263226" cy="4298670"/>
          </a:xfrm>
        </p:grpSpPr>
        <p:sp>
          <p:nvSpPr>
            <p:cNvPr id="203" name="Shape 203"/>
            <p:cNvSpPr/>
            <p:nvPr/>
          </p:nvSpPr>
          <p:spPr>
            <a:xfrm>
              <a:off x="66191" y="0"/>
              <a:ext cx="7130587" cy="4298671"/>
            </a:xfrm>
            <a:prstGeom prst="rect">
              <a:avLst/>
            </a:prstGeom>
            <a:solidFill>
              <a:srgbClr val="D8EBEA"/>
            </a:solidFill>
            <a:ln w="3175" cap="flat">
              <a:solidFill>
                <a:srgbClr val="92929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81280" marR="81280" defTabSz="914400">
                <a:lnSpc>
                  <a:spcPct val="93000"/>
                </a:lnSpc>
                <a:defRPr sz="36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4" name="Shape 204"/>
            <p:cNvSpPr/>
            <p:nvPr/>
          </p:nvSpPr>
          <p:spPr>
            <a:xfrm>
              <a:off x="-237" y="526834"/>
              <a:ext cx="7263228" cy="32450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6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GCZIS</a:t>
              </a:r>
              <a:endParaRPr sz="3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responding to user needs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developed together with communities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knowing the user requirements: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GEOSS User Requirement Registry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Virtual Stakeholder Table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Deliberative Coastal Governance</a:t>
              </a:r>
            </a:p>
          </p:txBody>
        </p:sp>
      </p:grpSp>
      <p:grpSp>
        <p:nvGrpSpPr>
          <p:cNvPr id="208" name="Group 208"/>
          <p:cNvGrpSpPr/>
          <p:nvPr/>
        </p:nvGrpSpPr>
        <p:grpSpPr>
          <a:xfrm>
            <a:off x="3651012" y="2889508"/>
            <a:ext cx="6032108" cy="2377921"/>
            <a:chOff x="0" y="0"/>
            <a:chExt cx="6032107" cy="2377920"/>
          </a:xfrm>
        </p:grpSpPr>
        <p:sp>
          <p:nvSpPr>
            <p:cNvPr id="206" name="Shape 206"/>
            <p:cNvSpPr/>
            <p:nvPr/>
          </p:nvSpPr>
          <p:spPr>
            <a:xfrm>
              <a:off x="0" y="0"/>
              <a:ext cx="6032108" cy="2377921"/>
            </a:xfrm>
            <a:prstGeom prst="rect">
              <a:avLst/>
            </a:prstGeom>
            <a:solidFill>
              <a:srgbClr val="D8EBEA"/>
            </a:solidFill>
            <a:ln w="3175" cap="flat">
              <a:solidFill>
                <a:srgbClr val="92929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81280" marR="81280" defTabSz="914400">
                <a:lnSpc>
                  <a:spcPct val="93000"/>
                </a:lnSpc>
                <a:defRPr sz="36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7" name="Shape 207"/>
            <p:cNvSpPr/>
            <p:nvPr/>
          </p:nvSpPr>
          <p:spPr>
            <a:xfrm>
              <a:off x="322156" y="4396"/>
              <a:ext cx="5387795" cy="23691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6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Community Planning</a:t>
              </a:r>
              <a:endParaRPr sz="3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land use planning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awareness, risk perception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preparedness, resilience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response planning</a:t>
              </a:r>
            </a:p>
          </p:txBody>
        </p:sp>
      </p:grpSp>
      <p:grpSp>
        <p:nvGrpSpPr>
          <p:cNvPr id="211" name="Group 211"/>
          <p:cNvGrpSpPr/>
          <p:nvPr/>
        </p:nvGrpSpPr>
        <p:grpSpPr>
          <a:xfrm>
            <a:off x="3651012" y="10277252"/>
            <a:ext cx="6035283" cy="2377921"/>
            <a:chOff x="0" y="0"/>
            <a:chExt cx="6035282" cy="2377920"/>
          </a:xfrm>
        </p:grpSpPr>
        <p:sp>
          <p:nvSpPr>
            <p:cNvPr id="209" name="Shape 209"/>
            <p:cNvSpPr/>
            <p:nvPr/>
          </p:nvSpPr>
          <p:spPr>
            <a:xfrm>
              <a:off x="0" y="0"/>
              <a:ext cx="6035283" cy="2377921"/>
            </a:xfrm>
            <a:prstGeom prst="rect">
              <a:avLst/>
            </a:prstGeom>
            <a:solidFill>
              <a:srgbClr val="D8EBEA"/>
            </a:solidFill>
            <a:ln w="3175" cap="flat">
              <a:solidFill>
                <a:srgbClr val="92929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81280" marR="81280" defTabSz="914400">
                <a:lnSpc>
                  <a:spcPct val="93000"/>
                </a:lnSpc>
                <a:defRPr sz="36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0" name="Shape 210"/>
            <p:cNvSpPr/>
            <p:nvPr/>
          </p:nvSpPr>
          <p:spPr>
            <a:xfrm>
              <a:off x="459276" y="223365"/>
              <a:ext cx="5116730" cy="1931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6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Crowd (sourcing)</a:t>
              </a:r>
              <a:endParaRPr sz="3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improvement of datasets 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densification of data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rapid data updates</a:t>
              </a:r>
            </a:p>
          </p:txBody>
        </p:sp>
      </p:grpSp>
      <p:grpSp>
        <p:nvGrpSpPr>
          <p:cNvPr id="214" name="Group 214"/>
          <p:cNvGrpSpPr/>
          <p:nvPr/>
        </p:nvGrpSpPr>
        <p:grpSpPr>
          <a:xfrm>
            <a:off x="14750090" y="10277252"/>
            <a:ext cx="6035283" cy="2377921"/>
            <a:chOff x="0" y="0"/>
            <a:chExt cx="6035282" cy="2377920"/>
          </a:xfrm>
        </p:grpSpPr>
        <p:sp>
          <p:nvSpPr>
            <p:cNvPr id="212" name="Shape 212"/>
            <p:cNvSpPr/>
            <p:nvPr/>
          </p:nvSpPr>
          <p:spPr>
            <a:xfrm>
              <a:off x="0" y="0"/>
              <a:ext cx="6035283" cy="2377921"/>
            </a:xfrm>
            <a:prstGeom prst="rect">
              <a:avLst/>
            </a:prstGeom>
            <a:solidFill>
              <a:srgbClr val="D8EBEA"/>
            </a:solidFill>
            <a:ln w="3175" cap="flat">
              <a:solidFill>
                <a:srgbClr val="92929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81280" marR="81280" defTabSz="914400">
                <a:lnSpc>
                  <a:spcPct val="93000"/>
                </a:lnSpc>
                <a:defRPr sz="36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3" name="Shape 213"/>
            <p:cNvSpPr/>
            <p:nvPr/>
          </p:nvSpPr>
          <p:spPr>
            <a:xfrm>
              <a:off x="651065" y="223365"/>
              <a:ext cx="4733150" cy="1931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6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Expert knowledge</a:t>
              </a:r>
              <a:endParaRPr sz="3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best and next practices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work flows 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interpretation of data</a:t>
              </a:r>
            </a:p>
          </p:txBody>
        </p:sp>
      </p:grpSp>
      <p:grpSp>
        <p:nvGrpSpPr>
          <p:cNvPr id="217" name="Group 217"/>
          <p:cNvGrpSpPr/>
          <p:nvPr/>
        </p:nvGrpSpPr>
        <p:grpSpPr>
          <a:xfrm>
            <a:off x="14750090" y="2889508"/>
            <a:ext cx="6035283" cy="2377921"/>
            <a:chOff x="0" y="0"/>
            <a:chExt cx="6035282" cy="2377920"/>
          </a:xfrm>
        </p:grpSpPr>
        <p:sp>
          <p:nvSpPr>
            <p:cNvPr id="215" name="Shape 215"/>
            <p:cNvSpPr/>
            <p:nvPr/>
          </p:nvSpPr>
          <p:spPr>
            <a:xfrm>
              <a:off x="0" y="0"/>
              <a:ext cx="6035283" cy="2377921"/>
            </a:xfrm>
            <a:prstGeom prst="rect">
              <a:avLst/>
            </a:prstGeom>
            <a:solidFill>
              <a:srgbClr val="D8EBEA"/>
            </a:solidFill>
            <a:ln w="3175" cap="flat">
              <a:solidFill>
                <a:srgbClr val="92929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81280" marR="81280" defTabSz="914400">
                <a:lnSpc>
                  <a:spcPct val="93000"/>
                </a:lnSpc>
                <a:defRPr sz="36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6" name="Shape 216"/>
            <p:cNvSpPr/>
            <p:nvPr/>
          </p:nvSpPr>
          <p:spPr>
            <a:xfrm>
              <a:off x="786499" y="223365"/>
              <a:ext cx="4462282" cy="1931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6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GEOSS/EOs</a:t>
              </a:r>
              <a:endParaRPr sz="3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hazard monitoring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space-borne datasets</a:t>
              </a:r>
              <a:endParaRPr sz="32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endParaRPr>
            </a:p>
            <a:p>
              <a:pPr lvl="0" marL="78399" marR="78399" algn="ctr" defTabSz="914400">
                <a:lnSpc>
                  <a:spcPct val="93000"/>
                </a:lnSpc>
                <a:buClr>
                  <a:srgbClr val="000000"/>
                </a:buClr>
                <a:buFont typeface="Arial"/>
                <a:tabLst>
                  <a:tab pos="76200" algn="l"/>
                  <a:tab pos="990600" algn="l"/>
                  <a:tab pos="1905000" algn="l"/>
                  <a:tab pos="2819400" algn="l"/>
                  <a:tab pos="3733800" algn="l"/>
                  <a:tab pos="4648200" algn="l"/>
                  <a:tab pos="5562600" algn="l"/>
                  <a:tab pos="6477000" algn="l"/>
                  <a:tab pos="7391400" algn="l"/>
                  <a:tab pos="8305800" algn="l"/>
                  <a:tab pos="9220200" algn="l"/>
                  <a:tab pos="10134600" algn="l"/>
                  <a:tab pos="11049000" algn="l"/>
                  <a:tab pos="11963400" algn="l"/>
                  <a:tab pos="12877800" algn="l"/>
                  <a:tab pos="13792200" algn="l"/>
                  <a:tab pos="14706600" algn="l"/>
                  <a:tab pos="15621000" algn="l"/>
                  <a:tab pos="16535400" algn="l"/>
                  <a:tab pos="17449800" algn="l"/>
                  <a:tab pos="18364200" algn="l"/>
                </a:tabLst>
                <a:defRPr sz="1800"/>
              </a:pPr>
              <a:r>
                <a:rPr sz="32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- in situ data</a:t>
              </a:r>
            </a:p>
          </p:txBody>
        </p:sp>
      </p:grpSp>
      <p:sp>
        <p:nvSpPr>
          <p:cNvPr id="218" name="Shape 218"/>
          <p:cNvSpPr/>
          <p:nvPr/>
        </p:nvSpPr>
        <p:spPr>
          <a:xfrm>
            <a:off x="9604808" y="3108568"/>
            <a:ext cx="5320954" cy="780159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78399" marR="78399" algn="ctr" defTabSz="9144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48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4800">
                <a:uFill>
                  <a:solidFill/>
                </a:uFill>
              </a:rPr>
              <a:t>Communities</a:t>
            </a:r>
          </a:p>
        </p:txBody>
      </p:sp>
      <p:sp>
        <p:nvSpPr>
          <p:cNvPr id="219" name="Shape 219"/>
          <p:cNvSpPr/>
          <p:nvPr/>
        </p:nvSpPr>
        <p:spPr>
          <a:xfrm>
            <a:off x="21139891" y="6216691"/>
            <a:ext cx="4234" cy="2927161"/>
          </a:xfrm>
          <a:prstGeom prst="line">
            <a:avLst/>
          </a:prstGeom>
          <a:ln w="152400">
            <a:solidFill>
              <a:srgbClr val="942193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20" name="Shape 220"/>
          <p:cNvSpPr/>
          <p:nvPr/>
        </p:nvSpPr>
        <p:spPr>
          <a:xfrm flipH="1">
            <a:off x="10481051" y="11521771"/>
            <a:ext cx="3179028" cy="3175"/>
          </a:xfrm>
          <a:prstGeom prst="line">
            <a:avLst/>
          </a:prstGeom>
          <a:ln w="152400">
            <a:solidFill>
              <a:srgbClr val="942193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21" name="Shape 221"/>
          <p:cNvSpPr/>
          <p:nvPr/>
        </p:nvSpPr>
        <p:spPr>
          <a:xfrm flipV="1">
            <a:off x="3763188" y="6213516"/>
            <a:ext cx="4234" cy="2933510"/>
          </a:xfrm>
          <a:prstGeom prst="line">
            <a:avLst/>
          </a:prstGeom>
          <a:ln w="152400">
            <a:solidFill>
              <a:srgbClr val="942193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22" name="Shape 222"/>
          <p:cNvSpPr/>
          <p:nvPr/>
        </p:nvSpPr>
        <p:spPr>
          <a:xfrm>
            <a:off x="10726568" y="4937250"/>
            <a:ext cx="3170561" cy="3175"/>
          </a:xfrm>
          <a:prstGeom prst="line">
            <a:avLst/>
          </a:prstGeom>
          <a:ln w="152400">
            <a:solidFill>
              <a:srgbClr val="942193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/>
          </a:p>
        </p:txBody>
      </p:sp>
      <p:grpSp>
        <p:nvGrpSpPr>
          <p:cNvPr id="225" name="Group 225"/>
          <p:cNvGrpSpPr/>
          <p:nvPr/>
        </p:nvGrpSpPr>
        <p:grpSpPr>
          <a:xfrm>
            <a:off x="95241" y="57589"/>
            <a:ext cx="24179233" cy="1765192"/>
            <a:chOff x="-44449" y="-44450"/>
            <a:chExt cx="24179232" cy="1765190"/>
          </a:xfrm>
        </p:grpSpPr>
        <p:pic>
          <p:nvPicPr>
            <p:cNvPr id="223" name="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4450" y="-44450"/>
              <a:ext cx="24179234" cy="1765191"/>
            </a:xfrm>
            <a:prstGeom prst="rect">
              <a:avLst/>
            </a:prstGeom>
            <a:effectLst>
              <a:outerShdw sx="100000" sy="100000" kx="0" ky="0" algn="b" rotWithShape="0" blurRad="63500" dist="0" dir="18900000">
                <a:srgbClr val="000000">
                  <a:alpha val="80000"/>
                </a:srgbClr>
              </a:outerShdw>
            </a:effectLst>
          </p:spPr>
        </p:pic>
        <p:pic>
          <p:nvPicPr>
            <p:cNvPr id="224" name="CZCP_Logo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339841" y="99559"/>
              <a:ext cx="4702521" cy="14771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6" name="Shape 226"/>
          <p:cNvSpPr/>
          <p:nvPr/>
        </p:nvSpPr>
        <p:spPr>
          <a:xfrm>
            <a:off x="-63497" y="1889448"/>
            <a:ext cx="24509406" cy="889001"/>
          </a:xfrm>
          <a:prstGeom prst="rect">
            <a:avLst/>
          </a:prstGeom>
          <a:solidFill>
            <a:srgbClr val="838383"/>
          </a:solidFill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81280" marR="81280" algn="ctr" defTabSz="914400">
              <a:buClr>
                <a:srgbClr val="FFFFFF"/>
              </a:buClr>
              <a:buFont typeface="Times New Roman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5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Global Coastal Zone Information System</a:t>
            </a:r>
          </a:p>
        </p:txBody>
      </p:sp>
    </p:spTree>
  </p:cSld>
  <p:clrMapOvr>
    <a:masterClrMapping/>
  </p:clrMapOvr>
  <p:transition spd="slow" advClick="1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277265" y="2041838"/>
            <a:ext cx="11879085" cy="5003475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marL="685800" indent="-682625" defTabSz="914400">
              <a:lnSpc>
                <a:spcPct val="98000"/>
              </a:lnSpc>
              <a:buClr>
                <a:srgbClr val="000000"/>
              </a:buClr>
              <a:buFont typeface="Times New Roman"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44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PARTICIPATION:</a:t>
            </a:r>
            <a:endParaRPr sz="44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685800" indent="-682625" defTabSz="914400">
              <a:lnSpc>
                <a:spcPct val="98000"/>
              </a:lnSpc>
              <a:buClr>
                <a:srgbClr val="000000"/>
              </a:buClr>
              <a:buFont typeface="Times New Roman"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3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- Task Team of SB-01 and CZCP;</a:t>
            </a:r>
            <a:endParaRPr sz="36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685800" indent="-682625" defTabSz="914400">
              <a:lnSpc>
                <a:spcPct val="98000"/>
              </a:lnSpc>
              <a:buClr>
                <a:srgbClr val="000000"/>
              </a:buClr>
              <a:buFont typeface="Times New Roman"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3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- GEO Participating Organizations (POs);</a:t>
            </a:r>
            <a:endParaRPr sz="36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685800" indent="-682625" defTabSz="914400">
              <a:lnSpc>
                <a:spcPct val="98000"/>
              </a:lnSpc>
              <a:buClr>
                <a:srgbClr val="000000"/>
              </a:buClr>
              <a:buFont typeface="Times New Roman"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3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- international and national agencies;</a:t>
            </a:r>
            <a:endParaRPr sz="36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685800" indent="-682625" defTabSz="914400">
              <a:lnSpc>
                <a:spcPct val="98000"/>
              </a:lnSpc>
              <a:buClr>
                <a:srgbClr val="000000"/>
              </a:buClr>
              <a:buFont typeface="Times New Roman"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3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- non-governmental organizations;</a:t>
            </a:r>
            <a:endParaRPr sz="36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685800" indent="-682625" defTabSz="914400">
              <a:lnSpc>
                <a:spcPct val="98000"/>
              </a:lnSpc>
              <a:buClr>
                <a:srgbClr val="000000"/>
              </a:buClr>
              <a:buFont typeface="Times New Roman"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3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- links to national and regional agencies through Member Countries of GEO;</a:t>
            </a:r>
            <a:endParaRPr sz="36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685800" indent="-682625" defTabSz="914400">
              <a:lnSpc>
                <a:spcPct val="98000"/>
              </a:lnSpc>
              <a:buClr>
                <a:srgbClr val="000000"/>
              </a:buClr>
              <a:buFont typeface="Times New Roman"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3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- International Coastal Atlas Networks (ICAN);</a:t>
            </a:r>
            <a:endParaRPr sz="36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685800" indent="-682625" defTabSz="914400">
              <a:lnSpc>
                <a:spcPct val="98000"/>
              </a:lnSpc>
              <a:buClr>
                <a:srgbClr val="000000"/>
              </a:buClr>
              <a:buFont typeface="Times New Roman"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3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- private industry (Esri, ...)   </a:t>
            </a:r>
          </a:p>
        </p:txBody>
      </p:sp>
      <p:sp>
        <p:nvSpPr>
          <p:cNvPr id="229" name="Shape 229"/>
          <p:cNvSpPr/>
          <p:nvPr/>
        </p:nvSpPr>
        <p:spPr>
          <a:xfrm>
            <a:off x="279381" y="7931080"/>
            <a:ext cx="11874853" cy="273634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685800" indent="-682625" defTabSz="914400">
              <a:lnSpc>
                <a:spcPct val="98000"/>
              </a:lnSpc>
              <a:buClr>
                <a:srgbClr val="000000"/>
              </a:buClr>
              <a:buFont typeface="Times New Roman"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44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POPULATING THROUGH STUDY CASES, E.G.:</a:t>
            </a:r>
            <a:endParaRPr sz="44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685800" indent="-682625" defTabSz="914400">
              <a:lnSpc>
                <a:spcPct val="98000"/>
              </a:lnSpc>
              <a:buClr>
                <a:srgbClr val="000000"/>
              </a:buClr>
              <a:buFont typeface="Times New Roman"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3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- Hampton Roads</a:t>
            </a:r>
            <a:endParaRPr sz="36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685800" indent="-682625" defTabSz="914400">
              <a:lnSpc>
                <a:spcPct val="98000"/>
              </a:lnSpc>
              <a:buClr>
                <a:srgbClr val="000000"/>
              </a:buClr>
              <a:buFont typeface="Times New Roman"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3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- Caribbean</a:t>
            </a:r>
            <a:endParaRPr sz="36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685800" indent="-682625" defTabSz="914400">
              <a:lnSpc>
                <a:spcPct val="98000"/>
              </a:lnSpc>
              <a:buClr>
                <a:srgbClr val="000000"/>
              </a:buClr>
              <a:buFont typeface="Times New Roman"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3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- West Africa</a:t>
            </a:r>
            <a:endParaRPr sz="36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685800" indent="-682625" defTabSz="914400">
              <a:lnSpc>
                <a:spcPct val="98000"/>
              </a:lnSpc>
              <a:buClr>
                <a:srgbClr val="000000"/>
              </a:buClr>
              <a:buFont typeface="Times New Roman"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3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- ...</a:t>
            </a:r>
          </a:p>
        </p:txBody>
      </p:sp>
      <p:sp>
        <p:nvSpPr>
          <p:cNvPr id="230" name="Shape 230"/>
          <p:cNvSpPr/>
          <p:nvPr/>
        </p:nvSpPr>
        <p:spPr>
          <a:xfrm>
            <a:off x="12203905" y="2143812"/>
            <a:ext cx="11879085" cy="4304539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685800" indent="-682625" defTabSz="914400">
              <a:lnSpc>
                <a:spcPct val="98000"/>
              </a:lnSpc>
              <a:buClr>
                <a:srgbClr val="000000"/>
              </a:buClr>
              <a:buFont typeface="Times New Roman"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44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ADDITIONAL IMPACTS:</a:t>
            </a:r>
            <a:endParaRPr sz="44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685800" indent="-682625" defTabSz="914400">
              <a:lnSpc>
                <a:spcPct val="98000"/>
              </a:lnSpc>
              <a:buClr>
                <a:srgbClr val="000000"/>
              </a:buClr>
              <a:buFont typeface="Times New Roman"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3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- equal opportunity: urban and rural; developed and developing;</a:t>
            </a:r>
            <a:endParaRPr sz="36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685800" indent="-682625" defTabSz="914400">
              <a:lnSpc>
                <a:spcPct val="98000"/>
              </a:lnSpc>
              <a:buClr>
                <a:srgbClr val="000000"/>
              </a:buClr>
              <a:buFont typeface="Times New Roman"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3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- support focus on most relevant hazards;</a:t>
            </a:r>
            <a:endParaRPr sz="36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685800" indent="-682625" defTabSz="914400">
              <a:lnSpc>
                <a:spcPct val="98000"/>
              </a:lnSpc>
              <a:buClr>
                <a:srgbClr val="000000"/>
              </a:buClr>
              <a:buFont typeface="Times New Roman"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3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- change risk perception;</a:t>
            </a:r>
            <a:endParaRPr sz="36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685800" indent="-682625" defTabSz="914400">
              <a:lnSpc>
                <a:spcPct val="98000"/>
              </a:lnSpc>
              <a:buClr>
                <a:srgbClr val="000000"/>
              </a:buClr>
              <a:buFont typeface="Times New Roman"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3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- support improved decision making to access to information, intelligence;</a:t>
            </a:r>
            <a:endParaRPr sz="36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685800" indent="-682625" defTabSz="914400">
              <a:lnSpc>
                <a:spcPct val="98000"/>
              </a:lnSpc>
              <a:buClr>
                <a:srgbClr val="000000"/>
              </a:buClr>
              <a:buFont typeface="Times New Roman"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3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- standardization, interoperability, data sharing</a:t>
            </a:r>
          </a:p>
        </p:txBody>
      </p:sp>
      <p:sp>
        <p:nvSpPr>
          <p:cNvPr id="231" name="Shape 231"/>
          <p:cNvSpPr/>
          <p:nvPr>
            <p:ph type="body" idx="1"/>
          </p:nvPr>
        </p:nvSpPr>
        <p:spPr>
          <a:xfrm>
            <a:off x="12252586" y="7007214"/>
            <a:ext cx="11781725" cy="3390681"/>
          </a:xfrm>
          <a:prstGeom prst="rect">
            <a:avLst/>
          </a:prstGeom>
          <a:ln w="9525">
            <a:round/>
          </a:ln>
        </p:spPr>
        <p:txBody>
          <a:bodyPr anchor="t"/>
          <a:lstStyle/>
          <a:p>
            <a:pPr lvl="0" marL="685800" indent="-682625" defTabSz="914400">
              <a:lnSpc>
                <a:spcPct val="98000"/>
              </a:lnSpc>
              <a:spcBef>
                <a:spcPts val="0"/>
              </a:spcBef>
              <a:buClr>
                <a:srgbClr val="000000"/>
              </a:buClr>
              <a:buSzTx/>
              <a:buFont typeface="Times New Roman"/>
              <a:buNone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44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IMPLEMENTATION:</a:t>
            </a:r>
            <a:endParaRPr sz="44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685800" indent="-682625" defTabSz="914400">
              <a:lnSpc>
                <a:spcPct val="98000"/>
              </a:lnSpc>
              <a:spcBef>
                <a:spcPts val="0"/>
              </a:spcBef>
              <a:buClr>
                <a:srgbClr val="000000"/>
              </a:buClr>
              <a:buSzTx/>
              <a:buFont typeface="Times New Roman"/>
              <a:buNone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3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- provision of key resources through developed countries;</a:t>
            </a:r>
            <a:endParaRPr sz="36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685800" indent="-682625" defTabSz="914400">
              <a:lnSpc>
                <a:spcPct val="98000"/>
              </a:lnSpc>
              <a:spcBef>
                <a:spcPts val="0"/>
              </a:spcBef>
              <a:buClr>
                <a:srgbClr val="000000"/>
              </a:buClr>
              <a:buSzTx/>
              <a:buFont typeface="Times New Roman"/>
              <a:buNone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3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- web-based access provides global availability;</a:t>
            </a:r>
            <a:endParaRPr sz="36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685800" indent="-682625" defTabSz="914400">
              <a:lnSpc>
                <a:spcPct val="98000"/>
              </a:lnSpc>
              <a:spcBef>
                <a:spcPts val="0"/>
              </a:spcBef>
              <a:buClr>
                <a:srgbClr val="000000"/>
              </a:buClr>
              <a:buSzTx/>
              <a:buFont typeface="Times New Roman"/>
              <a:buNone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3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- scalable;</a:t>
            </a:r>
            <a:endParaRPr sz="36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685800" indent="-682625" defTabSz="914400">
              <a:lnSpc>
                <a:spcPct val="98000"/>
              </a:lnSpc>
              <a:spcBef>
                <a:spcPts val="0"/>
              </a:spcBef>
              <a:buClr>
                <a:srgbClr val="000000"/>
              </a:buClr>
              <a:buSzTx/>
              <a:buFont typeface="Times New Roman"/>
              <a:buNone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3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- community support (from state/national agencies, research groups, study cases) </a:t>
            </a:r>
            <a:endParaRPr sz="36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685800" indent="-682625" defTabSz="914400">
              <a:lnSpc>
                <a:spcPct val="98000"/>
              </a:lnSpc>
              <a:spcBef>
                <a:spcPts val="0"/>
              </a:spcBef>
              <a:buClr>
                <a:srgbClr val="000000"/>
              </a:buClr>
              <a:buSzTx/>
              <a:buFont typeface="Times New Roman"/>
              <a:buNone/>
              <a:tabLst>
                <a:tab pos="6858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  <a:tab pos="18288000" algn="l"/>
              </a:tabLst>
              <a:defRPr sz="1800"/>
            </a:pPr>
            <a:r>
              <a:rPr sz="36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- makes best/next practices available to others  </a:t>
            </a:r>
          </a:p>
        </p:txBody>
      </p:sp>
      <p:pic>
        <p:nvPicPr>
          <p:cNvPr id="232" name="pilot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45165" y="1829127"/>
            <a:ext cx="7951634" cy="8400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CCaR.tif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02245" y="6086137"/>
            <a:ext cx="7487978" cy="74720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6" name="Group 236"/>
          <p:cNvGrpSpPr/>
          <p:nvPr/>
        </p:nvGrpSpPr>
        <p:grpSpPr>
          <a:xfrm>
            <a:off x="95241" y="57589"/>
            <a:ext cx="24179233" cy="1765192"/>
            <a:chOff x="-44449" y="-44450"/>
            <a:chExt cx="24179232" cy="1765190"/>
          </a:xfrm>
        </p:grpSpPr>
        <p:pic>
          <p:nvPicPr>
            <p:cNvPr id="234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44450" y="-44450"/>
              <a:ext cx="24179234" cy="1765191"/>
            </a:xfrm>
            <a:prstGeom prst="rect">
              <a:avLst/>
            </a:prstGeom>
            <a:effectLst>
              <a:outerShdw sx="100000" sy="100000" kx="0" ky="0" algn="b" rotWithShape="0" blurRad="63500" dist="0" dir="18900000">
                <a:srgbClr val="000000">
                  <a:alpha val="80000"/>
                </a:srgbClr>
              </a:outerShdw>
            </a:effectLst>
          </p:spPr>
        </p:pic>
        <p:pic>
          <p:nvPicPr>
            <p:cNvPr id="235" name="CZCP_Logo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339841" y="99559"/>
              <a:ext cx="4702521" cy="14771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 advClick="1">
    <p:wipe dir="d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nodeType="afterEffect" presetClass="entr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xit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2" dur="1000" fill="hold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nodeType="afterEffect" presetClass="exit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6" dur="1000" fill="hold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nodeType="afterEffect" presetClass="entr" presetSubtype="0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5"/>
      <p:bldP build="whole" bldLvl="1" animBg="1" rev="0" advAuto="0" spid="231" grpId="7"/>
      <p:bldP build="whole" bldLvl="1" animBg="1" rev="0" advAuto="0" spid="232" grpId="2"/>
      <p:bldP build="whole" bldLvl="1" animBg="1" rev="0" advAuto="0" spid="232" grpId="4"/>
      <p:bldP build="whole" bldLvl="1" animBg="1" rev="0" advAuto="0" spid="230" grpId="6"/>
      <p:bldP build="whole" bldLvl="1" animBg="1" rev="0" advAuto="0" spid="229" grpId="1"/>
      <p:bldP build="whole" bldLvl="1" animBg="1" rev="0" advAuto="0" spid="233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-6350" y="1337034"/>
            <a:ext cx="24509405" cy="889001"/>
          </a:xfrm>
          <a:prstGeom prst="rect">
            <a:avLst/>
          </a:prstGeom>
          <a:solidFill>
            <a:srgbClr val="838383"/>
          </a:solidFill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81280" marR="81280" algn="ctr" defTabSz="914400">
              <a:buClr>
                <a:srgbClr val="FFFFFF"/>
              </a:buClr>
              <a:buFont typeface="Times New Roman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5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Deliberative Coastal Governance</a:t>
            </a:r>
          </a:p>
        </p:txBody>
      </p:sp>
      <p:pic>
        <p:nvPicPr>
          <p:cNvPr id="239" name="Imperative_Fig1_outcome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259" y="2248199"/>
            <a:ext cx="15790462" cy="11734037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/>
          <p:nvPr/>
        </p:nvSpPr>
        <p:spPr>
          <a:xfrm>
            <a:off x="17828536" y="13099623"/>
            <a:ext cx="264363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5500">
              <a:defRPr i="1" sz="3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i="0" sz="1800"/>
            </a:pPr>
            <a:r>
              <a:rPr i="1" sz="3600"/>
              <a:t>Glavovic, 2013</a:t>
            </a:r>
          </a:p>
        </p:txBody>
      </p:sp>
    </p:spTree>
  </p:cSld>
  <p:clrMapOvr>
    <a:masterClrMapping/>
  </p:clrMapOvr>
  <p:transition spd="slow" advClick="1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-6350" y="1337034"/>
            <a:ext cx="24509405" cy="889001"/>
          </a:xfrm>
          <a:prstGeom prst="rect">
            <a:avLst/>
          </a:prstGeom>
          <a:solidFill>
            <a:srgbClr val="838383"/>
          </a:solidFill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81280" marR="81280" algn="ctr" defTabSz="914400">
              <a:buClr>
                <a:srgbClr val="FFFFFF"/>
              </a:buClr>
              <a:buFont typeface="Times New Roman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5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Deliberative Coastal Governance</a:t>
            </a:r>
          </a:p>
        </p:txBody>
      </p:sp>
      <p:pic>
        <p:nvPicPr>
          <p:cNvPr id="243" name="Imperative_Fig2_TCG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958" y="2591077"/>
            <a:ext cx="13920711" cy="11124477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15034097" y="12693250"/>
            <a:ext cx="264363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5500">
              <a:defRPr i="1" sz="3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i="0" sz="1800"/>
            </a:pPr>
            <a:r>
              <a:rPr i="1" sz="3600"/>
              <a:t>Glavovic, 2013</a:t>
            </a:r>
          </a:p>
        </p:txBody>
      </p:sp>
    </p:spTree>
  </p:cSld>
  <p:clrMapOvr>
    <a:masterClrMapping/>
  </p:clrMapOvr>
  <p:transition spd="med" advClick="1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134366" y="6400800"/>
            <a:ext cx="2411244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5500">
              <a:defRPr sz="5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5600"/>
              <a:t>Can we use this to bring many of the on-going activities and stakeholders together?</a:t>
            </a:r>
          </a:p>
        </p:txBody>
      </p:sp>
      <p:sp>
        <p:nvSpPr>
          <p:cNvPr id="247" name="Shape 247"/>
          <p:cNvSpPr/>
          <p:nvPr/>
        </p:nvSpPr>
        <p:spPr>
          <a:xfrm>
            <a:off x="111861" y="7619894"/>
            <a:ext cx="24268121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5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5600"/>
              <a:t>Can we combine this with other Information Systems to build an Information System of Systems?</a:t>
            </a:r>
          </a:p>
        </p:txBody>
      </p:sp>
      <p:sp>
        <p:nvSpPr>
          <p:cNvPr id="248" name="Shape 248"/>
          <p:cNvSpPr/>
          <p:nvPr/>
        </p:nvSpPr>
        <p:spPr>
          <a:xfrm>
            <a:off x="-6350" y="1337034"/>
            <a:ext cx="24509405" cy="889001"/>
          </a:xfrm>
          <a:prstGeom prst="rect">
            <a:avLst/>
          </a:prstGeom>
          <a:solidFill>
            <a:srgbClr val="838383"/>
          </a:solidFill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81280" marR="81280" algn="ctr" defTabSz="914340">
              <a:buClr>
                <a:srgbClr val="FFFFFF"/>
              </a:buClr>
              <a:buFont typeface="Times New Roman"/>
              <a:tabLst>
                <a:tab pos="63500" algn="l"/>
                <a:tab pos="977900" algn="l"/>
                <a:tab pos="1892300" algn="l"/>
                <a:tab pos="2806700" algn="l"/>
                <a:tab pos="3721100" algn="l"/>
                <a:tab pos="4635500" algn="l"/>
                <a:tab pos="5549900" algn="l"/>
                <a:tab pos="6464300" algn="l"/>
                <a:tab pos="7378700" algn="l"/>
                <a:tab pos="8293100" algn="l"/>
                <a:tab pos="9207500" algn="l"/>
                <a:tab pos="10121900" algn="l"/>
                <a:tab pos="11036300" algn="l"/>
                <a:tab pos="11950700" algn="l"/>
                <a:tab pos="12865100" algn="l"/>
                <a:tab pos="13779500" algn="l"/>
                <a:tab pos="14693900" algn="l"/>
                <a:tab pos="15608300" algn="l"/>
                <a:tab pos="16522700" algn="l"/>
                <a:tab pos="17437100" algn="l"/>
                <a:tab pos="18351500" algn="l"/>
              </a:tabLst>
              <a:defRPr sz="5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Global Coastal Zone Information System</a:t>
            </a:r>
          </a:p>
        </p:txBody>
      </p:sp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342877" y="571520"/>
            <a:ext cx="23359138" cy="11963401"/>
          </a:xfrm>
          <a:prstGeom prst="rect">
            <a:avLst/>
          </a:prstGeom>
          <a:solidFill>
            <a:srgbClr val="FFFFFF">
              <a:alpha val="6746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825500">
              <a:spcBef>
                <a:spcPts val="1400"/>
              </a:spcBef>
              <a:defRPr sz="1800"/>
            </a:pPr>
            <a:r>
              <a:rPr sz="3800">
                <a:latin typeface="Trebuchet MS"/>
                <a:ea typeface="Trebuchet MS"/>
                <a:cs typeface="Trebuchet MS"/>
                <a:sym typeface="Trebuchet MS"/>
              </a:rPr>
              <a:t>C4: Services for the Coastal Zone</a:t>
            </a:r>
            <a:endParaRPr sz="38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825500">
              <a:spcBef>
                <a:spcPts val="1400"/>
              </a:spcBef>
              <a:defRPr sz="1800"/>
            </a:pPr>
            <a:r>
              <a:rPr sz="3800">
                <a:latin typeface="Trebuchet MS"/>
                <a:ea typeface="Trebuchet MS"/>
                <a:cs typeface="Trebuchet MS"/>
                <a:sym typeface="Trebuchet MS"/>
              </a:rPr>
              <a:t>Leads: USA (NOAA) and IEEE (hpplag@odu.edu)</a:t>
            </a:r>
            <a:endParaRPr sz="38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825500">
              <a:spcBef>
                <a:spcPts val="1400"/>
              </a:spcBef>
              <a:defRPr sz="1800"/>
            </a:pPr>
            <a:r>
              <a:rPr sz="3800">
                <a:latin typeface="Trebuchet MS"/>
                <a:ea typeface="Trebuchet MS"/>
                <a:cs typeface="Trebuchet MS"/>
                <a:sym typeface="Trebuchet MS"/>
              </a:rPr>
              <a:t>Priority Actions</a:t>
            </a:r>
            <a:endParaRPr sz="38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825500">
              <a:spcBef>
                <a:spcPts val="1400"/>
              </a:spcBef>
              <a:defRPr sz="1800"/>
            </a:pPr>
            <a:r>
              <a:rPr sz="3800">
                <a:latin typeface="Trebuchet MS"/>
                <a:ea typeface="Trebuchet MS"/>
                <a:cs typeface="Trebuchet MS"/>
                <a:sym typeface="Trebuchet MS"/>
              </a:rPr>
              <a:t>• Develop a global coastal zone information system: a global cyber-infrastructure that will provide access to available information on coastal zones and facilitate the collection of new information through crowd-sourcing and citizen-science</a:t>
            </a:r>
            <a:endParaRPr sz="38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825500">
              <a:spcBef>
                <a:spcPts val="1400"/>
              </a:spcBef>
              <a:defRPr sz="1800"/>
            </a:pPr>
            <a:r>
              <a:rPr sz="3800">
                <a:latin typeface="Trebuchet MS"/>
                <a:ea typeface="Trebuchet MS"/>
                <a:cs typeface="Trebuchet MS"/>
                <a:sym typeface="Trebuchet MS"/>
              </a:rPr>
              <a:t>• Implement a pilot project in an area-at-risk (e.g. Indonesian Archipelago-South China Sea domain) to demonstrate the added-value of ecosystem-based approaches for monitoring and managing the coastal zone. This will be coordinated with GOOS Regional Associations and global/regional networks (see Plan of the Panel for Integrated Coastal Observations)</a:t>
            </a:r>
            <a:endParaRPr sz="38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825500">
              <a:spcBef>
                <a:spcPts val="1400"/>
              </a:spcBef>
              <a:defRPr sz="1800"/>
            </a:pPr>
            <a:r>
              <a:rPr sz="3800">
                <a:latin typeface="Trebuchet MS"/>
                <a:ea typeface="Trebuchet MS"/>
                <a:cs typeface="Trebuchet MS"/>
                <a:sym typeface="Trebuchet MS"/>
              </a:rPr>
              <a:t>• Assess climate change impacts on island coasts for islands from the Caribbean to the Arctic using SAR data and other relevant data as a demonstrator for the use of space-based observations in the monitoring of climate change impacts. Data for this activity would be sought from CEOS members</a:t>
            </a:r>
            <a:endParaRPr sz="38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825500">
              <a:spcBef>
                <a:spcPts val="1400"/>
              </a:spcBef>
              <a:defRPr sz="1800"/>
            </a:pPr>
            <a:r>
              <a:rPr sz="3800">
                <a:latin typeface="Trebuchet MS"/>
                <a:ea typeface="Trebuchet MS"/>
                <a:cs typeface="Trebuchet MS"/>
                <a:sym typeface="Trebuchet MS"/>
              </a:rPr>
              <a:t>• Assess the observational requirements for decadal forecasts of coastal local sea-level variation and develop a demonstrator forecasting service</a:t>
            </a:r>
            <a:endParaRPr sz="38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825500">
              <a:spcBef>
                <a:spcPts val="1400"/>
              </a:spcBef>
              <a:defRPr sz="1800"/>
            </a:pPr>
            <a:r>
              <a:rPr sz="3800">
                <a:latin typeface="Trebuchet MS"/>
                <a:ea typeface="Trebuchet MS"/>
                <a:cs typeface="Trebuchet MS"/>
                <a:sym typeface="Trebuchet MS"/>
              </a:rPr>
              <a:t>• Assess user needs and observational requirements for coastal water quality (using the GEOSS User Requirements Registry); identify indicators and best practices for coastal water quality, and implement a monitoring service pilot for coastal water quality (with WA-01 and HE-01); disseminate information particularly to under-served communities (with IN-04)</a:t>
            </a:r>
          </a:p>
        </p:txBody>
      </p:sp>
    </p:spTree>
  </p:cSld>
  <p:clrMapOvr>
    <a:masterClrMapping/>
  </p:clrMapOvr>
  <p:transition spd="fast" advClick="1">
    <p:wipe dir="d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211966" y="1962380"/>
            <a:ext cx="23610345" cy="271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825500">
              <a:defRPr sz="1800"/>
            </a:pPr>
            <a:r>
              <a:rPr sz="4400">
                <a:latin typeface="Trebuchet MS"/>
                <a:ea typeface="Trebuchet MS"/>
                <a:cs typeface="Trebuchet MS"/>
                <a:sym typeface="Trebuchet MS"/>
              </a:rPr>
              <a:t>User Requirements Registry (URR): </a:t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537307" indent="-537307" defTabSz="825500">
              <a:buSzPct val="50000"/>
              <a:buBlip>
                <a:blip r:embed="rId2"/>
              </a:buBlip>
              <a:defRPr sz="1800"/>
            </a:pPr>
            <a:r>
              <a:rPr sz="4400">
                <a:latin typeface="Trebuchet MS"/>
                <a:ea typeface="Trebuchet MS"/>
                <a:cs typeface="Trebuchet MS"/>
                <a:sym typeface="Trebuchet MS"/>
              </a:rPr>
              <a:t>Engaging (S</a:t>
            </a:r>
            <a:r>
              <a:rPr sz="4400">
                <a:latin typeface="Times"/>
                <a:ea typeface="Times"/>
                <a:cs typeface="Times"/>
                <a:sym typeface="Times"/>
              </a:rPr>
              <a:t>&amp;</a:t>
            </a:r>
            <a:r>
              <a:rPr sz="4400">
                <a:latin typeface="Trebuchet MS"/>
                <a:ea typeface="Trebuchet MS"/>
                <a:cs typeface="Trebuchet MS"/>
                <a:sym typeface="Trebuchet MS"/>
              </a:rPr>
              <a:t>T) communities in telling us what they (and others) need</a:t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537307" indent="-537307" defTabSz="825500">
              <a:buSzPct val="50000"/>
              <a:buBlip>
                <a:blip r:embed="rId2"/>
              </a:buBlip>
              <a:defRPr sz="1800"/>
            </a:pPr>
            <a:r>
              <a:rPr sz="4400">
                <a:latin typeface="Trebuchet MS"/>
                <a:ea typeface="Trebuchet MS"/>
                <a:cs typeface="Trebuchet MS"/>
                <a:sym typeface="Trebuchet MS"/>
              </a:rPr>
              <a:t>Enables gap analysis</a:t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537307" indent="-537307" defTabSz="825500">
              <a:buSzPct val="50000"/>
              <a:buBlip>
                <a:blip r:embed="rId2"/>
              </a:buBlip>
              <a:defRPr sz="1800"/>
            </a:pPr>
            <a:r>
              <a:rPr sz="4400">
                <a:latin typeface="Trebuchet MS"/>
                <a:ea typeface="Trebuchet MS"/>
                <a:cs typeface="Trebuchet MS"/>
                <a:sym typeface="Trebuchet MS"/>
              </a:rPr>
              <a:t>Supports prioritizing and identification of benefits</a:t>
            </a:r>
          </a:p>
        </p:txBody>
      </p:sp>
      <p:pic>
        <p:nvPicPr>
          <p:cNvPr id="65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41" y="82988"/>
            <a:ext cx="24179233" cy="1765191"/>
          </a:xfrm>
          <a:prstGeom prst="rect">
            <a:avLst/>
          </a:prstGeom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p:spPr>
      </p:pic>
    </p:spTree>
  </p:cSld>
  <p:clrMapOvr>
    <a:masterClrMapping/>
  </p:clrMapOvr>
  <p:transition spd="slow" advClick="1">
    <p:wipe dir="l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98" y="-317033"/>
            <a:ext cx="24407810" cy="14146880"/>
          </a:xfrm>
          <a:prstGeom prst="rect">
            <a:avLst/>
          </a:prstGeom>
          <a:ln>
            <a:round/>
          </a:ln>
        </p:spPr>
      </p:pic>
      <p:sp>
        <p:nvSpPr>
          <p:cNvPr id="68" name="Shape 68"/>
          <p:cNvSpPr/>
          <p:nvPr/>
        </p:nvSpPr>
        <p:spPr>
          <a:xfrm>
            <a:off x="20081034" y="12494299"/>
            <a:ext cx="482570" cy="4318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55133" marR="55133" algn="ctr" defTabSz="631878">
              <a:buClr>
                <a:srgbClr val="FFFFFF"/>
              </a:buClr>
              <a:buFont typeface="Times New Roman"/>
              <a:tabLst>
                <a:tab pos="38100" algn="l"/>
                <a:tab pos="685800" algn="l"/>
                <a:tab pos="1320800" algn="l"/>
                <a:tab pos="1968500" algn="l"/>
                <a:tab pos="2616200" algn="l"/>
                <a:tab pos="3251200" algn="l"/>
                <a:tab pos="3898900" algn="l"/>
                <a:tab pos="4546600" algn="l"/>
                <a:tab pos="5181600" algn="l"/>
                <a:tab pos="5829300" algn="l"/>
                <a:tab pos="6477000" algn="l"/>
                <a:tab pos="7112000" algn="l"/>
                <a:tab pos="7759700" algn="l"/>
                <a:tab pos="8394700" algn="l"/>
                <a:tab pos="9042400" algn="l"/>
                <a:tab pos="9690100" algn="l"/>
                <a:tab pos="10325100" algn="l"/>
                <a:tab pos="10972800" algn="l"/>
                <a:tab pos="11620500" algn="l"/>
                <a:tab pos="12255500" algn="l"/>
                <a:tab pos="12903200" algn="l"/>
                <a:tab pos="13309600" algn="l"/>
              </a:tabLst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7</a:t>
            </a:r>
          </a:p>
        </p:txBody>
      </p:sp>
      <p:sp>
        <p:nvSpPr>
          <p:cNvPr id="69" name="Shape 69"/>
          <p:cNvSpPr/>
          <p:nvPr/>
        </p:nvSpPr>
        <p:spPr>
          <a:xfrm>
            <a:off x="917729" y="10501358"/>
            <a:ext cx="13435726" cy="20955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631878">
              <a:lnSpc>
                <a:spcPct val="93000"/>
              </a:lnSpc>
              <a:buClr>
                <a:srgbClr val="000000"/>
              </a:buClr>
              <a:buFont typeface="Times New Roman"/>
              <a:tabLst>
                <a:tab pos="635000" algn="l"/>
                <a:tab pos="1270000" algn="l"/>
                <a:tab pos="1917700" algn="l"/>
                <a:tab pos="2565400" algn="l"/>
                <a:tab pos="3200400" algn="l"/>
                <a:tab pos="3848100" algn="l"/>
                <a:tab pos="4483100" algn="l"/>
                <a:tab pos="5130800" algn="l"/>
                <a:tab pos="5778500" algn="l"/>
                <a:tab pos="6413500" algn="l"/>
                <a:tab pos="7061200" algn="l"/>
                <a:tab pos="7708900" algn="l"/>
                <a:tab pos="8343900" algn="l"/>
                <a:tab pos="8991600" algn="l"/>
                <a:tab pos="9626600" algn="l"/>
                <a:tab pos="10274300" algn="l"/>
                <a:tab pos="10922000" algn="l"/>
                <a:tab pos="11557000" algn="l"/>
                <a:tab pos="12204700" algn="l"/>
                <a:tab pos="12852400" algn="l"/>
                <a:tab pos="13220700" algn="l"/>
                <a:tab pos="13258800" algn="l"/>
              </a:tabLst>
              <a:defRPr sz="1800"/>
            </a:pPr>
            <a:r>
              <a:rPr b="1" sz="4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Approach:</a:t>
            </a:r>
            <a:endParaRPr b="1" sz="480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631878">
              <a:lnSpc>
                <a:spcPct val="93000"/>
              </a:lnSpc>
              <a:buClr>
                <a:srgbClr val="000000"/>
              </a:buClr>
              <a:buFont typeface="Times New Roman"/>
              <a:tabLst>
                <a:tab pos="635000" algn="l"/>
                <a:tab pos="1270000" algn="l"/>
                <a:tab pos="1917700" algn="l"/>
                <a:tab pos="2565400" algn="l"/>
                <a:tab pos="3200400" algn="l"/>
                <a:tab pos="3848100" algn="l"/>
                <a:tab pos="4483100" algn="l"/>
                <a:tab pos="5130800" algn="l"/>
                <a:tab pos="5778500" algn="l"/>
                <a:tab pos="6413500" algn="l"/>
                <a:tab pos="7061200" algn="l"/>
                <a:tab pos="7708900" algn="l"/>
                <a:tab pos="8343900" algn="l"/>
                <a:tab pos="8991600" algn="l"/>
                <a:tab pos="9626600" algn="l"/>
                <a:tab pos="10274300" algn="l"/>
                <a:tab pos="10922000" algn="l"/>
                <a:tab pos="11557000" algn="l"/>
                <a:tab pos="12204700" algn="l"/>
                <a:tab pos="12852400" algn="l"/>
                <a:tab pos="13220700" algn="l"/>
                <a:tab pos="13258800" algn="l"/>
              </a:tabLst>
              <a:defRPr sz="1800"/>
            </a:pPr>
            <a:r>
              <a:rPr sz="4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(1) Global, application-focused view;</a:t>
            </a:r>
            <a:endParaRPr sz="480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631878">
              <a:buClr>
                <a:srgbClr val="000000"/>
              </a:buClr>
              <a:buFont typeface="Times New Roman"/>
              <a:tabLst>
                <a:tab pos="635000" algn="l"/>
                <a:tab pos="1270000" algn="l"/>
                <a:tab pos="1917700" algn="l"/>
                <a:tab pos="2565400" algn="l"/>
                <a:tab pos="3200400" algn="l"/>
                <a:tab pos="3848100" algn="l"/>
                <a:tab pos="4483100" algn="l"/>
                <a:tab pos="5130800" algn="l"/>
                <a:tab pos="5778500" algn="l"/>
                <a:tab pos="6413500" algn="l"/>
                <a:tab pos="7061200" algn="l"/>
                <a:tab pos="7708900" algn="l"/>
                <a:tab pos="8343900" algn="l"/>
                <a:tab pos="8991600" algn="l"/>
                <a:tab pos="9626600" algn="l"/>
                <a:tab pos="10274300" algn="l"/>
                <a:tab pos="10922000" algn="l"/>
                <a:tab pos="11557000" algn="l"/>
                <a:tab pos="12204700" algn="l"/>
                <a:tab pos="12852400" algn="l"/>
                <a:tab pos="13220700" algn="l"/>
                <a:tab pos="13258800" algn="l"/>
              </a:tabLst>
              <a:defRPr sz="1800"/>
            </a:pPr>
            <a:r>
              <a:rPr sz="48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(2) Add all other information on a local level. </a:t>
            </a:r>
          </a:p>
        </p:txBody>
      </p:sp>
      <p:pic>
        <p:nvPicPr>
          <p:cNvPr id="70" name="urr_local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77393" y="10108993"/>
            <a:ext cx="4042024" cy="3466875"/>
          </a:xfrm>
          <a:prstGeom prst="rect">
            <a:avLst/>
          </a:prstGeom>
          <a:ln>
            <a:round/>
          </a:ln>
        </p:spPr>
      </p:pic>
      <p:pic>
        <p:nvPicPr>
          <p:cNvPr id="71" name="urr_data_model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39546" y="-136129"/>
            <a:ext cx="20979513" cy="9197542"/>
          </a:xfrm>
          <a:prstGeom prst="rect">
            <a:avLst/>
          </a:prstGeom>
          <a:ln>
            <a:round/>
          </a:ln>
        </p:spPr>
      </p:pic>
      <p:pic>
        <p:nvPicPr>
          <p:cNvPr id="72" name="urr_global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340615" y="7607258"/>
            <a:ext cx="4647898" cy="5920766"/>
          </a:xfrm>
          <a:prstGeom prst="rect">
            <a:avLst/>
          </a:prstGeom>
          <a:ln>
            <a:round/>
          </a:ln>
        </p:spPr>
      </p:pic>
      <p:sp>
        <p:nvSpPr>
          <p:cNvPr id="73" name="Shape 73"/>
          <p:cNvSpPr/>
          <p:nvPr/>
        </p:nvSpPr>
        <p:spPr>
          <a:xfrm>
            <a:off x="10502178" y="2617739"/>
            <a:ext cx="12107882" cy="368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76200">
            <a:solidFill>
              <a:srgbClr val="08711E"/>
            </a:solidFill>
            <a:round/>
          </a:ln>
        </p:spPr>
        <p:txBody>
          <a:bodyPr lIns="0" tIns="0" rIns="0" bIns="0" anchor="ctr"/>
          <a:lstStyle/>
          <a:p>
            <a:pPr lvl="0" marL="40639" marR="40639" defTabSz="449262">
              <a:defRPr sz="18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p:transition spd="med" advClick="0" advTm="0">
    <p:wipe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nodeType="after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nodeType="after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1"/>
      <p:bldP build="whole" bldLvl="1" animBg="1" rev="0" advAuto="0" spid="69" grpId="3"/>
      <p:bldP build="whole" bldLvl="1" animBg="1" rev="0" advAuto="0" spid="70" grpId="5"/>
      <p:bldP build="whole" bldLvl="1" animBg="1" rev="0" advAuto="0" spid="72" grpId="4"/>
      <p:bldP build="whole" bldLvl="1" animBg="1" rev="0" advAuto="0" spid="7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211966" y="1962380"/>
            <a:ext cx="23610345" cy="271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825500">
              <a:defRPr sz="1800"/>
            </a:pPr>
            <a:r>
              <a:rPr sz="4400">
                <a:latin typeface="Trebuchet MS"/>
                <a:ea typeface="Trebuchet MS"/>
                <a:cs typeface="Trebuchet MS"/>
                <a:sym typeface="Trebuchet MS"/>
              </a:rPr>
              <a:t>User Requirements Registry (URR): </a:t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537307" indent="-537307" defTabSz="825500">
              <a:buSzPct val="50000"/>
              <a:buBlip>
                <a:blip r:embed="rId2"/>
              </a:buBlip>
              <a:defRPr sz="1800"/>
            </a:pPr>
            <a:r>
              <a:rPr sz="4400">
                <a:latin typeface="Trebuchet MS"/>
                <a:ea typeface="Trebuchet MS"/>
                <a:cs typeface="Trebuchet MS"/>
                <a:sym typeface="Trebuchet MS"/>
              </a:rPr>
              <a:t>Engaging (S</a:t>
            </a:r>
            <a:r>
              <a:rPr sz="4400">
                <a:latin typeface="Times"/>
                <a:ea typeface="Times"/>
                <a:cs typeface="Times"/>
                <a:sym typeface="Times"/>
              </a:rPr>
              <a:t>&amp;</a:t>
            </a:r>
            <a:r>
              <a:rPr sz="4400">
                <a:latin typeface="Trebuchet MS"/>
                <a:ea typeface="Trebuchet MS"/>
                <a:cs typeface="Trebuchet MS"/>
                <a:sym typeface="Trebuchet MS"/>
              </a:rPr>
              <a:t>T) communities in telling us what they (and others) need</a:t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537307" indent="-537307" defTabSz="825500">
              <a:buSzPct val="50000"/>
              <a:buBlip>
                <a:blip r:embed="rId2"/>
              </a:buBlip>
              <a:defRPr sz="1800"/>
            </a:pPr>
            <a:r>
              <a:rPr sz="4400">
                <a:latin typeface="Trebuchet MS"/>
                <a:ea typeface="Trebuchet MS"/>
                <a:cs typeface="Trebuchet MS"/>
                <a:sym typeface="Trebuchet MS"/>
              </a:rPr>
              <a:t>Enables gap analysis</a:t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537307" indent="-537307" defTabSz="825500">
              <a:buSzPct val="50000"/>
              <a:buBlip>
                <a:blip r:embed="rId2"/>
              </a:buBlip>
              <a:defRPr sz="1800"/>
            </a:pPr>
            <a:r>
              <a:rPr sz="4400">
                <a:latin typeface="Trebuchet MS"/>
                <a:ea typeface="Trebuchet MS"/>
                <a:cs typeface="Trebuchet MS"/>
                <a:sym typeface="Trebuchet MS"/>
              </a:rPr>
              <a:t>Supports prioritizing and identification of benefits</a:t>
            </a:r>
          </a:p>
        </p:txBody>
      </p:sp>
      <p:pic>
        <p:nvPicPr>
          <p:cNvPr id="76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41" y="82988"/>
            <a:ext cx="24179233" cy="1765191"/>
          </a:xfrm>
          <a:prstGeom prst="rect">
            <a:avLst/>
          </a:prstGeom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p:spPr>
      </p:pic>
      <p:sp>
        <p:nvSpPr>
          <p:cNvPr id="77" name="Shape 77"/>
          <p:cNvSpPr/>
          <p:nvPr/>
        </p:nvSpPr>
        <p:spPr>
          <a:xfrm>
            <a:off x="211966" y="4838701"/>
            <a:ext cx="23203574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825500">
              <a:defRPr sz="1800"/>
            </a:pPr>
            <a:r>
              <a:rPr sz="4400">
                <a:latin typeface="Trebuchet MS"/>
                <a:ea typeface="Trebuchet MS"/>
                <a:cs typeface="Trebuchet MS"/>
                <a:sym typeface="Trebuchet MS"/>
              </a:rPr>
              <a:t>Socio-Economic and Environmental Information Needs Knowledge Base (SEE IN KB)</a:t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537307" indent="-537307" defTabSz="825500">
              <a:buSzPct val="50000"/>
              <a:buBlip>
                <a:blip r:embed="rId2"/>
              </a:buBlip>
              <a:defRPr sz="1800"/>
            </a:pPr>
            <a:r>
              <a:rPr sz="4400">
                <a:latin typeface="Trebuchet MS"/>
                <a:ea typeface="Trebuchet MS"/>
                <a:cs typeface="Trebuchet MS"/>
                <a:sym typeface="Trebuchet MS"/>
              </a:rPr>
              <a:t>Linking societal goals and targets to indicators and EVs</a:t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537307" indent="-537307" defTabSz="825500">
              <a:buSzPct val="50000"/>
              <a:buBlip>
                <a:blip r:embed="rId2"/>
              </a:buBlip>
              <a:defRPr sz="1800"/>
            </a:pPr>
            <a:r>
              <a:rPr sz="4400">
                <a:latin typeface="Trebuchet MS"/>
                <a:ea typeface="Trebuchet MS"/>
                <a:cs typeface="Trebuchet MS"/>
                <a:sym typeface="Trebuchet MS"/>
              </a:rPr>
              <a:t>Deriving observational requirements</a:t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537307" indent="-537307" defTabSz="825500">
              <a:buSzPct val="50000"/>
              <a:buBlip>
                <a:blip r:embed="rId2"/>
              </a:buBlip>
              <a:defRPr sz="1800"/>
            </a:pPr>
            <a:r>
              <a:rPr sz="4400">
                <a:latin typeface="Trebuchet MS"/>
                <a:ea typeface="Trebuchet MS"/>
                <a:cs typeface="Trebuchet MS"/>
                <a:sym typeface="Trebuchet MS"/>
              </a:rPr>
              <a:t>Linking requirements to deliverables</a:t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537307" indent="-537307" defTabSz="825500">
              <a:buSzPct val="50000"/>
              <a:buBlip>
                <a:blip r:embed="rId2"/>
              </a:buBlip>
              <a:defRPr sz="1800"/>
            </a:pPr>
            <a:r>
              <a:rPr sz="4400">
                <a:latin typeface="Trebuchet MS"/>
                <a:ea typeface="Trebuchet MS"/>
                <a:cs typeface="Trebuchet MS"/>
                <a:sym typeface="Trebuchet MS"/>
              </a:rPr>
              <a:t>Identifying gaps</a:t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537307" indent="-537307" defTabSz="825500">
              <a:buSzPct val="50000"/>
              <a:buBlip>
                <a:blip r:embed="rId2"/>
              </a:buBlip>
              <a:defRPr sz="1800"/>
            </a:pPr>
            <a:r>
              <a:rPr sz="4400">
                <a:latin typeface="Trebuchet MS"/>
                <a:ea typeface="Trebuchet MS"/>
                <a:cs typeface="Trebuchet MS"/>
                <a:sym typeface="Trebuchet MS"/>
              </a:rPr>
              <a:t>Prioritizing</a:t>
            </a:r>
          </a:p>
        </p:txBody>
      </p:sp>
      <p:pic>
        <p:nvPicPr>
          <p:cNvPr id="78" name="seeinkb.tif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21040" y="6251348"/>
            <a:ext cx="13942320" cy="4932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wipe dir="d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" grpId="1"/>
      <p:bldP build="whole" bldLvl="1" animBg="1" rev="0" advAuto="0" spid="7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C5C5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2"/>
          <p:cNvGrpSpPr/>
          <p:nvPr/>
        </p:nvGrpSpPr>
        <p:grpSpPr>
          <a:xfrm>
            <a:off x="15888782" y="12623424"/>
            <a:ext cx="8480932" cy="1168326"/>
            <a:chOff x="0" y="0"/>
            <a:chExt cx="8480931" cy="1168324"/>
          </a:xfrm>
        </p:grpSpPr>
        <p:pic>
          <p:nvPicPr>
            <p:cNvPr id="80" name="geologo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2274"/>
              <a:ext cx="5752726" cy="1156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" name="geosymbol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50609" y="0"/>
              <a:ext cx="2730323" cy="10921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3" name="geoss_200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20587" y="2962924"/>
            <a:ext cx="18579302" cy="10784378"/>
          </a:xfrm>
          <a:prstGeom prst="rect">
            <a:avLst/>
          </a:prstGeom>
          <a:ln>
            <a:round/>
          </a:ln>
        </p:spPr>
      </p:pic>
      <p:sp>
        <p:nvSpPr>
          <p:cNvPr id="84" name="Shape 84"/>
          <p:cNvSpPr/>
          <p:nvPr/>
        </p:nvSpPr>
        <p:spPr>
          <a:xfrm>
            <a:off x="11086378" y="3930146"/>
            <a:ext cx="8847356" cy="3689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76200">
            <a:solidFill>
              <a:srgbClr val="08711E"/>
            </a:solidFill>
            <a:round/>
          </a:ln>
        </p:spPr>
        <p:txBody>
          <a:bodyPr lIns="0" tIns="0" rIns="0" bIns="0" anchor="ctr"/>
          <a:lstStyle/>
          <a:p>
            <a:pPr lvl="0" marL="40639" marR="40639" defTabSz="449262">
              <a:defRPr sz="18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85" name="Shape 85"/>
          <p:cNvSpPr/>
          <p:nvPr/>
        </p:nvSpPr>
        <p:spPr>
          <a:xfrm>
            <a:off x="13143644" y="4038783"/>
            <a:ext cx="391858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40639" marR="40639" defTabSz="449262">
              <a:defRPr sz="3600">
                <a:solidFill>
                  <a:srgbClr val="047606"/>
                </a:solidFill>
                <a:uFill>
                  <a:solidFill>
                    <a:srgbClr val="047606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047606"/>
                </a:solidFill>
                <a:uFill>
                  <a:solidFill>
                    <a:srgbClr val="047606"/>
                  </a:solidFill>
                </a:uFill>
              </a:rPr>
              <a:t>Information Needs</a:t>
            </a:r>
          </a:p>
        </p:txBody>
      </p:sp>
      <p:sp>
        <p:nvSpPr>
          <p:cNvPr id="86" name="Shape 86"/>
          <p:cNvSpPr/>
          <p:nvPr/>
        </p:nvSpPr>
        <p:spPr>
          <a:xfrm>
            <a:off x="11365759" y="10528061"/>
            <a:ext cx="8847356" cy="2463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76200">
            <a:solidFill>
              <a:srgbClr val="08711E"/>
            </a:solidFill>
            <a:round/>
          </a:ln>
        </p:spPr>
        <p:txBody>
          <a:bodyPr lIns="0" tIns="0" rIns="0" bIns="0" anchor="ctr"/>
          <a:lstStyle/>
          <a:p>
            <a:pPr lvl="0" marL="40639" marR="40639" defTabSz="449262">
              <a:defRPr sz="18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87" name="Shape 87"/>
          <p:cNvSpPr/>
          <p:nvPr/>
        </p:nvSpPr>
        <p:spPr>
          <a:xfrm>
            <a:off x="13257936" y="10794743"/>
            <a:ext cx="565113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0639" marR="40639" defTabSz="449262">
              <a:defRPr sz="3600">
                <a:solidFill>
                  <a:srgbClr val="047606"/>
                </a:solidFill>
                <a:uFill>
                  <a:solidFill>
                    <a:srgbClr val="047606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047606"/>
                </a:solidFill>
                <a:uFill>
                  <a:solidFill>
                    <a:srgbClr val="047606"/>
                  </a:solidFill>
                </a:uFill>
              </a:rPr>
              <a:t>Stakeholder Driven GEOSS</a:t>
            </a:r>
          </a:p>
        </p:txBody>
      </p:sp>
      <p:sp>
        <p:nvSpPr>
          <p:cNvPr id="88" name="Shape 88"/>
          <p:cNvSpPr/>
          <p:nvPr/>
        </p:nvSpPr>
        <p:spPr>
          <a:xfrm>
            <a:off x="17093086" y="13334578"/>
            <a:ext cx="574002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0639" marR="40639" defTabSz="449262">
              <a:defRPr i="1" sz="24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i="0" sz="1800">
                <a:uFillTx/>
              </a:defRPr>
            </a:pPr>
            <a:r>
              <a:rPr i="1" sz="2400">
                <a:uFill>
                  <a:solidFill/>
                </a:uFill>
              </a:rPr>
              <a:t>GEO, 2005. 10-YIP Reference Document.</a:t>
            </a:r>
          </a:p>
        </p:txBody>
      </p:sp>
      <p:sp>
        <p:nvSpPr>
          <p:cNvPr id="89" name="Shape 89"/>
          <p:cNvSpPr/>
          <p:nvPr/>
        </p:nvSpPr>
        <p:spPr>
          <a:xfrm>
            <a:off x="114295" y="2967104"/>
            <a:ext cx="5737114" cy="3250394"/>
          </a:xfrm>
          <a:prstGeom prst="wedgeEllipseCallout">
            <a:avLst>
              <a:gd name="adj1" fmla="val 64080"/>
              <a:gd name="adj2" fmla="val 119156"/>
            </a:avLst>
          </a:prstGeom>
          <a:solidFill>
            <a:srgbClr val="A6AAA9"/>
          </a:solidFill>
          <a:ln w="12700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Implementing GEOSS depends on input from Stakeholder communities</a:t>
            </a:r>
          </a:p>
        </p:txBody>
      </p:sp>
      <p:sp>
        <p:nvSpPr>
          <p:cNvPr id="90" name="Shape 90"/>
          <p:cNvSpPr/>
          <p:nvPr/>
        </p:nvSpPr>
        <p:spPr>
          <a:xfrm>
            <a:off x="9749393" y="10820141"/>
            <a:ext cx="2316466" cy="1535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URR</a:t>
            </a:r>
          </a:p>
        </p:txBody>
      </p:sp>
      <p:sp>
        <p:nvSpPr>
          <p:cNvPr id="91" name="Shape 91"/>
          <p:cNvSpPr/>
          <p:nvPr/>
        </p:nvSpPr>
        <p:spPr>
          <a:xfrm>
            <a:off x="9080900" y="4656826"/>
            <a:ext cx="2984959" cy="1885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GEO Portal</a:t>
            </a:r>
          </a:p>
        </p:txBody>
      </p:sp>
      <p:sp>
        <p:nvSpPr>
          <p:cNvPr id="92" name="Shape 92"/>
          <p:cNvSpPr/>
          <p:nvPr/>
        </p:nvSpPr>
        <p:spPr>
          <a:xfrm>
            <a:off x="10063868" y="2161730"/>
            <a:ext cx="3144393" cy="12018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5C5C5">
              <a:alpha val="85615"/>
            </a:srgbClr>
          </a:solidFill>
          <a:ln w="76200">
            <a:solidFill>
              <a:srgbClr val="08711E">
                <a:alpha val="85615"/>
              </a:srgbClr>
            </a:solidFill>
            <a:round/>
          </a:ln>
        </p:spPr>
        <p:txBody>
          <a:bodyPr lIns="0" tIns="0" rIns="0" bIns="0" anchor="ctr"/>
          <a:lstStyle/>
          <a:p>
            <a:pPr lvl="0" marL="40639" marR="40639" defTabSz="449262">
              <a:defRPr sz="18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93" name="Shape 93"/>
          <p:cNvSpPr/>
          <p:nvPr/>
        </p:nvSpPr>
        <p:spPr>
          <a:xfrm rot="16200000">
            <a:off x="7397230" y="7284272"/>
            <a:ext cx="8477668" cy="2141682"/>
          </a:xfrm>
          <a:prstGeom prst="rect">
            <a:avLst/>
          </a:prstGeom>
          <a:solidFill>
            <a:srgbClr val="C5C5C5">
              <a:alpha val="5570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7000">
                <a:solidFill>
                  <a:srgbClr val="19617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19617B"/>
                </a:solidFill>
              </a:rPr>
              <a:t>Bidirectional Information Systems</a:t>
            </a:r>
          </a:p>
        </p:txBody>
      </p:sp>
      <p:sp>
        <p:nvSpPr>
          <p:cNvPr id="94" name="Shape 94"/>
          <p:cNvSpPr/>
          <p:nvPr/>
        </p:nvSpPr>
        <p:spPr>
          <a:xfrm>
            <a:off x="1127385" y="1904999"/>
            <a:ext cx="1811415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130300">
              <a:defRPr sz="6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rPr>
              <a:t>From Access For, to Dialog With, User Communities</a:t>
            </a:r>
          </a:p>
        </p:txBody>
      </p:sp>
      <p:pic>
        <p:nvPicPr>
          <p:cNvPr id="95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241" y="82988"/>
            <a:ext cx="24179233" cy="1765191"/>
          </a:xfrm>
          <a:prstGeom prst="rect">
            <a:avLst/>
          </a:prstGeom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p:spPr>
      </p:pic>
      <p:sp>
        <p:nvSpPr>
          <p:cNvPr id="96" name="Shape 96"/>
          <p:cNvSpPr/>
          <p:nvPr/>
        </p:nvSpPr>
        <p:spPr>
          <a:xfrm>
            <a:off x="3567922" y="5556294"/>
            <a:ext cx="16136285" cy="1181101"/>
          </a:xfrm>
          <a:prstGeom prst="rect">
            <a:avLst/>
          </a:prstGeom>
          <a:solidFill>
            <a:srgbClr val="CDCDCD">
              <a:alpha val="6941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825500">
              <a:defRPr sz="7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/>
            </a:pPr>
            <a:r>
              <a:rPr sz="7400"/>
              <a:t>GEO has unique convening power …</a:t>
            </a:r>
          </a:p>
        </p:txBody>
      </p:sp>
      <p:sp>
        <p:nvSpPr>
          <p:cNvPr id="97" name="Shape 97"/>
          <p:cNvSpPr/>
          <p:nvPr/>
        </p:nvSpPr>
        <p:spPr>
          <a:xfrm>
            <a:off x="321712" y="7619906"/>
            <a:ext cx="23738988" cy="1621283"/>
          </a:xfrm>
          <a:prstGeom prst="rect">
            <a:avLst/>
          </a:prstGeom>
          <a:solidFill>
            <a:srgbClr val="C5C5C5">
              <a:alpha val="68976"/>
            </a:srgbClr>
          </a:solidFill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78399" marR="78399" defTabSz="9144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6200" algn="l"/>
                <a:tab pos="990600" algn="l"/>
                <a:tab pos="1905000" algn="l"/>
                <a:tab pos="2819400" algn="l"/>
                <a:tab pos="3733800" algn="l"/>
                <a:tab pos="4648200" algn="l"/>
                <a:tab pos="5562600" algn="l"/>
                <a:tab pos="6477000" algn="l"/>
                <a:tab pos="7391400" algn="l"/>
                <a:tab pos="8305800" algn="l"/>
                <a:tab pos="9220200" algn="l"/>
                <a:tab pos="10134600" algn="l"/>
                <a:tab pos="11049000" algn="l"/>
                <a:tab pos="11963400" algn="l"/>
                <a:tab pos="12877800" algn="l"/>
                <a:tab pos="13792200" algn="l"/>
                <a:tab pos="14706600" algn="l"/>
                <a:tab pos="15621000" algn="l"/>
                <a:tab pos="16535400" algn="l"/>
                <a:tab pos="17449800" algn="l"/>
                <a:tab pos="18364200" algn="l"/>
              </a:tabLst>
              <a:defRPr sz="53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>
                <a:uFillTx/>
              </a:defRPr>
            </a:pPr>
            <a:r>
              <a:rPr sz="5300">
                <a:uFill>
                  <a:solidFill/>
                </a:uFill>
              </a:rPr>
              <a:t>Opportunity: Convene the collaborative development of open-source, bi-directional information system of systems</a:t>
            </a:r>
          </a:p>
        </p:txBody>
      </p:sp>
    </p:spTree>
  </p:cSld>
  <p:clrMapOvr>
    <a:masterClrMapping/>
  </p:clrMapOvr>
  <p:transition spd="med" advClick="1">
    <p:wipe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nodeType="after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nodeType="afterEffect" presetClass="entr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nodeType="afterEffect" presetClass="entr" presetSubtype="0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nodeType="afterEffect" presetClass="entr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xit" presetSubtype="0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0" dur="1000" fill="hold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nodeType="afterEffect" presetClass="exit" presetSubtype="0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nodeType="afterEffect" presetClass="entr" presetSubtype="0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nodeType="afterEffect" presetClass="entr" presetSubtype="0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presetClass="entr" presetSubtype="0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" grpId="7"/>
      <p:bldP build="whole" bldLvl="1" animBg="1" rev="0" advAuto="0" spid="97" grpId="13"/>
      <p:bldP build="whole" bldLvl="1" animBg="1" rev="0" advAuto="0" spid="90" grpId="9"/>
      <p:bldP build="whole" bldLvl="1" animBg="1" rev="0" advAuto="0" spid="93" grpId="10"/>
      <p:bldP build="whole" bldLvl="1" animBg="1" rev="0" advAuto="0" spid="91" grpId="6"/>
      <p:bldP build="whole" bldLvl="1" animBg="1" rev="0" advAuto="0" spid="91" grpId="8"/>
      <p:bldP build="whole" bldLvl="1" animBg="1" rev="0" advAuto="0" spid="96" grpId="12"/>
      <p:bldP build="whole" bldLvl="1" animBg="1" rev="0" advAuto="0" spid="87" grpId="4"/>
      <p:bldP build="whole" bldLvl="1" animBg="1" rev="0" advAuto="0" spid="85" grpId="2"/>
      <p:bldP build="whole" bldLvl="1" animBg="1" rev="0" advAuto="0" spid="92" grpId="11"/>
      <p:bldP build="whole" bldLvl="1" animBg="1" rev="0" advAuto="0" spid="86" grpId="3"/>
      <p:bldP build="whole" bldLvl="1" animBg="1" rev="0" advAuto="0" spid="89" grpId="5"/>
      <p:bldP build="whole" bldLvl="1" animBg="1" rev="0" advAuto="0" spid="8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C5C5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rf2015_fro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991" y="1943419"/>
            <a:ext cx="8610041" cy="116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8940217" y="2006886"/>
            <a:ext cx="14083385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825500">
              <a:defRPr sz="5400">
                <a:solidFill>
                  <a:srgbClr val="1A507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1A5078"/>
                </a:solidFill>
              </a:rPr>
              <a:t>Transformational Pathways forward</a:t>
            </a:r>
          </a:p>
        </p:txBody>
      </p:sp>
      <p:pic>
        <p:nvPicPr>
          <p:cNvPr id="101" name="figure1_IRF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6721" y="3073646"/>
            <a:ext cx="15381518" cy="8825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figure_2_IRF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25301" y="2984752"/>
            <a:ext cx="10531811" cy="1057841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11619848" y="6402053"/>
            <a:ext cx="3720754" cy="4510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7" h="18202" fill="norm" stroke="1" extrusionOk="0">
                <a:moveTo>
                  <a:pt x="17575" y="2057"/>
                </a:moveTo>
                <a:cubicBezTo>
                  <a:pt x="19751" y="5899"/>
                  <a:pt x="19751" y="12129"/>
                  <a:pt x="17575" y="15971"/>
                </a:cubicBezTo>
                <a:cubicBezTo>
                  <a:pt x="15399" y="19814"/>
                  <a:pt x="2503" y="18289"/>
                  <a:pt x="327" y="14446"/>
                </a:cubicBezTo>
                <a:cubicBezTo>
                  <a:pt x="-1849" y="10604"/>
                  <a:pt x="7460" y="7937"/>
                  <a:pt x="9636" y="4094"/>
                </a:cubicBezTo>
                <a:cubicBezTo>
                  <a:pt x="11812" y="252"/>
                  <a:pt x="15399" y="-1786"/>
                  <a:pt x="17575" y="2057"/>
                </a:cubicBezTo>
                <a:close/>
              </a:path>
            </a:pathLst>
          </a:custGeom>
          <a:ln w="50800">
            <a:solidFill>
              <a:srgbClr val="3D4A58">
                <a:alpha val="85000"/>
              </a:srgbClr>
            </a:solidFill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113030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04" name="Shape 104"/>
          <p:cNvSpPr/>
          <p:nvPr/>
        </p:nvSpPr>
        <p:spPr>
          <a:xfrm>
            <a:off x="9321193" y="11175718"/>
            <a:ext cx="14985025" cy="2374746"/>
          </a:xfrm>
          <a:prstGeom prst="wedgeEllipseCallout">
            <a:avLst>
              <a:gd name="adj1" fmla="val -15591"/>
              <a:gd name="adj2" fmla="val -165516"/>
            </a:avLst>
          </a:prstGeom>
          <a:solidFill>
            <a:srgbClr val="51535A"/>
          </a:solidFill>
          <a:ln w="12700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1130300">
              <a:defRPr sz="48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rPr>
              <a:t>Bringing together stakeholders and knowledge for informed, participatory governance</a:t>
            </a:r>
          </a:p>
        </p:txBody>
      </p:sp>
      <p:grpSp>
        <p:nvGrpSpPr>
          <p:cNvPr id="107" name="Group 107"/>
          <p:cNvGrpSpPr/>
          <p:nvPr/>
        </p:nvGrpSpPr>
        <p:grpSpPr>
          <a:xfrm>
            <a:off x="95241" y="82988"/>
            <a:ext cx="24179233" cy="1765191"/>
            <a:chOff x="-44449" y="-44450"/>
            <a:chExt cx="24179232" cy="1765190"/>
          </a:xfrm>
        </p:grpSpPr>
        <p:pic>
          <p:nvPicPr>
            <p:cNvPr id="105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44450" y="-44451"/>
              <a:ext cx="24179233" cy="1765192"/>
            </a:xfrm>
            <a:prstGeom prst="rect">
              <a:avLst/>
            </a:prstGeom>
            <a:effectLst>
              <a:outerShdw sx="100000" sy="100000" kx="0" ky="0" algn="b" rotWithShape="0" blurRad="63500" dist="0" dir="18900000">
                <a:srgbClr val="000000">
                  <a:alpha val="80000"/>
                </a:srgbClr>
              </a:outerShdw>
            </a:effectLst>
          </p:spPr>
        </p:pic>
        <p:pic>
          <p:nvPicPr>
            <p:cNvPr id="106" name="GSTSN_Logo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9110924" y="99559"/>
              <a:ext cx="4871105" cy="14771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nodeType="after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0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4" grpId="6"/>
      <p:bldP build="whole" bldLvl="1" animBg="1" rev="0" advAuto="0" spid="99" grpId="1"/>
      <p:bldP build="whole" bldLvl="1" animBg="1" rev="0" advAuto="0" spid="102" grpId="4"/>
      <p:bldP build="whole" bldLvl="1" animBg="1" rev="0" advAuto="0" spid="103" grpId="5"/>
      <p:bldP build="whole" bldLvl="1" animBg="1" rev="0" advAuto="0" spid="100" grpId="2"/>
      <p:bldP build="whole" bldLvl="1" animBg="1" rev="0" advAuto="0" spid="101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C5C5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1911824" y="1898917"/>
            <a:ext cx="12343597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825500">
              <a:defRPr sz="5400">
                <a:solidFill>
                  <a:srgbClr val="1A507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1A5078"/>
                </a:solidFill>
              </a:rPr>
              <a:t>Co-design, co-creation, co-usage of knowledge</a:t>
            </a:r>
          </a:p>
        </p:txBody>
      </p:sp>
      <p:pic>
        <p:nvPicPr>
          <p:cNvPr id="110" name="mauser_eta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177" y="1878346"/>
            <a:ext cx="11518152" cy="11583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mauser_f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38911" y="3670507"/>
            <a:ext cx="10642473" cy="7987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mauser_f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389" y="3692476"/>
            <a:ext cx="15772375" cy="100865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5" name="Group 115"/>
          <p:cNvGrpSpPr/>
          <p:nvPr/>
        </p:nvGrpSpPr>
        <p:grpSpPr>
          <a:xfrm>
            <a:off x="95241" y="82988"/>
            <a:ext cx="24179233" cy="1765191"/>
            <a:chOff x="-44449" y="-44450"/>
            <a:chExt cx="24179232" cy="1765190"/>
          </a:xfrm>
        </p:grpSpPr>
        <p:pic>
          <p:nvPicPr>
            <p:cNvPr id="113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44450" y="-44451"/>
              <a:ext cx="24179233" cy="1765192"/>
            </a:xfrm>
            <a:prstGeom prst="rect">
              <a:avLst/>
            </a:prstGeom>
            <a:effectLst>
              <a:outerShdw sx="100000" sy="100000" kx="0" ky="0" algn="b" rotWithShape="0" blurRad="63500" dist="0" dir="18900000">
                <a:srgbClr val="000000">
                  <a:alpha val="80000"/>
                </a:srgbClr>
              </a:outerShdw>
            </a:effectLst>
          </p:spPr>
        </p:pic>
        <p:pic>
          <p:nvPicPr>
            <p:cNvPr id="114" name="GSTSN_Logo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9110924" y="99559"/>
              <a:ext cx="4871105" cy="14771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 advClick="1">
    <p:wipe dir="d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0" grpId="2"/>
      <p:bldP build="whole" bldLvl="1" animBg="1" rev="0" advAuto="0" spid="111" grpId="3"/>
      <p:bldP build="whole" bldLvl="1" animBg="1" rev="0" advAuto="0" spid="112" grpId="4"/>
      <p:bldP build="whole" bldLvl="1" animBg="1" rev="0" advAuto="0" spid="10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C5C5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590" y="121085"/>
            <a:ext cx="24179234" cy="1765192"/>
          </a:xfrm>
          <a:prstGeom prst="rect">
            <a:avLst/>
          </a:prstGeom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p:spPr>
      </p:pic>
    </p:spTree>
  </p:cSld>
  <p:clrMapOvr>
    <a:masterClrMapping/>
  </p:clrMapOvr>
  <p:transition spd="slow" advClick="1">
    <p:wipe dir="d"/>
  </p:transition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000000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C5FF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449262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C5FF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449262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