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x="24384000" cy="13716000"/>
  <p:notesSz cx="6858000" cy="9144000"/>
  <p:defaultTextStyle>
    <a:lvl1pPr defTabSz="457200">
      <a:defRPr sz="1200">
        <a:latin typeface="Helvetica"/>
        <a:ea typeface="Helvetica"/>
        <a:cs typeface="Helvetica"/>
        <a:sym typeface="Helvetica"/>
      </a:defRPr>
    </a:lvl1pPr>
    <a:lvl2pPr indent="228600" defTabSz="457200">
      <a:defRPr sz="1200">
        <a:latin typeface="Helvetica"/>
        <a:ea typeface="Helvetica"/>
        <a:cs typeface="Helvetica"/>
        <a:sym typeface="Helvetica"/>
      </a:defRPr>
    </a:lvl2pPr>
    <a:lvl3pPr indent="457200" defTabSz="457200">
      <a:defRPr sz="1200">
        <a:latin typeface="Helvetica"/>
        <a:ea typeface="Helvetica"/>
        <a:cs typeface="Helvetica"/>
        <a:sym typeface="Helvetica"/>
      </a:defRPr>
    </a:lvl3pPr>
    <a:lvl4pPr indent="685800" defTabSz="457200">
      <a:defRPr sz="1200">
        <a:latin typeface="Helvetica"/>
        <a:ea typeface="Helvetica"/>
        <a:cs typeface="Helvetica"/>
        <a:sym typeface="Helvetica"/>
      </a:defRPr>
    </a:lvl4pPr>
    <a:lvl5pPr indent="914400" defTabSz="457200">
      <a:defRPr sz="1200">
        <a:latin typeface="Helvetica"/>
        <a:ea typeface="Helvetica"/>
        <a:cs typeface="Helvetica"/>
        <a:sym typeface="Helvetica"/>
      </a:defRPr>
    </a:lvl5pPr>
    <a:lvl6pPr indent="1143000" defTabSz="457200">
      <a:defRPr sz="1200">
        <a:latin typeface="Helvetica"/>
        <a:ea typeface="Helvetica"/>
        <a:cs typeface="Helvetica"/>
        <a:sym typeface="Helvetica"/>
      </a:defRPr>
    </a:lvl6pPr>
    <a:lvl7pPr indent="1371600" defTabSz="457200">
      <a:defRPr sz="1200">
        <a:latin typeface="Helvetica"/>
        <a:ea typeface="Helvetica"/>
        <a:cs typeface="Helvetica"/>
        <a:sym typeface="Helvetica"/>
      </a:defRPr>
    </a:lvl7pPr>
    <a:lvl8pPr indent="1600200" defTabSz="457200">
      <a:defRPr sz="1200">
        <a:latin typeface="Helvetica"/>
        <a:ea typeface="Helvetica"/>
        <a:cs typeface="Helvetica"/>
        <a:sym typeface="Helvetica"/>
      </a:defRPr>
    </a:lvl8pPr>
    <a:lvl9pPr indent="1828800" defTabSz="457200">
      <a:defRPr sz="1200">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def" i="def">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D51ADE6A-740E-44AE-83CC-AE7238B6C88D}"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p:nvPr>
            <p:ph type="sldImg"/>
          </p:nvPr>
        </p:nvSpPr>
        <p:spPr>
          <a:xfrm>
            <a:off x="1143000" y="685800"/>
            <a:ext cx="4572000" cy="3429000"/>
          </a:xfrm>
          <a:prstGeom prst="rect">
            <a:avLst/>
          </a:prstGeom>
        </p:spPr>
        <p:txBody>
          <a:bodyPr/>
          <a:lstStyle/>
          <a:p>
            <a:pPr lvl="0"/>
          </a:p>
        </p:txBody>
      </p:sp>
      <p:sp>
        <p:nvSpPr>
          <p:cNvPr id="49" name="Shape 49"/>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800100">
      <a:defRPr sz="2200">
        <a:latin typeface="Lucida Grande"/>
        <a:ea typeface="Lucida Grande"/>
        <a:cs typeface="Lucida Grande"/>
        <a:sym typeface="Lucida Grande"/>
      </a:defRPr>
    </a:lvl1pPr>
    <a:lvl2pPr indent="228600" defTabSz="800100">
      <a:defRPr sz="2200">
        <a:latin typeface="Lucida Grande"/>
        <a:ea typeface="Lucida Grande"/>
        <a:cs typeface="Lucida Grande"/>
        <a:sym typeface="Lucida Grande"/>
      </a:defRPr>
    </a:lvl2pPr>
    <a:lvl3pPr indent="457200" defTabSz="800100">
      <a:defRPr sz="2200">
        <a:latin typeface="Lucida Grande"/>
        <a:ea typeface="Lucida Grande"/>
        <a:cs typeface="Lucida Grande"/>
        <a:sym typeface="Lucida Grande"/>
      </a:defRPr>
    </a:lvl3pPr>
    <a:lvl4pPr indent="685800" defTabSz="800100">
      <a:defRPr sz="2200">
        <a:latin typeface="Lucida Grande"/>
        <a:ea typeface="Lucida Grande"/>
        <a:cs typeface="Lucida Grande"/>
        <a:sym typeface="Lucida Grande"/>
      </a:defRPr>
    </a:lvl4pPr>
    <a:lvl5pPr indent="914400" defTabSz="800100">
      <a:defRPr sz="2200">
        <a:latin typeface="Lucida Grande"/>
        <a:ea typeface="Lucida Grande"/>
        <a:cs typeface="Lucida Grande"/>
        <a:sym typeface="Lucida Grande"/>
      </a:defRPr>
    </a:lvl5pPr>
    <a:lvl6pPr indent="1143000" defTabSz="800100">
      <a:defRPr sz="2200">
        <a:latin typeface="Lucida Grande"/>
        <a:ea typeface="Lucida Grande"/>
        <a:cs typeface="Lucida Grande"/>
        <a:sym typeface="Lucida Grande"/>
      </a:defRPr>
    </a:lvl6pPr>
    <a:lvl7pPr indent="1371600" defTabSz="800100">
      <a:defRPr sz="2200">
        <a:latin typeface="Lucida Grande"/>
        <a:ea typeface="Lucida Grande"/>
        <a:cs typeface="Lucida Grande"/>
        <a:sym typeface="Lucida Grande"/>
      </a:defRPr>
    </a:lvl7pPr>
    <a:lvl8pPr indent="1600200" defTabSz="800100">
      <a:defRPr sz="2200">
        <a:latin typeface="Lucida Grande"/>
        <a:ea typeface="Lucida Grande"/>
        <a:cs typeface="Lucida Grande"/>
        <a:sym typeface="Lucida Grande"/>
      </a:defRPr>
    </a:lvl8pPr>
    <a:lvl9pPr indent="1828800" defTabSz="800100">
      <a:defRPr sz="22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2374900" y="2298700"/>
            <a:ext cx="19621500" cy="4635500"/>
          </a:xfrm>
          <a:prstGeom prst="rect">
            <a:avLst/>
          </a:prstGeom>
        </p:spPr>
        <p:txBody>
          <a:bodyPr lIns="0" tIns="0" rIns="0" bIns="0" anchor="b"/>
          <a:lstStyle>
            <a:lvl1pPr defTabSz="800100">
              <a:defRPr sz="11400">
                <a:uFillTx/>
              </a:defRPr>
            </a:lvl1pPr>
          </a:lstStyle>
          <a:p>
            <a:pPr lvl="0">
              <a:defRPr sz="1800">
                <a:solidFill>
                  <a:srgbClr val="000000"/>
                </a:solidFill>
              </a:defRPr>
            </a:pPr>
            <a:r>
              <a:rPr sz="11400">
                <a:solidFill>
                  <a:srgbClr val="FFFFFF"/>
                </a:solidFill>
              </a:rPr>
              <a:t>Title Text</a:t>
            </a:r>
          </a:p>
        </p:txBody>
      </p:sp>
      <p:sp>
        <p:nvSpPr>
          <p:cNvPr id="6" name="Shape 6"/>
          <p:cNvSpPr/>
          <p:nvPr>
            <p:ph type="body" idx="1"/>
          </p:nvPr>
        </p:nvSpPr>
        <p:spPr>
          <a:xfrm>
            <a:off x="2374900" y="7061200"/>
            <a:ext cx="19621500" cy="1587500"/>
          </a:xfrm>
          <a:prstGeom prst="rect">
            <a:avLst/>
          </a:prstGeom>
        </p:spPr>
        <p:txBody>
          <a:bodyPr lIns="0" tIns="0" rIns="0" bIns="0" anchor="t"/>
          <a:lstStyle>
            <a:lvl1pPr marL="0" indent="0" algn="ctr" defTabSz="800100">
              <a:spcBef>
                <a:spcPts val="0"/>
              </a:spcBef>
              <a:buClrTx/>
              <a:buFontTx/>
              <a:defRPr sz="4800">
                <a:uFillTx/>
              </a:defRPr>
            </a:lvl1pPr>
            <a:lvl2pPr marL="0" indent="0" algn="ctr" defTabSz="800100">
              <a:spcBef>
                <a:spcPts val="0"/>
              </a:spcBef>
              <a:buClrTx/>
              <a:buFontTx/>
              <a:defRPr sz="4800">
                <a:uFillTx/>
              </a:defRPr>
            </a:lvl2pPr>
            <a:lvl3pPr marL="0" indent="0" algn="ctr" defTabSz="800100">
              <a:spcBef>
                <a:spcPts val="0"/>
              </a:spcBef>
              <a:buClrTx/>
              <a:buFontTx/>
              <a:defRPr sz="4800">
                <a:uFillTx/>
              </a:defRPr>
            </a:lvl3pPr>
            <a:lvl4pPr marL="0" indent="0" algn="ctr" defTabSz="800100">
              <a:spcBef>
                <a:spcPts val="0"/>
              </a:spcBef>
              <a:buClrTx/>
              <a:buFontTx/>
              <a:defRPr sz="4800">
                <a:uFillTx/>
              </a:defRPr>
            </a:lvl4pPr>
            <a:lvl5pPr marL="0" indent="0" algn="ctr" defTabSz="800100">
              <a:spcBef>
                <a:spcPts val="0"/>
              </a:spcBef>
              <a:buClrTx/>
              <a:buFontTx/>
              <a:defRPr sz="4800">
                <a:uFillTx/>
              </a:defRPr>
            </a:lvl5pPr>
          </a:lstStyle>
          <a:p>
            <a:pPr lvl="0">
              <a:defRPr sz="1800">
                <a:solidFill>
                  <a:srgbClr val="000000"/>
                </a:solidFill>
              </a:defRPr>
            </a:pPr>
            <a:r>
              <a:rPr sz="4800">
                <a:solidFill>
                  <a:srgbClr val="FFFFFF"/>
                </a:solidFill>
              </a:rPr>
              <a:t>Body Level One</a:t>
            </a:r>
            <a:endParaRPr sz="4800">
              <a:solidFill>
                <a:srgbClr val="FFFFFF"/>
              </a:solidFill>
            </a:endParaRPr>
          </a:p>
          <a:p>
            <a:pPr lvl="1">
              <a:defRPr sz="1800">
                <a:solidFill>
                  <a:srgbClr val="000000"/>
                </a:solidFill>
              </a:defRPr>
            </a:pPr>
            <a:r>
              <a:rPr sz="4800">
                <a:solidFill>
                  <a:srgbClr val="FFFFFF"/>
                </a:solidFill>
              </a:rPr>
              <a:t>Body Level Two</a:t>
            </a:r>
            <a:endParaRPr sz="4800">
              <a:solidFill>
                <a:srgbClr val="FFFFFF"/>
              </a:solidFill>
            </a:endParaRPr>
          </a:p>
          <a:p>
            <a:pPr lvl="2">
              <a:defRPr sz="1800">
                <a:solidFill>
                  <a:srgbClr val="000000"/>
                </a:solidFill>
              </a:defRPr>
            </a:pPr>
            <a:r>
              <a:rPr sz="4800">
                <a:solidFill>
                  <a:srgbClr val="FFFFFF"/>
                </a:solidFill>
              </a:rPr>
              <a:t>Body Level Three</a:t>
            </a:r>
            <a:endParaRPr sz="4800">
              <a:solidFill>
                <a:srgbClr val="FFFFFF"/>
              </a:solidFill>
            </a:endParaRPr>
          </a:p>
          <a:p>
            <a:pPr lvl="3">
              <a:defRPr sz="1800">
                <a:solidFill>
                  <a:srgbClr val="000000"/>
                </a:solidFill>
              </a:defRPr>
            </a:pPr>
            <a:r>
              <a:rPr sz="4800">
                <a:solidFill>
                  <a:srgbClr val="FFFFFF"/>
                </a:solidFill>
              </a:rPr>
              <a:t>Body Level Four</a:t>
            </a:r>
            <a:endParaRPr sz="4800">
              <a:solidFill>
                <a:srgbClr val="FFFFFF"/>
              </a:solidFill>
            </a:endParaRPr>
          </a:p>
          <a:p>
            <a:pPr lvl="4">
              <a:defRPr sz="1800">
                <a:solidFill>
                  <a:srgbClr val="000000"/>
                </a:solidFill>
              </a:defRPr>
            </a:pPr>
            <a:r>
              <a:rPr sz="48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25" name="Shape 25"/>
          <p:cNvSpPr/>
          <p:nvPr>
            <p:ph type="title"/>
          </p:nvPr>
        </p:nvSpPr>
        <p:spPr>
          <a:xfrm>
            <a:off x="1193800" y="2146300"/>
            <a:ext cx="10998200" cy="4635500"/>
          </a:xfrm>
          <a:prstGeom prst="rect">
            <a:avLst/>
          </a:prstGeom>
        </p:spPr>
        <p:txBody>
          <a:bodyPr lIns="0" tIns="0" rIns="0" bIns="0" anchor="b"/>
          <a:lstStyle>
            <a:lvl1pPr defTabSz="800100">
              <a:defRPr sz="9400">
                <a:uFillTx/>
              </a:defRPr>
            </a:lvl1pPr>
          </a:lstStyle>
          <a:p>
            <a:pPr lvl="0">
              <a:defRPr sz="1800">
                <a:solidFill>
                  <a:srgbClr val="000000"/>
                </a:solidFill>
              </a:defRPr>
            </a:pPr>
            <a:r>
              <a:rPr sz="9400">
                <a:solidFill>
                  <a:srgbClr val="FFFFFF"/>
                </a:solidFill>
              </a:rPr>
              <a:t>Title Text</a:t>
            </a:r>
          </a:p>
        </p:txBody>
      </p:sp>
      <p:sp>
        <p:nvSpPr>
          <p:cNvPr id="26" name="Shape 26"/>
          <p:cNvSpPr/>
          <p:nvPr>
            <p:ph type="body" idx="1"/>
          </p:nvPr>
        </p:nvSpPr>
        <p:spPr>
          <a:xfrm>
            <a:off x="1193800" y="6896100"/>
            <a:ext cx="10998200" cy="4635500"/>
          </a:xfrm>
          <a:prstGeom prst="rect">
            <a:avLst/>
          </a:prstGeom>
        </p:spPr>
        <p:txBody>
          <a:bodyPr lIns="0" tIns="0" rIns="0" bIns="0" anchor="t"/>
          <a:lstStyle>
            <a:lvl1pPr marL="0" indent="0" algn="ctr" defTabSz="800100">
              <a:spcBef>
                <a:spcPts val="0"/>
              </a:spcBef>
              <a:buClrTx/>
              <a:buFontTx/>
              <a:defRPr sz="4600">
                <a:uFillTx/>
              </a:defRPr>
            </a:lvl1pPr>
            <a:lvl2pPr marL="0" indent="0" algn="ctr" defTabSz="800100">
              <a:spcBef>
                <a:spcPts val="0"/>
              </a:spcBef>
              <a:buClrTx/>
              <a:buFontTx/>
              <a:defRPr sz="4600">
                <a:uFillTx/>
              </a:defRPr>
            </a:lvl2pPr>
            <a:lvl3pPr marL="0" indent="0" algn="ctr" defTabSz="800100">
              <a:spcBef>
                <a:spcPts val="0"/>
              </a:spcBef>
              <a:buClrTx/>
              <a:buFontTx/>
              <a:defRPr sz="4600">
                <a:uFillTx/>
              </a:defRPr>
            </a:lvl3pPr>
            <a:lvl4pPr marL="0" indent="0" algn="ctr" defTabSz="800100">
              <a:spcBef>
                <a:spcPts val="0"/>
              </a:spcBef>
              <a:buClrTx/>
              <a:buFontTx/>
              <a:defRPr sz="4600">
                <a:uFillTx/>
              </a:defRPr>
            </a:lvl4pPr>
            <a:lvl5pPr marL="0" indent="0" algn="ctr" defTabSz="800100">
              <a:spcBef>
                <a:spcPts val="0"/>
              </a:spcBef>
              <a:buClrTx/>
              <a:buFontTx/>
              <a:defRPr sz="4600">
                <a:uFillTx/>
              </a:defRPr>
            </a:lvl5pPr>
          </a:lstStyle>
          <a:p>
            <a:pPr lvl="0">
              <a:defRPr sz="1800">
                <a:solidFill>
                  <a:srgbClr val="000000"/>
                </a:solidFill>
              </a:defRPr>
            </a:pPr>
            <a:r>
              <a:rPr sz="4600">
                <a:solidFill>
                  <a:srgbClr val="FFFFFF"/>
                </a:solidFill>
              </a:rPr>
              <a:t>Body Level One</a:t>
            </a:r>
            <a:endParaRPr sz="4600">
              <a:solidFill>
                <a:srgbClr val="FFFFFF"/>
              </a:solidFill>
            </a:endParaRPr>
          </a:p>
          <a:p>
            <a:pPr lvl="1">
              <a:defRPr sz="1800">
                <a:solidFill>
                  <a:srgbClr val="000000"/>
                </a:solidFill>
              </a:defRPr>
            </a:pPr>
            <a:r>
              <a:rPr sz="4600">
                <a:solidFill>
                  <a:srgbClr val="FFFFFF"/>
                </a:solidFill>
              </a:rPr>
              <a:t>Body Level Two</a:t>
            </a:r>
            <a:endParaRPr sz="4600">
              <a:solidFill>
                <a:srgbClr val="FFFFFF"/>
              </a:solidFill>
            </a:endParaRPr>
          </a:p>
          <a:p>
            <a:pPr lvl="2">
              <a:defRPr sz="1800">
                <a:solidFill>
                  <a:srgbClr val="000000"/>
                </a:solidFill>
              </a:defRPr>
            </a:pPr>
            <a:r>
              <a:rPr sz="4600">
                <a:solidFill>
                  <a:srgbClr val="FFFFFF"/>
                </a:solidFill>
              </a:rPr>
              <a:t>Body Level Three</a:t>
            </a:r>
            <a:endParaRPr sz="4600">
              <a:solidFill>
                <a:srgbClr val="FFFFFF"/>
              </a:solidFill>
            </a:endParaRPr>
          </a:p>
          <a:p>
            <a:pPr lvl="3">
              <a:defRPr sz="1800">
                <a:solidFill>
                  <a:srgbClr val="000000"/>
                </a:solidFill>
              </a:defRPr>
            </a:pPr>
            <a:r>
              <a:rPr sz="4600">
                <a:solidFill>
                  <a:srgbClr val="FFFFFF"/>
                </a:solidFill>
              </a:rPr>
              <a:t>Body Level Four</a:t>
            </a:r>
            <a:endParaRPr sz="4600">
              <a:solidFill>
                <a:srgbClr val="FFFFFF"/>
              </a:solidFill>
            </a:endParaRPr>
          </a:p>
          <a:p>
            <a:pPr lvl="4">
              <a:defRPr sz="1800">
                <a:solidFill>
                  <a:srgbClr val="000000"/>
                </a:solidFill>
              </a:defRPr>
            </a:pPr>
            <a:r>
              <a:rPr sz="4600">
                <a:solidFill>
                  <a:srgbClr val="FFFFFF"/>
                </a:solidFill>
              </a:rPr>
              <a:t>Body Level Five</a:t>
            </a:r>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28" name="Shape 28"/>
          <p:cNvSpPr/>
          <p:nvPr>
            <p:ph type="title"/>
          </p:nvPr>
        </p:nvSpPr>
        <p:spPr>
          <a:xfrm>
            <a:off x="1193800" y="2146300"/>
            <a:ext cx="10998200" cy="4635500"/>
          </a:xfrm>
          <a:prstGeom prst="rect">
            <a:avLst/>
          </a:prstGeom>
        </p:spPr>
        <p:txBody>
          <a:bodyPr lIns="0" tIns="0" rIns="0" bIns="0" anchor="b"/>
          <a:lstStyle>
            <a:lvl1pPr defTabSz="800100">
              <a:defRPr sz="9400">
                <a:uFillTx/>
              </a:defRPr>
            </a:lvl1pPr>
          </a:lstStyle>
          <a:p>
            <a:pPr lvl="0">
              <a:defRPr sz="1800">
                <a:solidFill>
                  <a:srgbClr val="000000"/>
                </a:solidFill>
              </a:defRPr>
            </a:pPr>
            <a:r>
              <a:rPr sz="9400">
                <a:solidFill>
                  <a:srgbClr val="FFFFFF"/>
                </a:solidFill>
              </a:rPr>
              <a:t>Title Text</a:t>
            </a:r>
          </a:p>
        </p:txBody>
      </p:sp>
      <p:sp>
        <p:nvSpPr>
          <p:cNvPr id="29" name="Shape 29"/>
          <p:cNvSpPr/>
          <p:nvPr>
            <p:ph type="body" idx="1"/>
          </p:nvPr>
        </p:nvSpPr>
        <p:spPr>
          <a:xfrm>
            <a:off x="1193800" y="6896100"/>
            <a:ext cx="10998200" cy="4635500"/>
          </a:xfrm>
          <a:prstGeom prst="rect">
            <a:avLst/>
          </a:prstGeom>
        </p:spPr>
        <p:txBody>
          <a:bodyPr lIns="0" tIns="0" rIns="0" bIns="0" anchor="t"/>
          <a:lstStyle>
            <a:lvl1pPr marL="0" indent="0" algn="ctr" defTabSz="800100">
              <a:spcBef>
                <a:spcPts val="0"/>
              </a:spcBef>
              <a:buClrTx/>
              <a:buFontTx/>
              <a:defRPr sz="4600">
                <a:uFillTx/>
              </a:defRPr>
            </a:lvl1pPr>
            <a:lvl2pPr marL="0" indent="0" algn="ctr" defTabSz="800100">
              <a:spcBef>
                <a:spcPts val="0"/>
              </a:spcBef>
              <a:buClrTx/>
              <a:buFontTx/>
              <a:defRPr sz="4600">
                <a:uFillTx/>
              </a:defRPr>
            </a:lvl2pPr>
            <a:lvl3pPr marL="0" indent="0" algn="ctr" defTabSz="800100">
              <a:spcBef>
                <a:spcPts val="0"/>
              </a:spcBef>
              <a:buClrTx/>
              <a:buFontTx/>
              <a:defRPr sz="4600">
                <a:uFillTx/>
              </a:defRPr>
            </a:lvl3pPr>
            <a:lvl4pPr marL="0" indent="0" algn="ctr" defTabSz="800100">
              <a:spcBef>
                <a:spcPts val="0"/>
              </a:spcBef>
              <a:buClrTx/>
              <a:buFontTx/>
              <a:defRPr sz="4600">
                <a:uFillTx/>
              </a:defRPr>
            </a:lvl4pPr>
            <a:lvl5pPr marL="0" indent="0" algn="ctr" defTabSz="800100">
              <a:spcBef>
                <a:spcPts val="0"/>
              </a:spcBef>
              <a:buClrTx/>
              <a:buFontTx/>
              <a:defRPr sz="4600">
                <a:uFillTx/>
              </a:defRPr>
            </a:lvl5pPr>
          </a:lstStyle>
          <a:p>
            <a:pPr lvl="0">
              <a:defRPr sz="1800">
                <a:solidFill>
                  <a:srgbClr val="000000"/>
                </a:solidFill>
              </a:defRPr>
            </a:pPr>
            <a:r>
              <a:rPr sz="4600">
                <a:solidFill>
                  <a:srgbClr val="FFFFFF"/>
                </a:solidFill>
              </a:rPr>
              <a:t>Body Level One</a:t>
            </a:r>
            <a:endParaRPr sz="4600">
              <a:solidFill>
                <a:srgbClr val="FFFFFF"/>
              </a:solidFill>
            </a:endParaRPr>
          </a:p>
          <a:p>
            <a:pPr lvl="1">
              <a:defRPr sz="1800">
                <a:solidFill>
                  <a:srgbClr val="000000"/>
                </a:solidFill>
              </a:defRPr>
            </a:pPr>
            <a:r>
              <a:rPr sz="4600">
                <a:solidFill>
                  <a:srgbClr val="FFFFFF"/>
                </a:solidFill>
              </a:rPr>
              <a:t>Body Level Two</a:t>
            </a:r>
            <a:endParaRPr sz="4600">
              <a:solidFill>
                <a:srgbClr val="FFFFFF"/>
              </a:solidFill>
            </a:endParaRPr>
          </a:p>
          <a:p>
            <a:pPr lvl="2">
              <a:defRPr sz="1800">
                <a:solidFill>
                  <a:srgbClr val="000000"/>
                </a:solidFill>
              </a:defRPr>
            </a:pPr>
            <a:r>
              <a:rPr sz="4600">
                <a:solidFill>
                  <a:srgbClr val="FFFFFF"/>
                </a:solidFill>
              </a:rPr>
              <a:t>Body Level Three</a:t>
            </a:r>
            <a:endParaRPr sz="4600">
              <a:solidFill>
                <a:srgbClr val="FFFFFF"/>
              </a:solidFill>
            </a:endParaRPr>
          </a:p>
          <a:p>
            <a:pPr lvl="3">
              <a:defRPr sz="1800">
                <a:solidFill>
                  <a:srgbClr val="000000"/>
                </a:solidFill>
              </a:defRPr>
            </a:pPr>
            <a:r>
              <a:rPr sz="4600">
                <a:solidFill>
                  <a:srgbClr val="FFFFFF"/>
                </a:solidFill>
              </a:rPr>
              <a:t>Body Level Four</a:t>
            </a:r>
            <a:endParaRPr sz="4600">
              <a:solidFill>
                <a:srgbClr val="FFFFFF"/>
              </a:solidFill>
            </a:endParaRPr>
          </a:p>
          <a:p>
            <a:pPr lvl="4">
              <a:defRPr sz="1800">
                <a:solidFill>
                  <a:srgbClr val="000000"/>
                </a:solidFill>
              </a:defRPr>
            </a:pPr>
            <a:r>
              <a:rPr sz="4600">
                <a:solidFill>
                  <a:srgbClr val="FFFFFF"/>
                </a:solidFill>
              </a:rPr>
              <a:t>Body Level Five</a:t>
            </a:r>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31" name="Shape 31"/>
          <p:cNvSpPr/>
          <p:nvPr>
            <p:ph type="title"/>
          </p:nvPr>
        </p:nvSpPr>
        <p:spPr>
          <a:xfrm>
            <a:off x="2374900" y="355600"/>
            <a:ext cx="19621500" cy="3441700"/>
          </a:xfrm>
          <a:prstGeom prst="rect">
            <a:avLst/>
          </a:prstGeom>
        </p:spPr>
        <p:txBody>
          <a:bodyPr lIns="50800" tIns="50800" rIns="50800" bIns="50800"/>
          <a:lstStyle>
            <a:lvl1pPr defTabSz="800100">
              <a:defRPr sz="11400">
                <a:uFillTx/>
              </a:defRPr>
            </a:lvl1pPr>
          </a:lstStyle>
          <a:p>
            <a:pPr lvl="0">
              <a:defRPr sz="1800">
                <a:solidFill>
                  <a:srgbClr val="000000"/>
                </a:solidFill>
              </a:defRPr>
            </a:pPr>
            <a:r>
              <a:rPr sz="11400">
                <a:solidFill>
                  <a:srgbClr val="FFFFFF"/>
                </a:solidFill>
              </a:rPr>
              <a:t>Title Text</a:t>
            </a:r>
          </a:p>
        </p:txBody>
      </p:sp>
      <p:sp>
        <p:nvSpPr>
          <p:cNvPr id="32" name="Shape 32"/>
          <p:cNvSpPr/>
          <p:nvPr>
            <p:ph type="body" idx="1"/>
          </p:nvPr>
        </p:nvSpPr>
        <p:spPr>
          <a:xfrm>
            <a:off x="2374900" y="3898900"/>
            <a:ext cx="9448800" cy="8039100"/>
          </a:xfrm>
          <a:prstGeom prst="rect">
            <a:avLst/>
          </a:prstGeom>
        </p:spPr>
        <p:txBody>
          <a:bodyPr lIns="50800" tIns="50800" rIns="50800" bIns="50800"/>
          <a:lstStyle>
            <a:lvl1pPr marL="812120" indent="-494620" defTabSz="800100">
              <a:spcBef>
                <a:spcPts val="5200"/>
              </a:spcBef>
              <a:buClrTx/>
              <a:buSzPct val="171000"/>
              <a:buFontTx/>
              <a:buChar char="•"/>
              <a:defRPr sz="4200">
                <a:uFillTx/>
              </a:defRPr>
            </a:lvl1pPr>
            <a:lvl2pPr marL="1256620" indent="-494620" defTabSz="800100">
              <a:spcBef>
                <a:spcPts val="5200"/>
              </a:spcBef>
              <a:buClrTx/>
              <a:buSzPct val="171000"/>
              <a:buFontTx/>
              <a:buChar char="•"/>
              <a:defRPr sz="4200">
                <a:uFillTx/>
              </a:defRPr>
            </a:lvl2pPr>
            <a:lvl3pPr marL="1701120" indent="-494620" defTabSz="800100">
              <a:spcBef>
                <a:spcPts val="5200"/>
              </a:spcBef>
              <a:buClrTx/>
              <a:buSzPct val="171000"/>
              <a:buFontTx/>
              <a:buChar char="•"/>
              <a:defRPr sz="4200">
                <a:uFillTx/>
              </a:defRPr>
            </a:lvl3pPr>
            <a:lvl4pPr marL="2145620" indent="-494620" defTabSz="800100">
              <a:spcBef>
                <a:spcPts val="5200"/>
              </a:spcBef>
              <a:buClrTx/>
              <a:buSzPct val="171000"/>
              <a:buFontTx/>
              <a:buChar char="•"/>
              <a:defRPr sz="4200">
                <a:uFillTx/>
              </a:defRPr>
            </a:lvl4pPr>
            <a:lvl5pPr marL="2590120" indent="-494620" defTabSz="800100">
              <a:spcBef>
                <a:spcPts val="5200"/>
              </a:spcBef>
              <a:buClrTx/>
              <a:buSzPct val="171000"/>
              <a:buFontTx/>
              <a:buChar char="•"/>
              <a:defRPr sz="4200">
                <a:uFillTx/>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34" name="Shape 34"/>
          <p:cNvSpPr/>
          <p:nvPr>
            <p:ph type="title"/>
          </p:nvPr>
        </p:nvSpPr>
        <p:spPr>
          <a:xfrm>
            <a:off x="2374900" y="355600"/>
            <a:ext cx="19621500" cy="3441700"/>
          </a:xfrm>
          <a:prstGeom prst="rect">
            <a:avLst/>
          </a:prstGeom>
        </p:spPr>
        <p:txBody>
          <a:bodyPr lIns="50800" tIns="50800" rIns="50800" bIns="50800"/>
          <a:lstStyle>
            <a:lvl1pPr defTabSz="800100">
              <a:defRPr sz="11400">
                <a:uFillTx/>
              </a:defRPr>
            </a:lvl1pPr>
          </a:lstStyle>
          <a:p>
            <a:pPr lvl="0">
              <a:defRPr sz="1800">
                <a:solidFill>
                  <a:srgbClr val="000000"/>
                </a:solidFill>
              </a:defRPr>
            </a:pPr>
            <a:r>
              <a:rPr sz="11400">
                <a:solidFill>
                  <a:srgbClr val="FFFFFF"/>
                </a:solidFill>
              </a:rPr>
              <a:t>Title Text</a:t>
            </a:r>
          </a:p>
        </p:txBody>
      </p:sp>
      <p:sp>
        <p:nvSpPr>
          <p:cNvPr id="35" name="Shape 35"/>
          <p:cNvSpPr/>
          <p:nvPr>
            <p:ph type="body" idx="1"/>
          </p:nvPr>
        </p:nvSpPr>
        <p:spPr>
          <a:xfrm>
            <a:off x="2374900" y="3898900"/>
            <a:ext cx="9448800" cy="8039100"/>
          </a:xfrm>
          <a:prstGeom prst="rect">
            <a:avLst/>
          </a:prstGeom>
        </p:spPr>
        <p:txBody>
          <a:bodyPr lIns="50800" tIns="50800" rIns="50800" bIns="50800"/>
          <a:lstStyle>
            <a:lvl1pPr marL="812120" indent="-494620" defTabSz="800100">
              <a:spcBef>
                <a:spcPts val="5200"/>
              </a:spcBef>
              <a:buClrTx/>
              <a:buSzPct val="171000"/>
              <a:buFontTx/>
              <a:buChar char="•"/>
              <a:defRPr sz="4200">
                <a:uFillTx/>
              </a:defRPr>
            </a:lvl1pPr>
            <a:lvl2pPr marL="1256620" indent="-494620" defTabSz="800100">
              <a:spcBef>
                <a:spcPts val="5200"/>
              </a:spcBef>
              <a:buClrTx/>
              <a:buSzPct val="171000"/>
              <a:buFontTx/>
              <a:buChar char="•"/>
              <a:defRPr sz="4200">
                <a:uFillTx/>
              </a:defRPr>
            </a:lvl2pPr>
            <a:lvl3pPr marL="1701120" indent="-494620" defTabSz="800100">
              <a:spcBef>
                <a:spcPts val="5200"/>
              </a:spcBef>
              <a:buClrTx/>
              <a:buSzPct val="171000"/>
              <a:buFontTx/>
              <a:buChar char="•"/>
              <a:defRPr sz="4200">
                <a:uFillTx/>
              </a:defRPr>
            </a:lvl3pPr>
            <a:lvl4pPr marL="2145620" indent="-494620" defTabSz="800100">
              <a:spcBef>
                <a:spcPts val="5200"/>
              </a:spcBef>
              <a:buClrTx/>
              <a:buSzPct val="171000"/>
              <a:buFontTx/>
              <a:buChar char="•"/>
              <a:defRPr sz="4200">
                <a:uFillTx/>
              </a:defRPr>
            </a:lvl4pPr>
            <a:lvl5pPr marL="2590120" indent="-494620" defTabSz="800100">
              <a:spcBef>
                <a:spcPts val="5200"/>
              </a:spcBef>
              <a:buClrTx/>
              <a:buSzPct val="171000"/>
              <a:buFontTx/>
              <a:buChar char="•"/>
              <a:defRPr sz="4200">
                <a:uFillTx/>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37" name="Shape 37"/>
          <p:cNvSpPr/>
          <p:nvPr>
            <p:ph type="title"/>
          </p:nvPr>
        </p:nvSpPr>
        <p:spPr>
          <a:xfrm>
            <a:off x="2374900" y="355600"/>
            <a:ext cx="19621500" cy="3441700"/>
          </a:xfrm>
          <a:prstGeom prst="rect">
            <a:avLst/>
          </a:prstGeom>
        </p:spPr>
        <p:txBody>
          <a:bodyPr lIns="50800" tIns="50800" rIns="50800" bIns="50800"/>
          <a:lstStyle>
            <a:lvl1pPr defTabSz="800100">
              <a:defRPr sz="11400">
                <a:uFillTx/>
              </a:defRPr>
            </a:lvl1pPr>
          </a:lstStyle>
          <a:p>
            <a:pPr lvl="0">
              <a:defRPr sz="1800">
                <a:solidFill>
                  <a:srgbClr val="000000"/>
                </a:solidFill>
              </a:defRPr>
            </a:pPr>
            <a:r>
              <a:rPr sz="11400">
                <a:solidFill>
                  <a:srgbClr val="FFFFFF"/>
                </a:solidFill>
              </a:rPr>
              <a:t>Title Text</a:t>
            </a:r>
          </a:p>
        </p:txBody>
      </p:sp>
      <p:sp>
        <p:nvSpPr>
          <p:cNvPr id="38" name="Shape 38"/>
          <p:cNvSpPr/>
          <p:nvPr>
            <p:ph type="body" idx="1"/>
          </p:nvPr>
        </p:nvSpPr>
        <p:spPr>
          <a:xfrm>
            <a:off x="14566900" y="3898900"/>
            <a:ext cx="7429500" cy="8039100"/>
          </a:xfrm>
          <a:prstGeom prst="rect">
            <a:avLst/>
          </a:prstGeom>
        </p:spPr>
        <p:txBody>
          <a:bodyPr lIns="50800" tIns="50800" rIns="50800" bIns="50800"/>
          <a:lstStyle>
            <a:lvl1pPr marL="812120" indent="-494620" defTabSz="800100">
              <a:spcBef>
                <a:spcPts val="5200"/>
              </a:spcBef>
              <a:buClrTx/>
              <a:buSzPct val="171000"/>
              <a:buFontTx/>
              <a:buChar char="•"/>
              <a:defRPr sz="4200">
                <a:uFillTx/>
              </a:defRPr>
            </a:lvl1pPr>
            <a:lvl2pPr marL="1256620" indent="-494620" defTabSz="800100">
              <a:spcBef>
                <a:spcPts val="5200"/>
              </a:spcBef>
              <a:buClrTx/>
              <a:buSzPct val="171000"/>
              <a:buFontTx/>
              <a:buChar char="•"/>
              <a:defRPr sz="4200">
                <a:uFillTx/>
              </a:defRPr>
            </a:lvl2pPr>
            <a:lvl3pPr marL="1701120" indent="-494620" defTabSz="800100">
              <a:spcBef>
                <a:spcPts val="5200"/>
              </a:spcBef>
              <a:buClrTx/>
              <a:buSzPct val="171000"/>
              <a:buFontTx/>
              <a:buChar char="•"/>
              <a:defRPr sz="4200">
                <a:uFillTx/>
              </a:defRPr>
            </a:lvl3pPr>
            <a:lvl4pPr marL="2145620" indent="-494620" defTabSz="800100">
              <a:spcBef>
                <a:spcPts val="5200"/>
              </a:spcBef>
              <a:buClrTx/>
              <a:buSzPct val="171000"/>
              <a:buFontTx/>
              <a:buChar char="•"/>
              <a:defRPr sz="4200">
                <a:uFillTx/>
              </a:defRPr>
            </a:lvl4pPr>
            <a:lvl5pPr marL="2590120" indent="-494620" defTabSz="800100">
              <a:spcBef>
                <a:spcPts val="5200"/>
              </a:spcBef>
              <a:buClrTx/>
              <a:buSzPct val="171000"/>
              <a:buFontTx/>
              <a:buChar char="•"/>
              <a:defRPr sz="4200">
                <a:uFillTx/>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 name="Shape 40"/>
          <p:cNvSpPr/>
          <p:nvPr>
            <p:ph type="title"/>
          </p:nvPr>
        </p:nvSpPr>
        <p:spPr>
          <a:xfrm>
            <a:off x="2387600" y="368300"/>
            <a:ext cx="19621500" cy="3429000"/>
          </a:xfrm>
          <a:prstGeom prst="rect">
            <a:avLst/>
          </a:prstGeom>
        </p:spPr>
        <p:txBody>
          <a:bodyPr lIns="50800" tIns="50800" rIns="50800" bIns="50800"/>
          <a:lstStyle>
            <a:lvl1pPr defTabSz="825500">
              <a:defRPr sz="11400">
                <a:uFillTx/>
              </a:defRPr>
            </a:lvl1pPr>
          </a:lstStyle>
          <a:p>
            <a:pPr lvl="0">
              <a:defRPr sz="1800">
                <a:solidFill>
                  <a:srgbClr val="000000"/>
                </a:solidFill>
              </a:defRPr>
            </a:pPr>
            <a:r>
              <a:rPr sz="11400">
                <a:solidFill>
                  <a:srgbClr val="FFFFFF"/>
                </a:solidFill>
              </a:rPr>
              <a:t>Title Text</a:t>
            </a:r>
          </a:p>
        </p:txBody>
      </p:sp>
      <p:sp>
        <p:nvSpPr>
          <p:cNvPr id="41" name="Shape 41"/>
          <p:cNvSpPr/>
          <p:nvPr>
            <p:ph type="body" idx="1"/>
          </p:nvPr>
        </p:nvSpPr>
        <p:spPr>
          <a:xfrm>
            <a:off x="2387600" y="3886200"/>
            <a:ext cx="19621500" cy="8039100"/>
          </a:xfrm>
          <a:prstGeom prst="rect">
            <a:avLst/>
          </a:prstGeom>
        </p:spPr>
        <p:txBody>
          <a:bodyPr lIns="50800" tIns="50800" rIns="50800" bIns="50800"/>
          <a:lstStyle>
            <a:lvl1pPr marL="889000" indent="-571500" defTabSz="825500">
              <a:spcBef>
                <a:spcPts val="3500"/>
              </a:spcBef>
              <a:buClrTx/>
              <a:buSzPct val="171000"/>
              <a:buFontTx/>
              <a:buChar char="•"/>
              <a:defRPr sz="5400">
                <a:uFillTx/>
              </a:defRPr>
            </a:lvl1pPr>
            <a:lvl2pPr marL="1333500" indent="-571500" defTabSz="825500">
              <a:spcBef>
                <a:spcPts val="3500"/>
              </a:spcBef>
              <a:buClrTx/>
              <a:buSzPct val="171000"/>
              <a:buFontTx/>
              <a:buChar char="•"/>
              <a:defRPr sz="5400">
                <a:uFillTx/>
              </a:defRPr>
            </a:lvl2pPr>
            <a:lvl3pPr marL="1778000" indent="-571500" defTabSz="825500">
              <a:spcBef>
                <a:spcPts val="3500"/>
              </a:spcBef>
              <a:buClrTx/>
              <a:buSzPct val="171000"/>
              <a:buFontTx/>
              <a:buChar char="•"/>
              <a:defRPr sz="5400">
                <a:uFillTx/>
              </a:defRPr>
            </a:lvl3pPr>
            <a:lvl4pPr marL="2222500" indent="-571500" defTabSz="825500">
              <a:spcBef>
                <a:spcPts val="3500"/>
              </a:spcBef>
              <a:buClrTx/>
              <a:buSzPct val="171000"/>
              <a:buFontTx/>
              <a:buChar char="•"/>
              <a:defRPr sz="5400">
                <a:uFillTx/>
              </a:defRPr>
            </a:lvl4pPr>
            <a:lvl5pPr marL="2667000" indent="-571500" defTabSz="825500">
              <a:spcBef>
                <a:spcPts val="3500"/>
              </a:spcBef>
              <a:buClrTx/>
              <a:buSzPct val="171000"/>
              <a:buFontTx/>
              <a:buChar char="•"/>
              <a:defRPr sz="5400">
                <a:uFillTx/>
              </a:defRPr>
            </a:lvl5pPr>
          </a:lstStyle>
          <a:p>
            <a:pPr lvl="0">
              <a:defRPr sz="1800">
                <a:solidFill>
                  <a:srgbClr val="000000"/>
                </a:solidFill>
              </a:defRPr>
            </a:pPr>
            <a:r>
              <a:rPr sz="5400">
                <a:solidFill>
                  <a:srgbClr val="FFFFFF"/>
                </a:solidFill>
              </a:rPr>
              <a:t>Body Level One</a:t>
            </a:r>
            <a:endParaRPr sz="5400">
              <a:solidFill>
                <a:srgbClr val="FFFFFF"/>
              </a:solidFill>
            </a:endParaRPr>
          </a:p>
          <a:p>
            <a:pPr lvl="1">
              <a:defRPr sz="1800">
                <a:solidFill>
                  <a:srgbClr val="000000"/>
                </a:solidFill>
              </a:defRPr>
            </a:pPr>
            <a:r>
              <a:rPr sz="5400">
                <a:solidFill>
                  <a:srgbClr val="FFFFFF"/>
                </a:solidFill>
              </a:rPr>
              <a:t>Body Level Two</a:t>
            </a:r>
            <a:endParaRPr sz="5400">
              <a:solidFill>
                <a:srgbClr val="FFFFFF"/>
              </a:solidFill>
            </a:endParaRPr>
          </a:p>
          <a:p>
            <a:pPr lvl="2">
              <a:defRPr sz="1800">
                <a:solidFill>
                  <a:srgbClr val="000000"/>
                </a:solidFill>
              </a:defRPr>
            </a:pPr>
            <a:r>
              <a:rPr sz="5400">
                <a:solidFill>
                  <a:srgbClr val="FFFFFF"/>
                </a:solidFill>
              </a:rPr>
              <a:t>Body Level Three</a:t>
            </a:r>
            <a:endParaRPr sz="5400">
              <a:solidFill>
                <a:srgbClr val="FFFFFF"/>
              </a:solidFill>
            </a:endParaRPr>
          </a:p>
          <a:p>
            <a:pPr lvl="3">
              <a:defRPr sz="1800">
                <a:solidFill>
                  <a:srgbClr val="000000"/>
                </a:solidFill>
              </a:defRPr>
            </a:pPr>
            <a:r>
              <a:rPr sz="5400">
                <a:solidFill>
                  <a:srgbClr val="FFFFFF"/>
                </a:solidFill>
              </a:rPr>
              <a:t>Body Level Four</a:t>
            </a:r>
            <a:endParaRPr sz="5400">
              <a:solidFill>
                <a:srgbClr val="FFFFFF"/>
              </a:solidFill>
            </a:endParaRPr>
          </a:p>
          <a:p>
            <a:pPr lvl="4">
              <a:defRPr sz="1800">
                <a:solidFill>
                  <a:srgbClr val="000000"/>
                </a:solidFill>
              </a:defRPr>
            </a:pPr>
            <a:r>
              <a:rPr sz="5400">
                <a:solidFill>
                  <a:srgbClr val="FFFFFF"/>
                </a:solidFill>
              </a:rPr>
              <a:t>Body Level Five</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43" name="Shape 43"/>
          <p:cNvSpPr/>
          <p:nvPr>
            <p:ph type="title"/>
          </p:nvPr>
        </p:nvSpPr>
        <p:spPr>
          <a:prstGeom prst="rect">
            <a:avLst/>
          </a:prstGeom>
        </p:spPr>
        <p:txBody>
          <a:bodyPr/>
          <a:lstStyle/>
          <a:p>
            <a:pPr lvl="0">
              <a:defRPr sz="1800">
                <a:solidFill>
                  <a:srgbClr val="000000"/>
                </a:solidFill>
                <a:uFillTx/>
              </a:defRPr>
            </a:pPr>
            <a:r>
              <a:rPr sz="10600">
                <a:solidFill>
                  <a:srgbClr val="FFFFFF"/>
                </a:solidFill>
                <a:uFill>
                  <a:solidFill>
                    <a:srgbClr val="FFFFFF"/>
                  </a:solidFill>
                </a:uFill>
              </a:rPr>
              <a:t>Title Text</a:t>
            </a:r>
          </a:p>
        </p:txBody>
      </p:sp>
      <p:sp>
        <p:nvSpPr>
          <p:cNvPr id="44" name="Shape 44"/>
          <p:cNvSpPr/>
          <p:nvPr>
            <p:ph type="body" idx="1"/>
          </p:nvPr>
        </p:nvSpPr>
        <p:spPr>
          <a:prstGeom prst="rect">
            <a:avLst/>
          </a:prstGeom>
        </p:spPr>
        <p:txBody>
          <a:bodyPr/>
          <a:lstStyle>
            <a:lvl2pPr marL="1083556" indent="-410456"/>
            <a:lvl3pPr marL="1663700" indent="-330200"/>
            <a:lvl4pPr marL="2336800" indent="-330200"/>
            <a:lvl5pPr marL="2997200" indent="-330200"/>
          </a:lstStyle>
          <a:p>
            <a:pPr lvl="0">
              <a:defRPr sz="1800">
                <a:solidFill>
                  <a:srgbClr val="000000"/>
                </a:solidFill>
                <a:uFillTx/>
              </a:defRPr>
            </a:pPr>
            <a:r>
              <a:rPr sz="5200">
                <a:solidFill>
                  <a:srgbClr val="FFFFFF"/>
                </a:solidFill>
                <a:uFill>
                  <a:solidFill>
                    <a:srgbClr val="FFFFFF"/>
                  </a:solidFill>
                </a:uFill>
              </a:rPr>
              <a:t>Body Level One</a:t>
            </a:r>
            <a:endParaRPr sz="5200">
              <a:solidFill>
                <a:srgbClr val="FFFFFF"/>
              </a:solidFill>
              <a:uFill>
                <a:solidFill>
                  <a:srgbClr val="FFFFFF"/>
                </a:solidFill>
              </a:uFill>
            </a:endParaRPr>
          </a:p>
          <a:p>
            <a:pPr lvl="1">
              <a:defRPr sz="1800">
                <a:solidFill>
                  <a:srgbClr val="000000"/>
                </a:solidFill>
                <a:uFillTx/>
              </a:defRPr>
            </a:pPr>
            <a:r>
              <a:rPr sz="5200">
                <a:solidFill>
                  <a:srgbClr val="FFFFFF"/>
                </a:solidFill>
                <a:uFill>
                  <a:solidFill>
                    <a:srgbClr val="FFFFFF"/>
                  </a:solidFill>
                </a:uFill>
              </a:rPr>
              <a:t>Body Level Two</a:t>
            </a:r>
            <a:endParaRPr sz="5200">
              <a:solidFill>
                <a:srgbClr val="FFFFFF"/>
              </a:solidFill>
              <a:uFill>
                <a:solidFill>
                  <a:srgbClr val="FFFFFF"/>
                </a:solidFill>
              </a:uFill>
            </a:endParaRPr>
          </a:p>
          <a:p>
            <a:pPr lvl="2">
              <a:defRPr sz="1800">
                <a:solidFill>
                  <a:srgbClr val="000000"/>
                </a:solidFill>
                <a:uFillTx/>
              </a:defRPr>
            </a:pPr>
            <a:r>
              <a:rPr sz="5200">
                <a:solidFill>
                  <a:srgbClr val="FFFFFF"/>
                </a:solidFill>
                <a:uFill>
                  <a:solidFill>
                    <a:srgbClr val="FFFFFF"/>
                  </a:solidFill>
                </a:uFill>
              </a:rPr>
              <a:t>Body Level Three</a:t>
            </a:r>
            <a:endParaRPr sz="5200">
              <a:solidFill>
                <a:srgbClr val="FFFFFF"/>
              </a:solidFill>
              <a:uFill>
                <a:solidFill>
                  <a:srgbClr val="FFFFFF"/>
                </a:solidFill>
              </a:uFill>
            </a:endParaRPr>
          </a:p>
          <a:p>
            <a:pPr lvl="3">
              <a:defRPr sz="1800">
                <a:solidFill>
                  <a:srgbClr val="000000"/>
                </a:solidFill>
                <a:uFillTx/>
              </a:defRPr>
            </a:pPr>
            <a:r>
              <a:rPr sz="5200">
                <a:solidFill>
                  <a:srgbClr val="FFFFFF"/>
                </a:solidFill>
                <a:uFill>
                  <a:solidFill>
                    <a:srgbClr val="FFFFFF"/>
                  </a:solidFill>
                </a:uFill>
              </a:rPr>
              <a:t>Body Level Four</a:t>
            </a:r>
            <a:endParaRPr sz="5200">
              <a:solidFill>
                <a:srgbClr val="FFFFFF"/>
              </a:solidFill>
              <a:uFill>
                <a:solidFill>
                  <a:srgbClr val="FFFFFF"/>
                </a:solidFill>
              </a:uFill>
            </a:endParaRPr>
          </a:p>
          <a:p>
            <a:pPr lvl="4">
              <a:defRPr sz="1800">
                <a:solidFill>
                  <a:srgbClr val="000000"/>
                </a:solidFill>
                <a:uFillTx/>
              </a:defRPr>
            </a:pPr>
            <a:r>
              <a:rPr sz="5200">
                <a:solidFill>
                  <a:srgbClr val="FFFFFF"/>
                </a:solidFill>
                <a:uFill>
                  <a:solidFill>
                    <a:srgbClr val="FFFFFF"/>
                  </a:solidFill>
                </a:uFill>
              </a:rPr>
              <a:t>Body Level Five</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46" name="Shape 46"/>
          <p:cNvSpPr/>
          <p:nvPr>
            <p:ph type="title"/>
          </p:nvPr>
        </p:nvSpPr>
        <p:spPr>
          <a:xfrm>
            <a:off x="2387600" y="2298700"/>
            <a:ext cx="19621500" cy="4648200"/>
          </a:xfrm>
          <a:prstGeom prst="rect">
            <a:avLst/>
          </a:prstGeom>
        </p:spPr>
        <p:txBody>
          <a:bodyPr lIns="0" tIns="0" rIns="0" bIns="0" anchor="b"/>
          <a:lstStyle>
            <a:lvl1pPr defTabSz="825500">
              <a:defRPr sz="11800">
                <a:solidFill>
                  <a:srgbClr val="000000"/>
                </a:solidFill>
                <a:uFillTx/>
              </a:defRPr>
            </a:lvl1pPr>
          </a:lstStyle>
          <a:p>
            <a:pPr lvl="0">
              <a:defRPr sz="1800"/>
            </a:pPr>
            <a:r>
              <a:rPr sz="11800"/>
              <a:t>Title Text</a:t>
            </a:r>
          </a:p>
        </p:txBody>
      </p:sp>
      <p:sp>
        <p:nvSpPr>
          <p:cNvPr id="47" name="Shape 47"/>
          <p:cNvSpPr/>
          <p:nvPr>
            <p:ph type="body" idx="1"/>
          </p:nvPr>
        </p:nvSpPr>
        <p:spPr>
          <a:xfrm>
            <a:off x="2387600" y="7073900"/>
            <a:ext cx="19621500" cy="1587500"/>
          </a:xfrm>
          <a:prstGeom prst="rect">
            <a:avLst/>
          </a:prstGeom>
        </p:spPr>
        <p:txBody>
          <a:bodyPr lIns="0" tIns="0" rIns="0" bIns="0" anchor="t"/>
          <a:lstStyle>
            <a:lvl1pPr marL="0" indent="0" algn="ctr" defTabSz="825500">
              <a:spcBef>
                <a:spcPts val="0"/>
              </a:spcBef>
              <a:buClrTx/>
              <a:buFontTx/>
              <a:defRPr sz="5000">
                <a:solidFill>
                  <a:srgbClr val="000000"/>
                </a:solidFill>
                <a:uFillTx/>
              </a:defRPr>
            </a:lvl1pPr>
            <a:lvl2pPr marL="0" indent="0" algn="ctr" defTabSz="825500">
              <a:spcBef>
                <a:spcPts val="0"/>
              </a:spcBef>
              <a:buClrTx/>
              <a:buFontTx/>
              <a:defRPr sz="5000">
                <a:solidFill>
                  <a:srgbClr val="000000"/>
                </a:solidFill>
                <a:uFillTx/>
              </a:defRPr>
            </a:lvl2pPr>
            <a:lvl3pPr marL="0" indent="0" algn="ctr" defTabSz="825500">
              <a:spcBef>
                <a:spcPts val="0"/>
              </a:spcBef>
              <a:buClrTx/>
              <a:buFontTx/>
              <a:defRPr sz="5000">
                <a:solidFill>
                  <a:srgbClr val="000000"/>
                </a:solidFill>
                <a:uFillTx/>
              </a:defRPr>
            </a:lvl3pPr>
            <a:lvl4pPr marL="0" indent="0" algn="ctr" defTabSz="825500">
              <a:spcBef>
                <a:spcPts val="0"/>
              </a:spcBef>
              <a:buClrTx/>
              <a:buFontTx/>
              <a:defRPr sz="5000">
                <a:solidFill>
                  <a:srgbClr val="000000"/>
                </a:solidFill>
                <a:uFillTx/>
              </a:defRPr>
            </a:lvl4pPr>
            <a:lvl5pPr marL="0" indent="0" algn="ctr" defTabSz="825500">
              <a:spcBef>
                <a:spcPts val="0"/>
              </a:spcBef>
              <a:buClrTx/>
              <a:buFontTx/>
              <a:defRPr sz="5000">
                <a:solidFill>
                  <a:srgbClr val="000000"/>
                </a:solidFill>
                <a:uFillTx/>
              </a:defRPr>
            </a:lvl5pPr>
          </a:lstStyle>
          <a:p>
            <a:pPr lvl="0">
              <a:defRPr sz="1800"/>
            </a:pPr>
            <a:r>
              <a:rPr sz="5000"/>
              <a:t>Body Level One</a:t>
            </a:r>
            <a:endParaRPr sz="5000"/>
          </a:p>
          <a:p>
            <a:pPr lvl="1">
              <a:defRPr sz="1800"/>
            </a:pPr>
            <a:r>
              <a:rPr sz="5000"/>
              <a:t>Body Level Two</a:t>
            </a:r>
            <a:endParaRPr sz="5000"/>
          </a:p>
          <a:p>
            <a:pPr lvl="2">
              <a:defRPr sz="1800"/>
            </a:pPr>
            <a:r>
              <a:rPr sz="5000"/>
              <a:t>Body Level Three</a:t>
            </a:r>
            <a:endParaRPr sz="5000"/>
          </a:p>
          <a:p>
            <a:pPr lvl="3">
              <a:defRPr sz="1800"/>
            </a:pPr>
            <a:r>
              <a:rPr sz="5000"/>
              <a:t>Body Level Four</a:t>
            </a:r>
            <a:endParaRPr sz="5000"/>
          </a:p>
          <a:p>
            <a:pPr lvl="4">
              <a:defRPr sz="1800"/>
            </a:pPr>
            <a:r>
              <a:rPr sz="5000"/>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8" name="Shape 8"/>
          <p:cNvSpPr/>
          <p:nvPr>
            <p:ph type="title"/>
          </p:nvPr>
        </p:nvSpPr>
        <p:spPr>
          <a:xfrm>
            <a:off x="2374900" y="355600"/>
            <a:ext cx="19621500" cy="3441700"/>
          </a:xfrm>
          <a:prstGeom prst="rect">
            <a:avLst/>
          </a:prstGeom>
        </p:spPr>
        <p:txBody>
          <a:bodyPr lIns="50800" tIns="50800" rIns="50800" bIns="50800"/>
          <a:lstStyle>
            <a:lvl1pPr defTabSz="800100">
              <a:defRPr sz="11400">
                <a:uFillTx/>
              </a:defRPr>
            </a:lvl1pPr>
          </a:lstStyle>
          <a:p>
            <a:pPr lvl="0">
              <a:defRPr sz="1800">
                <a:solidFill>
                  <a:srgbClr val="000000"/>
                </a:solidFill>
              </a:defRPr>
            </a:pPr>
            <a:r>
              <a:rPr sz="11400">
                <a:solidFill>
                  <a:srgbClr val="FFFFFF"/>
                </a:solidFill>
              </a:rPr>
              <a:t>Title Text</a:t>
            </a:r>
          </a:p>
        </p:txBody>
      </p:sp>
      <p:sp>
        <p:nvSpPr>
          <p:cNvPr id="9" name="Shape 9"/>
          <p:cNvSpPr/>
          <p:nvPr>
            <p:ph type="body" idx="1"/>
          </p:nvPr>
        </p:nvSpPr>
        <p:spPr>
          <a:xfrm>
            <a:off x="2374900" y="3898900"/>
            <a:ext cx="19621500" cy="8039100"/>
          </a:xfrm>
          <a:prstGeom prst="rect">
            <a:avLst/>
          </a:prstGeom>
        </p:spPr>
        <p:txBody>
          <a:bodyPr lIns="50800" tIns="50800" rIns="50800" bIns="50800"/>
          <a:lstStyle>
            <a:lvl1pPr marL="889000" indent="-571500" defTabSz="800100">
              <a:spcBef>
                <a:spcPts val="3300"/>
              </a:spcBef>
              <a:buClrTx/>
              <a:buSzPct val="171000"/>
              <a:buFontTx/>
              <a:buChar char="•"/>
              <a:defRPr sz="5600">
                <a:uFillTx/>
              </a:defRPr>
            </a:lvl1pPr>
            <a:lvl2pPr marL="1333500" indent="-571500" defTabSz="800100">
              <a:spcBef>
                <a:spcPts val="3300"/>
              </a:spcBef>
              <a:buClrTx/>
              <a:buSzPct val="171000"/>
              <a:buFontTx/>
              <a:buChar char="•"/>
              <a:defRPr sz="5600">
                <a:uFillTx/>
              </a:defRPr>
            </a:lvl2pPr>
            <a:lvl3pPr marL="1778000" indent="-571500" defTabSz="800100">
              <a:spcBef>
                <a:spcPts val="3300"/>
              </a:spcBef>
              <a:buClrTx/>
              <a:buSzPct val="171000"/>
              <a:buFontTx/>
              <a:buChar char="•"/>
              <a:defRPr sz="5600">
                <a:uFillTx/>
              </a:defRPr>
            </a:lvl3pPr>
            <a:lvl4pPr marL="2222500" indent="-571500" defTabSz="800100">
              <a:spcBef>
                <a:spcPts val="3300"/>
              </a:spcBef>
              <a:buClrTx/>
              <a:buSzPct val="171000"/>
              <a:buFontTx/>
              <a:buChar char="•"/>
              <a:defRPr sz="5600">
                <a:uFillTx/>
              </a:defRPr>
            </a:lvl4pPr>
            <a:lvl5pPr marL="2667000" indent="-571500" defTabSz="800100">
              <a:spcBef>
                <a:spcPts val="3300"/>
              </a:spcBef>
              <a:buClrTx/>
              <a:buSzPct val="171000"/>
              <a:buFontTx/>
              <a:buChar char="•"/>
              <a:defRPr sz="5600">
                <a:uFillTx/>
              </a:defRPr>
            </a:lvl5pPr>
          </a:lstStyle>
          <a:p>
            <a:pPr lvl="0">
              <a:defRPr sz="1800">
                <a:solidFill>
                  <a:srgbClr val="000000"/>
                </a:solidFill>
              </a:defRPr>
            </a:pPr>
            <a:r>
              <a:rPr sz="5600">
                <a:solidFill>
                  <a:srgbClr val="FFFFFF"/>
                </a:solidFill>
              </a:rPr>
              <a:t>Body Level One</a:t>
            </a:r>
            <a:endParaRPr sz="5600">
              <a:solidFill>
                <a:srgbClr val="FFFFFF"/>
              </a:solidFill>
            </a:endParaRPr>
          </a:p>
          <a:p>
            <a:pPr lvl="1">
              <a:defRPr sz="1800">
                <a:solidFill>
                  <a:srgbClr val="000000"/>
                </a:solidFill>
              </a:defRPr>
            </a:pPr>
            <a:r>
              <a:rPr sz="5600">
                <a:solidFill>
                  <a:srgbClr val="FFFFFF"/>
                </a:solidFill>
              </a:rPr>
              <a:t>Body Level Two</a:t>
            </a:r>
            <a:endParaRPr sz="5600">
              <a:solidFill>
                <a:srgbClr val="FFFFFF"/>
              </a:solidFill>
            </a:endParaRPr>
          </a:p>
          <a:p>
            <a:pPr lvl="2">
              <a:defRPr sz="1800">
                <a:solidFill>
                  <a:srgbClr val="000000"/>
                </a:solidFill>
              </a:defRPr>
            </a:pPr>
            <a:r>
              <a:rPr sz="5600">
                <a:solidFill>
                  <a:srgbClr val="FFFFFF"/>
                </a:solidFill>
              </a:rPr>
              <a:t>Body Level Three</a:t>
            </a:r>
            <a:endParaRPr sz="5600">
              <a:solidFill>
                <a:srgbClr val="FFFFFF"/>
              </a:solidFill>
            </a:endParaRPr>
          </a:p>
          <a:p>
            <a:pPr lvl="3">
              <a:defRPr sz="1800">
                <a:solidFill>
                  <a:srgbClr val="000000"/>
                </a:solidFill>
              </a:defRPr>
            </a:pPr>
            <a:r>
              <a:rPr sz="5600">
                <a:solidFill>
                  <a:srgbClr val="FFFFFF"/>
                </a:solidFill>
              </a:rPr>
              <a:t>Body Level Four</a:t>
            </a:r>
            <a:endParaRPr sz="5600">
              <a:solidFill>
                <a:srgbClr val="FFFFFF"/>
              </a:solidFill>
            </a:endParaRPr>
          </a:p>
          <a:p>
            <a:pPr lvl="4">
              <a:defRPr sz="1800">
                <a:solidFill>
                  <a:srgbClr val="000000"/>
                </a:solidFill>
              </a:defRPr>
            </a:pPr>
            <a:r>
              <a:rPr sz="56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11" name="Shape 11"/>
          <p:cNvSpPr/>
          <p:nvPr>
            <p:ph type="title"/>
          </p:nvPr>
        </p:nvSpPr>
        <p:spPr>
          <a:xfrm>
            <a:off x="2374900" y="355600"/>
            <a:ext cx="19621500" cy="3441700"/>
          </a:xfrm>
          <a:prstGeom prst="rect">
            <a:avLst/>
          </a:prstGeom>
        </p:spPr>
        <p:txBody>
          <a:bodyPr lIns="50800" tIns="50800" rIns="50800" bIns="50800"/>
          <a:lstStyle>
            <a:lvl1pPr defTabSz="800100">
              <a:defRPr sz="11400">
                <a:uFillTx/>
              </a:defRPr>
            </a:lvl1pPr>
          </a:lstStyle>
          <a:p>
            <a:pPr lvl="0">
              <a:defRPr sz="1800">
                <a:solidFill>
                  <a:srgbClr val="000000"/>
                </a:solidFill>
              </a:defRPr>
            </a:pPr>
            <a:r>
              <a:rPr sz="11400">
                <a:solidFill>
                  <a:srgbClr val="FFFFFF"/>
                </a:solidFill>
              </a:rPr>
              <a:t>Title Text</a:t>
            </a:r>
          </a:p>
        </p:txBody>
      </p:sp>
      <p:sp>
        <p:nvSpPr>
          <p:cNvPr id="12" name="Shape 12"/>
          <p:cNvSpPr/>
          <p:nvPr>
            <p:ph type="body" idx="1"/>
          </p:nvPr>
        </p:nvSpPr>
        <p:spPr>
          <a:xfrm>
            <a:off x="2374900" y="3898900"/>
            <a:ext cx="19621500" cy="8039100"/>
          </a:xfrm>
          <a:prstGeom prst="rect">
            <a:avLst/>
          </a:prstGeom>
        </p:spPr>
        <p:txBody>
          <a:bodyPr lIns="0" tIns="0" rIns="0" bIns="0" numCol="2" spcCol="981075" anchor="t"/>
          <a:lstStyle>
            <a:lvl1pPr marL="812120" indent="-494620" defTabSz="800100">
              <a:spcBef>
                <a:spcPts val="5200"/>
              </a:spcBef>
              <a:buClrTx/>
              <a:buSzPct val="171000"/>
              <a:buFontTx/>
              <a:buChar char="•"/>
              <a:defRPr sz="4200">
                <a:uFillTx/>
              </a:defRPr>
            </a:lvl1pPr>
            <a:lvl2pPr marL="1256620" indent="-494620" defTabSz="800100">
              <a:spcBef>
                <a:spcPts val="5200"/>
              </a:spcBef>
              <a:buClrTx/>
              <a:buSzPct val="171000"/>
              <a:buFontTx/>
              <a:buChar char="•"/>
              <a:defRPr sz="4200">
                <a:uFillTx/>
              </a:defRPr>
            </a:lvl2pPr>
            <a:lvl3pPr marL="1701120" indent="-494620" defTabSz="800100">
              <a:spcBef>
                <a:spcPts val="5200"/>
              </a:spcBef>
              <a:buClrTx/>
              <a:buSzPct val="171000"/>
              <a:buFontTx/>
              <a:buChar char="•"/>
              <a:defRPr sz="4200">
                <a:uFillTx/>
              </a:defRPr>
            </a:lvl3pPr>
            <a:lvl4pPr marL="2145620" indent="-494620" defTabSz="800100">
              <a:spcBef>
                <a:spcPts val="5200"/>
              </a:spcBef>
              <a:buClrTx/>
              <a:buSzPct val="171000"/>
              <a:buFontTx/>
              <a:buChar char="•"/>
              <a:defRPr sz="4200">
                <a:uFillTx/>
              </a:defRPr>
            </a:lvl4pPr>
            <a:lvl5pPr marL="2590120" indent="-494620" defTabSz="800100">
              <a:spcBef>
                <a:spcPts val="5200"/>
              </a:spcBef>
              <a:buClrTx/>
              <a:buSzPct val="171000"/>
              <a:buFontTx/>
              <a:buChar char="•"/>
              <a:defRPr sz="4200">
                <a:uFillTx/>
              </a:defRPr>
            </a:lvl5pPr>
          </a:lstStyle>
          <a:p>
            <a:pPr lvl="0">
              <a:defRPr sz="1800">
                <a:solidFill>
                  <a:srgbClr val="000000"/>
                </a:solidFill>
              </a:defRPr>
            </a:pPr>
            <a:r>
              <a:rPr sz="4200">
                <a:solidFill>
                  <a:srgbClr val="FFFFFF"/>
                </a:solidFill>
              </a:rPr>
              <a:t>Body Level One</a:t>
            </a:r>
            <a:endParaRPr sz="4200">
              <a:solidFill>
                <a:srgbClr val="FFFFFF"/>
              </a:solidFill>
            </a:endParaRPr>
          </a:p>
          <a:p>
            <a:pPr lvl="1">
              <a:defRPr sz="1800">
                <a:solidFill>
                  <a:srgbClr val="000000"/>
                </a:solidFill>
              </a:defRPr>
            </a:pPr>
            <a:r>
              <a:rPr sz="4200">
                <a:solidFill>
                  <a:srgbClr val="FFFFFF"/>
                </a:solidFill>
              </a:rPr>
              <a:t>Body Level Two</a:t>
            </a:r>
            <a:endParaRPr sz="4200">
              <a:solidFill>
                <a:srgbClr val="FFFFFF"/>
              </a:solidFill>
            </a:endParaRPr>
          </a:p>
          <a:p>
            <a:pPr lvl="2">
              <a:defRPr sz="1800">
                <a:solidFill>
                  <a:srgbClr val="000000"/>
                </a:solidFill>
              </a:defRPr>
            </a:pPr>
            <a:r>
              <a:rPr sz="4200">
                <a:solidFill>
                  <a:srgbClr val="FFFFFF"/>
                </a:solidFill>
              </a:rPr>
              <a:t>Body Level Three</a:t>
            </a:r>
            <a:endParaRPr sz="4200">
              <a:solidFill>
                <a:srgbClr val="FFFFFF"/>
              </a:solidFill>
            </a:endParaRPr>
          </a:p>
          <a:p>
            <a:pPr lvl="3">
              <a:defRPr sz="1800">
                <a:solidFill>
                  <a:srgbClr val="000000"/>
                </a:solidFill>
              </a:defRPr>
            </a:pPr>
            <a:r>
              <a:rPr sz="4200">
                <a:solidFill>
                  <a:srgbClr val="FFFFFF"/>
                </a:solidFill>
              </a:rPr>
              <a:t>Body Level Four</a:t>
            </a:r>
            <a:endParaRPr sz="4200">
              <a:solidFill>
                <a:srgbClr val="FFFFFF"/>
              </a:solidFill>
            </a:endParaRPr>
          </a:p>
          <a:p>
            <a:pPr lvl="4">
              <a:defRPr sz="1800">
                <a:solidFill>
                  <a:srgbClr val="000000"/>
                </a:solidFill>
              </a:defRPr>
            </a:pPr>
            <a:r>
              <a:rPr sz="4200">
                <a:solidFill>
                  <a:srgbClr val="FFFFFF"/>
                </a:solidFill>
              </a:rPr>
              <a:t>Body Level Five</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14" name="Shape 14"/>
          <p:cNvSpPr/>
          <p:nvPr>
            <p:ph type="body" idx="1"/>
          </p:nvPr>
        </p:nvSpPr>
        <p:spPr>
          <a:xfrm>
            <a:off x="2374900" y="1790700"/>
            <a:ext cx="19621500" cy="10147300"/>
          </a:xfrm>
          <a:prstGeom prst="rect">
            <a:avLst/>
          </a:prstGeom>
        </p:spPr>
        <p:txBody>
          <a:bodyPr lIns="50800" tIns="50800" rIns="50800" bIns="50800"/>
          <a:lstStyle>
            <a:lvl1pPr marL="889000" indent="-571500" defTabSz="800100">
              <a:spcBef>
                <a:spcPts val="6600"/>
              </a:spcBef>
              <a:buClrTx/>
              <a:buSzPct val="171000"/>
              <a:buFontTx/>
              <a:buChar char="•"/>
              <a:defRPr sz="5600">
                <a:uFillTx/>
              </a:defRPr>
            </a:lvl1pPr>
            <a:lvl2pPr marL="1333500" indent="-571500" defTabSz="800100">
              <a:spcBef>
                <a:spcPts val="6600"/>
              </a:spcBef>
              <a:buClrTx/>
              <a:buSzPct val="171000"/>
              <a:buFontTx/>
              <a:buChar char="•"/>
              <a:defRPr sz="5600">
                <a:uFillTx/>
              </a:defRPr>
            </a:lvl2pPr>
            <a:lvl3pPr marL="1778000" indent="-571500" defTabSz="800100">
              <a:spcBef>
                <a:spcPts val="6600"/>
              </a:spcBef>
              <a:buClrTx/>
              <a:buSzPct val="171000"/>
              <a:buFontTx/>
              <a:buChar char="•"/>
              <a:defRPr sz="5600">
                <a:uFillTx/>
              </a:defRPr>
            </a:lvl3pPr>
            <a:lvl4pPr marL="2222500" indent="-571500" defTabSz="800100">
              <a:spcBef>
                <a:spcPts val="6600"/>
              </a:spcBef>
              <a:buClrTx/>
              <a:buSzPct val="171000"/>
              <a:buFontTx/>
              <a:buChar char="•"/>
              <a:defRPr sz="5600">
                <a:uFillTx/>
              </a:defRPr>
            </a:lvl4pPr>
            <a:lvl5pPr marL="2667000" indent="-571500" defTabSz="800100">
              <a:spcBef>
                <a:spcPts val="6600"/>
              </a:spcBef>
              <a:buClrTx/>
              <a:buSzPct val="171000"/>
              <a:buFontTx/>
              <a:buChar char="•"/>
              <a:defRPr sz="5600">
                <a:uFillTx/>
              </a:defRPr>
            </a:lvl5pPr>
          </a:lstStyle>
          <a:p>
            <a:pPr lvl="0">
              <a:defRPr sz="1800">
                <a:solidFill>
                  <a:srgbClr val="000000"/>
                </a:solidFill>
              </a:defRPr>
            </a:pPr>
            <a:r>
              <a:rPr sz="5600">
                <a:solidFill>
                  <a:srgbClr val="FFFFFF"/>
                </a:solidFill>
              </a:rPr>
              <a:t>Body Level One</a:t>
            </a:r>
            <a:endParaRPr sz="5600">
              <a:solidFill>
                <a:srgbClr val="FFFFFF"/>
              </a:solidFill>
            </a:endParaRPr>
          </a:p>
          <a:p>
            <a:pPr lvl="1">
              <a:defRPr sz="1800">
                <a:solidFill>
                  <a:srgbClr val="000000"/>
                </a:solidFill>
              </a:defRPr>
            </a:pPr>
            <a:r>
              <a:rPr sz="5600">
                <a:solidFill>
                  <a:srgbClr val="FFFFFF"/>
                </a:solidFill>
              </a:rPr>
              <a:t>Body Level Two</a:t>
            </a:r>
            <a:endParaRPr sz="5600">
              <a:solidFill>
                <a:srgbClr val="FFFFFF"/>
              </a:solidFill>
            </a:endParaRPr>
          </a:p>
          <a:p>
            <a:pPr lvl="2">
              <a:defRPr sz="1800">
                <a:solidFill>
                  <a:srgbClr val="000000"/>
                </a:solidFill>
              </a:defRPr>
            </a:pPr>
            <a:r>
              <a:rPr sz="5600">
                <a:solidFill>
                  <a:srgbClr val="FFFFFF"/>
                </a:solidFill>
              </a:rPr>
              <a:t>Body Level Three</a:t>
            </a:r>
            <a:endParaRPr sz="5600">
              <a:solidFill>
                <a:srgbClr val="FFFFFF"/>
              </a:solidFill>
            </a:endParaRPr>
          </a:p>
          <a:p>
            <a:pPr lvl="3">
              <a:defRPr sz="1800">
                <a:solidFill>
                  <a:srgbClr val="000000"/>
                </a:solidFill>
              </a:defRPr>
            </a:pPr>
            <a:r>
              <a:rPr sz="5600">
                <a:solidFill>
                  <a:srgbClr val="FFFFFF"/>
                </a:solidFill>
              </a:rPr>
              <a:t>Body Level Four</a:t>
            </a:r>
            <a:endParaRPr sz="5600">
              <a:solidFill>
                <a:srgbClr val="FFFFFF"/>
              </a:solidFill>
            </a:endParaRPr>
          </a:p>
          <a:p>
            <a:pPr lvl="4">
              <a:defRPr sz="1800">
                <a:solidFill>
                  <a:srgbClr val="000000"/>
                </a:solidFill>
              </a:defRPr>
            </a:pPr>
            <a:r>
              <a:rPr sz="56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7" name="Shape 17"/>
          <p:cNvSpPr/>
          <p:nvPr>
            <p:ph type="title"/>
          </p:nvPr>
        </p:nvSpPr>
        <p:spPr>
          <a:xfrm>
            <a:off x="2374900" y="355600"/>
            <a:ext cx="19621500" cy="3441700"/>
          </a:xfrm>
          <a:prstGeom prst="rect">
            <a:avLst/>
          </a:prstGeom>
        </p:spPr>
        <p:txBody>
          <a:bodyPr lIns="50800" tIns="50800" rIns="50800" bIns="50800"/>
          <a:lstStyle>
            <a:lvl1pPr defTabSz="800100">
              <a:defRPr sz="11400">
                <a:uFillTx/>
              </a:defRPr>
            </a:lvl1pPr>
          </a:lstStyle>
          <a:p>
            <a:pPr lvl="0">
              <a:defRPr sz="1800">
                <a:solidFill>
                  <a:srgbClr val="000000"/>
                </a:solidFill>
              </a:defRPr>
            </a:pPr>
            <a:r>
              <a:rPr sz="11400">
                <a:solidFill>
                  <a:srgbClr val="FFFFFF"/>
                </a:solidFill>
              </a:rPr>
              <a:t>Title Text</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9" name="Shape 19"/>
          <p:cNvSpPr/>
          <p:nvPr>
            <p:ph type="title"/>
          </p:nvPr>
        </p:nvSpPr>
        <p:spPr>
          <a:xfrm>
            <a:off x="2374900" y="4178300"/>
            <a:ext cx="19621500" cy="5359400"/>
          </a:xfrm>
          <a:prstGeom prst="rect">
            <a:avLst/>
          </a:prstGeom>
        </p:spPr>
        <p:txBody>
          <a:bodyPr lIns="50800" tIns="50800" rIns="50800" bIns="50800"/>
          <a:lstStyle>
            <a:lvl1pPr defTabSz="800100">
              <a:defRPr sz="11400">
                <a:uFillTx/>
              </a:defRPr>
            </a:lvl1pPr>
          </a:lstStyle>
          <a:p>
            <a:pPr lvl="0">
              <a:defRPr sz="1800">
                <a:solidFill>
                  <a:srgbClr val="000000"/>
                </a:solidFill>
              </a:defRPr>
            </a:pPr>
            <a:r>
              <a:rPr sz="11400">
                <a:solidFill>
                  <a:srgbClr val="FFFFFF"/>
                </a:solidFill>
              </a:rPr>
              <a:t>Title Text</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1" name="Shape 21"/>
          <p:cNvSpPr/>
          <p:nvPr>
            <p:ph type="title"/>
          </p:nvPr>
        </p:nvSpPr>
        <p:spPr>
          <a:xfrm>
            <a:off x="2374900" y="10363200"/>
            <a:ext cx="19621500" cy="2387600"/>
          </a:xfrm>
          <a:prstGeom prst="rect">
            <a:avLst/>
          </a:prstGeom>
        </p:spPr>
        <p:txBody>
          <a:bodyPr lIns="50800" tIns="50800" rIns="50800" bIns="50800"/>
          <a:lstStyle>
            <a:lvl1pPr defTabSz="800100">
              <a:defRPr sz="11400">
                <a:uFillTx/>
              </a:defRPr>
            </a:lvl1pPr>
          </a:lstStyle>
          <a:p>
            <a:pPr lvl="0">
              <a:defRPr sz="1800">
                <a:solidFill>
                  <a:srgbClr val="000000"/>
                </a:solidFill>
              </a:defRPr>
            </a:pPr>
            <a:r>
              <a:rPr sz="11400">
                <a:solidFill>
                  <a:srgbClr val="FFFFFF"/>
                </a:solidFill>
              </a:rPr>
              <a:t>Title Text</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23" name="Shape 23"/>
          <p:cNvSpPr/>
          <p:nvPr>
            <p:ph type="title"/>
          </p:nvPr>
        </p:nvSpPr>
        <p:spPr>
          <a:xfrm>
            <a:off x="2374900" y="10363200"/>
            <a:ext cx="19621500" cy="2387600"/>
          </a:xfrm>
          <a:prstGeom prst="rect">
            <a:avLst/>
          </a:prstGeom>
        </p:spPr>
        <p:txBody>
          <a:bodyPr lIns="50800" tIns="50800" rIns="50800" bIns="50800"/>
          <a:lstStyle>
            <a:lvl1pPr defTabSz="800100">
              <a:defRPr sz="11400">
                <a:uFillTx/>
              </a:defRPr>
            </a:lvl1pPr>
          </a:lstStyle>
          <a:p>
            <a:pPr lvl="0">
              <a:defRPr sz="1800">
                <a:solidFill>
                  <a:srgbClr val="000000"/>
                </a:solidFill>
              </a:defRPr>
            </a:pPr>
            <a:r>
              <a:rPr sz="11400">
                <a:solidFill>
                  <a:srgbClr val="FFFFFF"/>
                </a:solidFill>
              </a:rPr>
              <a:t>Title Text</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2374900" y="326231"/>
            <a:ext cx="19610061" cy="349567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lvl="0">
              <a:defRPr sz="1800">
                <a:solidFill>
                  <a:srgbClr val="000000"/>
                </a:solidFill>
                <a:uFillTx/>
              </a:defRPr>
            </a:pPr>
            <a:r>
              <a:rPr sz="10600">
                <a:solidFill>
                  <a:srgbClr val="FFFFFF"/>
                </a:solidFill>
                <a:uFill>
                  <a:solidFill>
                    <a:srgbClr val="FFFFFF"/>
                  </a:solidFill>
                </a:uFill>
              </a:rPr>
              <a:t>Title Text</a:t>
            </a:r>
          </a:p>
        </p:txBody>
      </p:sp>
      <p:sp>
        <p:nvSpPr>
          <p:cNvPr id="3" name="Shape 3"/>
          <p:cNvSpPr/>
          <p:nvPr>
            <p:ph type="body" idx="1"/>
          </p:nvPr>
        </p:nvSpPr>
        <p:spPr>
          <a:xfrm>
            <a:off x="2374900" y="2469356"/>
            <a:ext cx="19610061" cy="1087278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2pPr marL="1083556" indent="-410456"/>
            <a:lvl3pPr marL="1663700" indent="-330200"/>
            <a:lvl4pPr marL="2336800" indent="-330200"/>
            <a:lvl5pPr marL="2997200" indent="-330200"/>
          </a:lstStyle>
          <a:p>
            <a:pPr lvl="0">
              <a:defRPr sz="1800">
                <a:solidFill>
                  <a:srgbClr val="000000"/>
                </a:solidFill>
                <a:uFillTx/>
              </a:defRPr>
            </a:pPr>
            <a:r>
              <a:rPr sz="5200">
                <a:solidFill>
                  <a:srgbClr val="FFFFFF"/>
                </a:solidFill>
                <a:uFill>
                  <a:solidFill>
                    <a:srgbClr val="FFFFFF"/>
                  </a:solidFill>
                </a:uFill>
              </a:rPr>
              <a:t>Body Level One</a:t>
            </a:r>
            <a:endParaRPr sz="5200">
              <a:solidFill>
                <a:srgbClr val="FFFFFF"/>
              </a:solidFill>
              <a:uFill>
                <a:solidFill>
                  <a:srgbClr val="FFFFFF"/>
                </a:solidFill>
              </a:uFill>
            </a:endParaRPr>
          </a:p>
          <a:p>
            <a:pPr lvl="1">
              <a:defRPr sz="1800">
                <a:solidFill>
                  <a:srgbClr val="000000"/>
                </a:solidFill>
                <a:uFillTx/>
              </a:defRPr>
            </a:pPr>
            <a:r>
              <a:rPr sz="5200">
                <a:solidFill>
                  <a:srgbClr val="FFFFFF"/>
                </a:solidFill>
                <a:uFill>
                  <a:solidFill>
                    <a:srgbClr val="FFFFFF"/>
                  </a:solidFill>
                </a:uFill>
              </a:rPr>
              <a:t>Body Level Two</a:t>
            </a:r>
            <a:endParaRPr sz="5200">
              <a:solidFill>
                <a:srgbClr val="FFFFFF"/>
              </a:solidFill>
              <a:uFill>
                <a:solidFill>
                  <a:srgbClr val="FFFFFF"/>
                </a:solidFill>
              </a:uFill>
            </a:endParaRPr>
          </a:p>
          <a:p>
            <a:pPr lvl="2">
              <a:defRPr sz="1800">
                <a:solidFill>
                  <a:srgbClr val="000000"/>
                </a:solidFill>
                <a:uFillTx/>
              </a:defRPr>
            </a:pPr>
            <a:r>
              <a:rPr sz="5200">
                <a:solidFill>
                  <a:srgbClr val="FFFFFF"/>
                </a:solidFill>
                <a:uFill>
                  <a:solidFill>
                    <a:srgbClr val="FFFFFF"/>
                  </a:solidFill>
                </a:uFill>
              </a:rPr>
              <a:t>Body Level Three</a:t>
            </a:r>
            <a:endParaRPr sz="5200">
              <a:solidFill>
                <a:srgbClr val="FFFFFF"/>
              </a:solidFill>
              <a:uFill>
                <a:solidFill>
                  <a:srgbClr val="FFFFFF"/>
                </a:solidFill>
              </a:uFill>
            </a:endParaRPr>
          </a:p>
          <a:p>
            <a:pPr lvl="3">
              <a:defRPr sz="1800">
                <a:solidFill>
                  <a:srgbClr val="000000"/>
                </a:solidFill>
                <a:uFillTx/>
              </a:defRPr>
            </a:pPr>
            <a:r>
              <a:rPr sz="5200">
                <a:solidFill>
                  <a:srgbClr val="FFFFFF"/>
                </a:solidFill>
                <a:uFill>
                  <a:solidFill>
                    <a:srgbClr val="FFFFFF"/>
                  </a:solidFill>
                </a:uFill>
              </a:rPr>
              <a:t>Body Level Four</a:t>
            </a:r>
            <a:endParaRPr sz="5200">
              <a:solidFill>
                <a:srgbClr val="FFFFFF"/>
              </a:solidFill>
              <a:uFill>
                <a:solidFill>
                  <a:srgbClr val="FFFFFF"/>
                </a:solidFill>
              </a:uFill>
            </a:endParaRPr>
          </a:p>
          <a:p>
            <a:pPr lvl="4">
              <a:defRPr sz="1800">
                <a:solidFill>
                  <a:srgbClr val="000000"/>
                </a:solidFill>
                <a:uFillTx/>
              </a:defRPr>
            </a:pPr>
            <a:r>
              <a:rPr sz="5200">
                <a:solidFill>
                  <a:srgbClr val="FFFFFF"/>
                </a:solidFill>
                <a:uFill>
                  <a:solidFill>
                    <a:srgbClr val="FFFFFF"/>
                  </a:solidFill>
                </a:uFill>
              </a:rP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spd="med" advClick="1"/>
  <p:txStyles>
    <p:titleStyle>
      <a:lvl1pPr algn="ctr" defTabSz="655174">
        <a:defRPr sz="10600">
          <a:solidFill>
            <a:srgbClr val="FFFFFF"/>
          </a:solidFill>
          <a:uFill>
            <a:solidFill>
              <a:srgbClr val="FFFFFF"/>
            </a:solidFill>
          </a:uFill>
          <a:latin typeface="+mn-lt"/>
          <a:ea typeface="+mn-ea"/>
          <a:cs typeface="+mn-cs"/>
          <a:sym typeface="Gill Sans"/>
        </a:defRPr>
      </a:lvl1pPr>
      <a:lvl2pPr indent="228600" algn="ctr" defTabSz="655174">
        <a:defRPr sz="10600">
          <a:solidFill>
            <a:srgbClr val="FFFFFF"/>
          </a:solidFill>
          <a:uFill>
            <a:solidFill>
              <a:srgbClr val="FFFFFF"/>
            </a:solidFill>
          </a:uFill>
          <a:latin typeface="+mn-lt"/>
          <a:ea typeface="+mn-ea"/>
          <a:cs typeface="+mn-cs"/>
          <a:sym typeface="Gill Sans"/>
        </a:defRPr>
      </a:lvl2pPr>
      <a:lvl3pPr indent="457200" algn="ctr" defTabSz="655174">
        <a:defRPr sz="10600">
          <a:solidFill>
            <a:srgbClr val="FFFFFF"/>
          </a:solidFill>
          <a:uFill>
            <a:solidFill>
              <a:srgbClr val="FFFFFF"/>
            </a:solidFill>
          </a:uFill>
          <a:latin typeface="+mn-lt"/>
          <a:ea typeface="+mn-ea"/>
          <a:cs typeface="+mn-cs"/>
          <a:sym typeface="Gill Sans"/>
        </a:defRPr>
      </a:lvl3pPr>
      <a:lvl4pPr indent="685800" algn="ctr" defTabSz="655174">
        <a:defRPr sz="10600">
          <a:solidFill>
            <a:srgbClr val="FFFFFF"/>
          </a:solidFill>
          <a:uFill>
            <a:solidFill>
              <a:srgbClr val="FFFFFF"/>
            </a:solidFill>
          </a:uFill>
          <a:latin typeface="+mn-lt"/>
          <a:ea typeface="+mn-ea"/>
          <a:cs typeface="+mn-cs"/>
          <a:sym typeface="Gill Sans"/>
        </a:defRPr>
      </a:lvl4pPr>
      <a:lvl5pPr indent="914400" algn="ctr" defTabSz="655174">
        <a:defRPr sz="10600">
          <a:solidFill>
            <a:srgbClr val="FFFFFF"/>
          </a:solidFill>
          <a:uFill>
            <a:solidFill>
              <a:srgbClr val="FFFFFF"/>
            </a:solidFill>
          </a:uFill>
          <a:latin typeface="+mn-lt"/>
          <a:ea typeface="+mn-ea"/>
          <a:cs typeface="+mn-cs"/>
          <a:sym typeface="Gill Sans"/>
        </a:defRPr>
      </a:lvl5pPr>
      <a:lvl6pPr indent="1143000" algn="ctr" defTabSz="655174">
        <a:defRPr sz="10600">
          <a:solidFill>
            <a:srgbClr val="FFFFFF"/>
          </a:solidFill>
          <a:uFill>
            <a:solidFill>
              <a:srgbClr val="FFFFFF"/>
            </a:solidFill>
          </a:uFill>
          <a:latin typeface="+mn-lt"/>
          <a:ea typeface="+mn-ea"/>
          <a:cs typeface="+mn-cs"/>
          <a:sym typeface="Gill Sans"/>
        </a:defRPr>
      </a:lvl6pPr>
      <a:lvl7pPr indent="1371600" algn="ctr" defTabSz="655174">
        <a:defRPr sz="10600">
          <a:solidFill>
            <a:srgbClr val="FFFFFF"/>
          </a:solidFill>
          <a:uFill>
            <a:solidFill>
              <a:srgbClr val="FFFFFF"/>
            </a:solidFill>
          </a:uFill>
          <a:latin typeface="+mn-lt"/>
          <a:ea typeface="+mn-ea"/>
          <a:cs typeface="+mn-cs"/>
          <a:sym typeface="Gill Sans"/>
        </a:defRPr>
      </a:lvl7pPr>
      <a:lvl8pPr indent="1600200" algn="ctr" defTabSz="655174">
        <a:defRPr sz="10600">
          <a:solidFill>
            <a:srgbClr val="FFFFFF"/>
          </a:solidFill>
          <a:uFill>
            <a:solidFill>
              <a:srgbClr val="FFFFFF"/>
            </a:solidFill>
          </a:uFill>
          <a:latin typeface="+mn-lt"/>
          <a:ea typeface="+mn-ea"/>
          <a:cs typeface="+mn-cs"/>
          <a:sym typeface="Gill Sans"/>
        </a:defRPr>
      </a:lvl8pPr>
      <a:lvl9pPr indent="1828800" algn="ctr" defTabSz="655174">
        <a:defRPr sz="10600">
          <a:solidFill>
            <a:srgbClr val="FFFFFF"/>
          </a:solidFill>
          <a:uFill>
            <a:solidFill>
              <a:srgbClr val="FFFFFF"/>
            </a:solidFill>
          </a:uFill>
          <a:latin typeface="+mn-lt"/>
          <a:ea typeface="+mn-ea"/>
          <a:cs typeface="+mn-cs"/>
          <a:sym typeface="Gill Sans"/>
        </a:defRPr>
      </a:lvl9pPr>
    </p:titleStyle>
    <p:bodyStyle>
      <a:lvl1pPr marL="495300" indent="-495300" defTabSz="655174">
        <a:spcBef>
          <a:spcPts val="3200"/>
        </a:spcBef>
        <a:buClr>
          <a:srgbClr val="000000"/>
        </a:buClr>
        <a:buFont typeface="Times New Roman"/>
        <a:defRPr sz="5200">
          <a:solidFill>
            <a:srgbClr val="FFFFFF"/>
          </a:solidFill>
          <a:uFill>
            <a:solidFill>
              <a:srgbClr val="FFFFFF"/>
            </a:solidFill>
          </a:uFill>
          <a:latin typeface="+mn-lt"/>
          <a:ea typeface="+mn-ea"/>
          <a:cs typeface="+mn-cs"/>
          <a:sym typeface="Gill Sans"/>
        </a:defRPr>
      </a:lvl1pPr>
      <a:lvl2pPr marL="495300" indent="-495300" defTabSz="655174">
        <a:spcBef>
          <a:spcPts val="3200"/>
        </a:spcBef>
        <a:buClr>
          <a:srgbClr val="000000"/>
        </a:buClr>
        <a:buFont typeface="Times New Roman"/>
        <a:defRPr sz="5200">
          <a:solidFill>
            <a:srgbClr val="FFFFFF"/>
          </a:solidFill>
          <a:uFill>
            <a:solidFill>
              <a:srgbClr val="FFFFFF"/>
            </a:solidFill>
          </a:uFill>
          <a:latin typeface="+mn-lt"/>
          <a:ea typeface="+mn-ea"/>
          <a:cs typeface="+mn-cs"/>
          <a:sym typeface="Gill Sans"/>
        </a:defRPr>
      </a:lvl2pPr>
      <a:lvl3pPr marL="495300" indent="-495300" defTabSz="655174">
        <a:spcBef>
          <a:spcPts val="3200"/>
        </a:spcBef>
        <a:buClr>
          <a:srgbClr val="000000"/>
        </a:buClr>
        <a:buFont typeface="Times New Roman"/>
        <a:defRPr sz="5200">
          <a:solidFill>
            <a:srgbClr val="FFFFFF"/>
          </a:solidFill>
          <a:uFill>
            <a:solidFill>
              <a:srgbClr val="FFFFFF"/>
            </a:solidFill>
          </a:uFill>
          <a:latin typeface="+mn-lt"/>
          <a:ea typeface="+mn-ea"/>
          <a:cs typeface="+mn-cs"/>
          <a:sym typeface="Gill Sans"/>
        </a:defRPr>
      </a:lvl3pPr>
      <a:lvl4pPr marL="495300" indent="-495300" defTabSz="655174">
        <a:spcBef>
          <a:spcPts val="3200"/>
        </a:spcBef>
        <a:buClr>
          <a:srgbClr val="000000"/>
        </a:buClr>
        <a:buFont typeface="Times New Roman"/>
        <a:defRPr sz="5200">
          <a:solidFill>
            <a:srgbClr val="FFFFFF"/>
          </a:solidFill>
          <a:uFill>
            <a:solidFill>
              <a:srgbClr val="FFFFFF"/>
            </a:solidFill>
          </a:uFill>
          <a:latin typeface="+mn-lt"/>
          <a:ea typeface="+mn-ea"/>
          <a:cs typeface="+mn-cs"/>
          <a:sym typeface="Gill Sans"/>
        </a:defRPr>
      </a:lvl4pPr>
      <a:lvl5pPr marL="495300" indent="-495300" defTabSz="655174">
        <a:spcBef>
          <a:spcPts val="3200"/>
        </a:spcBef>
        <a:buClr>
          <a:srgbClr val="000000"/>
        </a:buClr>
        <a:buFont typeface="Times New Roman"/>
        <a:defRPr sz="5200">
          <a:solidFill>
            <a:srgbClr val="FFFFFF"/>
          </a:solidFill>
          <a:uFill>
            <a:solidFill>
              <a:srgbClr val="FFFFFF"/>
            </a:solidFill>
          </a:uFill>
          <a:latin typeface="+mn-lt"/>
          <a:ea typeface="+mn-ea"/>
          <a:cs typeface="+mn-cs"/>
          <a:sym typeface="Gill Sans"/>
        </a:defRPr>
      </a:lvl5pPr>
      <a:lvl6pPr marL="495300" indent="-495300" defTabSz="655174">
        <a:spcBef>
          <a:spcPts val="3200"/>
        </a:spcBef>
        <a:buClr>
          <a:srgbClr val="000000"/>
        </a:buClr>
        <a:buFont typeface="Times New Roman"/>
        <a:defRPr sz="5200">
          <a:solidFill>
            <a:srgbClr val="FFFFFF"/>
          </a:solidFill>
          <a:uFill>
            <a:solidFill>
              <a:srgbClr val="FFFFFF"/>
            </a:solidFill>
          </a:uFill>
          <a:latin typeface="+mn-lt"/>
          <a:ea typeface="+mn-ea"/>
          <a:cs typeface="+mn-cs"/>
          <a:sym typeface="Gill Sans"/>
        </a:defRPr>
      </a:lvl6pPr>
      <a:lvl7pPr marL="495300" indent="-495300" defTabSz="655174">
        <a:spcBef>
          <a:spcPts val="3200"/>
        </a:spcBef>
        <a:buClr>
          <a:srgbClr val="000000"/>
        </a:buClr>
        <a:buFont typeface="Times New Roman"/>
        <a:defRPr sz="5200">
          <a:solidFill>
            <a:srgbClr val="FFFFFF"/>
          </a:solidFill>
          <a:uFill>
            <a:solidFill>
              <a:srgbClr val="FFFFFF"/>
            </a:solidFill>
          </a:uFill>
          <a:latin typeface="+mn-lt"/>
          <a:ea typeface="+mn-ea"/>
          <a:cs typeface="+mn-cs"/>
          <a:sym typeface="Gill Sans"/>
        </a:defRPr>
      </a:lvl7pPr>
      <a:lvl8pPr marL="495300" indent="-495300" defTabSz="655174">
        <a:spcBef>
          <a:spcPts val="3200"/>
        </a:spcBef>
        <a:buClr>
          <a:srgbClr val="000000"/>
        </a:buClr>
        <a:buFont typeface="Times New Roman"/>
        <a:defRPr sz="5200">
          <a:solidFill>
            <a:srgbClr val="FFFFFF"/>
          </a:solidFill>
          <a:uFill>
            <a:solidFill>
              <a:srgbClr val="FFFFFF"/>
            </a:solidFill>
          </a:uFill>
          <a:latin typeface="+mn-lt"/>
          <a:ea typeface="+mn-ea"/>
          <a:cs typeface="+mn-cs"/>
          <a:sym typeface="Gill Sans"/>
        </a:defRPr>
      </a:lvl8pPr>
      <a:lvl9pPr marL="495300" indent="-495300" defTabSz="655174">
        <a:spcBef>
          <a:spcPts val="3200"/>
        </a:spcBef>
        <a:buClr>
          <a:srgbClr val="000000"/>
        </a:buClr>
        <a:buFont typeface="Times New Roman"/>
        <a:defRPr sz="5200">
          <a:solidFill>
            <a:srgbClr val="FFFFFF"/>
          </a:solidFill>
          <a:uFill>
            <a:solidFill>
              <a:srgbClr val="FFFFFF"/>
            </a:solidFill>
          </a:uFill>
          <a:latin typeface="+mn-lt"/>
          <a:ea typeface="+mn-ea"/>
          <a:cs typeface="+mn-cs"/>
          <a:sym typeface="Gill Sans"/>
        </a:defRPr>
      </a:lvl9pPr>
    </p:bodyStyle>
    <p:otherStyle>
      <a:lvl1pPr algn="ctr" defTabSz="850900">
        <a:defRPr sz="1600">
          <a:solidFill>
            <a:schemeClr val="tx1"/>
          </a:solidFill>
          <a:uFill>
            <a:solidFill>
              <a:srgbClr val="FFFFFF"/>
            </a:solidFill>
          </a:uFill>
          <a:latin typeface="+mn-lt"/>
          <a:ea typeface="+mn-ea"/>
          <a:cs typeface="+mn-cs"/>
          <a:sym typeface="American Typewriter"/>
        </a:defRPr>
      </a:lvl1pPr>
      <a:lvl2pPr indent="228600" algn="ctr" defTabSz="850900">
        <a:defRPr sz="1600">
          <a:solidFill>
            <a:schemeClr val="tx1"/>
          </a:solidFill>
          <a:uFill>
            <a:solidFill>
              <a:srgbClr val="FFFFFF"/>
            </a:solidFill>
          </a:uFill>
          <a:latin typeface="+mn-lt"/>
          <a:ea typeface="+mn-ea"/>
          <a:cs typeface="+mn-cs"/>
          <a:sym typeface="American Typewriter"/>
        </a:defRPr>
      </a:lvl2pPr>
      <a:lvl3pPr indent="457200" algn="ctr" defTabSz="850900">
        <a:defRPr sz="1600">
          <a:solidFill>
            <a:schemeClr val="tx1"/>
          </a:solidFill>
          <a:uFill>
            <a:solidFill>
              <a:srgbClr val="FFFFFF"/>
            </a:solidFill>
          </a:uFill>
          <a:latin typeface="+mn-lt"/>
          <a:ea typeface="+mn-ea"/>
          <a:cs typeface="+mn-cs"/>
          <a:sym typeface="American Typewriter"/>
        </a:defRPr>
      </a:lvl3pPr>
      <a:lvl4pPr indent="685800" algn="ctr" defTabSz="850900">
        <a:defRPr sz="1600">
          <a:solidFill>
            <a:schemeClr val="tx1"/>
          </a:solidFill>
          <a:uFill>
            <a:solidFill>
              <a:srgbClr val="FFFFFF"/>
            </a:solidFill>
          </a:uFill>
          <a:latin typeface="+mn-lt"/>
          <a:ea typeface="+mn-ea"/>
          <a:cs typeface="+mn-cs"/>
          <a:sym typeface="American Typewriter"/>
        </a:defRPr>
      </a:lvl4pPr>
      <a:lvl5pPr indent="914400" algn="ctr" defTabSz="850900">
        <a:defRPr sz="1600">
          <a:solidFill>
            <a:schemeClr val="tx1"/>
          </a:solidFill>
          <a:uFill>
            <a:solidFill>
              <a:srgbClr val="FFFFFF"/>
            </a:solidFill>
          </a:uFill>
          <a:latin typeface="+mn-lt"/>
          <a:ea typeface="+mn-ea"/>
          <a:cs typeface="+mn-cs"/>
          <a:sym typeface="American Typewriter"/>
        </a:defRPr>
      </a:lvl5pPr>
      <a:lvl6pPr indent="1143000" algn="ctr" defTabSz="850900">
        <a:defRPr sz="1600">
          <a:solidFill>
            <a:schemeClr val="tx1"/>
          </a:solidFill>
          <a:uFill>
            <a:solidFill>
              <a:srgbClr val="FFFFFF"/>
            </a:solidFill>
          </a:uFill>
          <a:latin typeface="+mn-lt"/>
          <a:ea typeface="+mn-ea"/>
          <a:cs typeface="+mn-cs"/>
          <a:sym typeface="American Typewriter"/>
        </a:defRPr>
      </a:lvl6pPr>
      <a:lvl7pPr indent="1371600" algn="ctr" defTabSz="850900">
        <a:defRPr sz="1600">
          <a:solidFill>
            <a:schemeClr val="tx1"/>
          </a:solidFill>
          <a:uFill>
            <a:solidFill>
              <a:srgbClr val="FFFFFF"/>
            </a:solidFill>
          </a:uFill>
          <a:latin typeface="+mn-lt"/>
          <a:ea typeface="+mn-ea"/>
          <a:cs typeface="+mn-cs"/>
          <a:sym typeface="American Typewriter"/>
        </a:defRPr>
      </a:lvl7pPr>
      <a:lvl8pPr indent="1600200" algn="ctr" defTabSz="850900">
        <a:defRPr sz="1600">
          <a:solidFill>
            <a:schemeClr val="tx1"/>
          </a:solidFill>
          <a:uFill>
            <a:solidFill>
              <a:srgbClr val="FFFFFF"/>
            </a:solidFill>
          </a:uFill>
          <a:latin typeface="+mn-lt"/>
          <a:ea typeface="+mn-ea"/>
          <a:cs typeface="+mn-cs"/>
          <a:sym typeface="American Typewriter"/>
        </a:defRPr>
      </a:lvl8pPr>
      <a:lvl9pPr indent="1828800" algn="ctr" defTabSz="850900">
        <a:defRPr sz="1600">
          <a:solidFill>
            <a:schemeClr val="tx1"/>
          </a:solidFill>
          <a:uFill>
            <a:solidFill>
              <a:srgbClr val="FFFFFF"/>
            </a:solidFill>
          </a:uFill>
          <a:latin typeface="+mn-lt"/>
          <a:ea typeface="+mn-ea"/>
          <a:cs typeface="+mn-cs"/>
          <a:sym typeface="American Typewriter"/>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3.jpeg"/><Relationship Id="rId7" Type="http://schemas.openxmlformats.org/officeDocument/2006/relationships/image" Target="../media/image4.jpeg"/><Relationship Id="rId8" Type="http://schemas.openxmlformats.org/officeDocument/2006/relationships/image" Target="../media/image5.jpeg"/><Relationship Id="rId9" Type="http://schemas.openxmlformats.org/officeDocument/2006/relationships/image" Target="../media/image6.jpeg"/><Relationship Id="rId10" Type="http://schemas.openxmlformats.org/officeDocument/2006/relationships/image" Target="../media/image7.jpeg"/><Relationship Id="rId11" Type="http://schemas.openxmlformats.org/officeDocument/2006/relationships/image" Target="../media/image8.jpeg"/><Relationship Id="rId12" Type="http://schemas.openxmlformats.org/officeDocument/2006/relationships/image" Target="../media/image5.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png"/><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17.jpe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18.jpeg"/><Relationship Id="rId10" Type="http://schemas.openxmlformats.org/officeDocument/2006/relationships/image" Target="../media/image19.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png"/><Relationship Id="rId3" Type="http://schemas.openxmlformats.org/officeDocument/2006/relationships/image" Target="../media/image4.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4.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17.png"/><Relationship Id="rId4" Type="http://schemas.openxmlformats.org/officeDocument/2006/relationships/image" Target="../media/image27.png"/><Relationship Id="rId5" Type="http://schemas.openxmlformats.org/officeDocument/2006/relationships/image" Target="../media/image4.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29.png"/><Relationship Id="rId5" Type="http://schemas.openxmlformats.org/officeDocument/2006/relationships/image" Target="../media/image4.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3.png"/><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4.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4.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7.png"/><Relationship Id="rId3" Type="http://schemas.openxmlformats.org/officeDocument/2006/relationships/image" Target="../media/image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 Id="rId3" Type="http://schemas.openxmlformats.org/officeDocument/2006/relationships/image" Target="../media/image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7.png"/><Relationship Id="rId6" Type="http://schemas.openxmlformats.org/officeDocument/2006/relationships/image" Target="../media/image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jpeg"/><Relationship Id="rId3" Type="http://schemas.openxmlformats.org/officeDocument/2006/relationships/image" Target="../media/image13.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jpeg"/><Relationship Id="rId3" Type="http://schemas.openxmlformats.org/officeDocument/2006/relationships/image" Target="../media/image15.jpeg"/><Relationship Id="rId4" Type="http://schemas.openxmlformats.org/officeDocument/2006/relationships/image" Target="../media/image8.png"/><Relationship Id="rId5" Type="http://schemas.openxmlformats.org/officeDocument/2006/relationships/image" Target="../media/image4.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11.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 Id="rId3" Type="http://schemas.openxmlformats.org/officeDocument/2006/relationships/image" Target="../media/image1.tif"/><Relationship Id="rId4" Type="http://schemas.openxmlformats.org/officeDocument/2006/relationships/image" Target="../media/image13.png"/><Relationship Id="rId5" Type="http://schemas.openxmlformats.org/officeDocument/2006/relationships/image" Target="../media/image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6.png"/><Relationship Id="rId6" Type="http://schemas.openxmlformats.org/officeDocument/2006/relationships/image" Target="../media/image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51" name="20141227_170610.jpg"/>
          <p:cNvPicPr/>
          <p:nvPr/>
        </p:nvPicPr>
        <p:blipFill>
          <a:blip r:embed="rId2">
            <a:extLst/>
          </a:blip>
          <a:stretch>
            <a:fillRect/>
          </a:stretch>
        </p:blipFill>
        <p:spPr>
          <a:xfrm>
            <a:off x="0" y="0"/>
            <a:ext cx="24384000" cy="13716000"/>
          </a:xfrm>
          <a:prstGeom prst="rect">
            <a:avLst/>
          </a:prstGeom>
          <a:ln w="12700">
            <a:miter lim="400000"/>
          </a:ln>
        </p:spPr>
      </p:pic>
      <p:pic>
        <p:nvPicPr>
          <p:cNvPr id="52" name="droppedImage.pdf"/>
          <p:cNvPicPr/>
          <p:nvPr/>
        </p:nvPicPr>
        <p:blipFill>
          <a:blip r:embed="rId3">
            <a:extLst/>
          </a:blip>
          <a:stretch>
            <a:fillRect/>
          </a:stretch>
        </p:blipFill>
        <p:spPr>
          <a:xfrm>
            <a:off x="22517100" y="698500"/>
            <a:ext cx="1460500" cy="1194955"/>
          </a:xfrm>
          <a:prstGeom prst="rect">
            <a:avLst/>
          </a:prstGeom>
          <a:ln w="12700">
            <a:miter lim="400000"/>
          </a:ln>
        </p:spPr>
      </p:pic>
      <p:sp>
        <p:nvSpPr>
          <p:cNvPr id="53" name="Shape 53"/>
          <p:cNvSpPr/>
          <p:nvPr/>
        </p:nvSpPr>
        <p:spPr>
          <a:xfrm>
            <a:off x="990600" y="3702049"/>
            <a:ext cx="21473119" cy="90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solidFill>
                  <a:srgbClr val="1A5078"/>
                </a:solidFill>
                <a:latin typeface="Trebuchet MS"/>
                <a:ea typeface="Trebuchet MS"/>
                <a:cs typeface="Trebuchet MS"/>
                <a:sym typeface="Trebuchet MS"/>
              </a:defRPr>
            </a:lvl1pPr>
          </a:lstStyle>
          <a:p>
            <a:pPr lvl="0">
              <a:defRPr sz="1800">
                <a:solidFill>
                  <a:srgbClr val="000000"/>
                </a:solidFill>
              </a:defRPr>
            </a:pPr>
            <a:r>
              <a:rPr sz="5400">
                <a:solidFill>
                  <a:srgbClr val="1A5078"/>
                </a:solidFill>
              </a:rPr>
              <a:t>Why (LSL) Forecasting is Urgently Needed: Preparing for Surprises</a:t>
            </a:r>
          </a:p>
        </p:txBody>
      </p:sp>
      <p:pic>
        <p:nvPicPr>
          <p:cNvPr id="54" name=""/>
          <p:cNvPicPr/>
          <p:nvPr/>
        </p:nvPicPr>
        <p:blipFill>
          <a:blip r:embed="rId4">
            <a:extLst/>
          </a:blip>
          <a:stretch>
            <a:fillRect/>
          </a:stretch>
        </p:blipFill>
        <p:spPr>
          <a:xfrm>
            <a:off x="63500" y="88900"/>
            <a:ext cx="24244300" cy="3098800"/>
          </a:xfrm>
          <a:prstGeom prst="rect">
            <a:avLst/>
          </a:prstGeom>
          <a:effectLst>
            <a:outerShdw sx="100000" sy="100000" kx="0" ky="0" algn="b" rotWithShape="0" blurRad="76200" dist="0" dir="18900000">
              <a:srgbClr val="000000">
                <a:alpha val="80000"/>
              </a:srgbClr>
            </a:outerShdw>
          </a:effectLst>
        </p:spPr>
      </p:pic>
      <p:pic>
        <p:nvPicPr>
          <p:cNvPr id="55" name="droppedImage.pdf"/>
          <p:cNvPicPr/>
          <p:nvPr/>
        </p:nvPicPr>
        <p:blipFill>
          <a:blip r:embed="rId5">
            <a:extLst/>
          </a:blip>
          <a:stretch>
            <a:fillRect/>
          </a:stretch>
        </p:blipFill>
        <p:spPr>
          <a:xfrm>
            <a:off x="1188959" y="12496238"/>
            <a:ext cx="1484968" cy="1219169"/>
          </a:xfrm>
          <a:prstGeom prst="rect">
            <a:avLst/>
          </a:prstGeom>
          <a:ln w="12700">
            <a:miter lim="400000"/>
          </a:ln>
        </p:spPr>
      </p:pic>
      <p:pic>
        <p:nvPicPr>
          <p:cNvPr id="56" name="CZCP_Logo.jpg"/>
          <p:cNvPicPr/>
          <p:nvPr/>
        </p:nvPicPr>
        <p:blipFill>
          <a:blip r:embed="rId6">
            <a:extLst/>
          </a:blip>
          <a:stretch>
            <a:fillRect/>
          </a:stretch>
        </p:blipFill>
        <p:spPr>
          <a:xfrm>
            <a:off x="19730082" y="239999"/>
            <a:ext cx="4459256" cy="1400757"/>
          </a:xfrm>
          <a:prstGeom prst="rect">
            <a:avLst/>
          </a:prstGeom>
          <a:ln w="12700">
            <a:miter lim="400000"/>
          </a:ln>
        </p:spPr>
      </p:pic>
      <p:pic>
        <p:nvPicPr>
          <p:cNvPr id="57" name="GEO.jpg"/>
          <p:cNvPicPr/>
          <p:nvPr/>
        </p:nvPicPr>
        <p:blipFill>
          <a:blip r:embed="rId7">
            <a:extLst/>
          </a:blip>
          <a:stretch>
            <a:fillRect/>
          </a:stretch>
        </p:blipFill>
        <p:spPr>
          <a:xfrm>
            <a:off x="21289467" y="1679461"/>
            <a:ext cx="2888159" cy="1400757"/>
          </a:xfrm>
          <a:prstGeom prst="rect">
            <a:avLst/>
          </a:prstGeom>
          <a:ln w="12700">
            <a:miter lim="400000"/>
          </a:ln>
        </p:spPr>
      </p:pic>
      <p:pic>
        <p:nvPicPr>
          <p:cNvPr id="58" name="ODU_tag_fullcolor.jpg"/>
          <p:cNvPicPr/>
          <p:nvPr/>
        </p:nvPicPr>
        <p:blipFill>
          <a:blip r:embed="rId8">
            <a:extLst/>
          </a:blip>
          <a:stretch>
            <a:fillRect/>
          </a:stretch>
        </p:blipFill>
        <p:spPr>
          <a:xfrm>
            <a:off x="-28216" y="12508345"/>
            <a:ext cx="1212132" cy="1194955"/>
          </a:xfrm>
          <a:prstGeom prst="rect">
            <a:avLst/>
          </a:prstGeom>
          <a:ln w="12700">
            <a:miter lim="400000"/>
          </a:ln>
        </p:spPr>
      </p:pic>
      <p:sp>
        <p:nvSpPr>
          <p:cNvPr id="59" name="Shape 59"/>
          <p:cNvSpPr/>
          <p:nvPr/>
        </p:nvSpPr>
        <p:spPr>
          <a:xfrm>
            <a:off x="12067350" y="12007850"/>
            <a:ext cx="4715570" cy="167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5400">
                <a:solidFill>
                  <a:srgbClr val="1B527B"/>
                </a:solidFill>
                <a:latin typeface="+mn-lt"/>
                <a:ea typeface="+mn-ea"/>
                <a:cs typeface="+mn-cs"/>
                <a:sym typeface="Gill Sans"/>
              </a:rPr>
              <a:t>Hans-Peter Plag</a:t>
            </a:r>
            <a:endParaRPr sz="5400">
              <a:solidFill>
                <a:srgbClr val="1B527B"/>
              </a:solidFill>
              <a:latin typeface="+mn-lt"/>
              <a:ea typeface="+mn-ea"/>
              <a:cs typeface="+mn-cs"/>
              <a:sym typeface="Gill Sans"/>
            </a:endParaRPr>
          </a:p>
          <a:p>
            <a:pPr lvl="0" defTabSz="825500">
              <a:defRPr sz="1800"/>
            </a:pPr>
            <a:r>
              <a:rPr sz="5400">
                <a:solidFill>
                  <a:srgbClr val="1B527B"/>
                </a:solidFill>
                <a:latin typeface="+mn-lt"/>
                <a:ea typeface="+mn-ea"/>
                <a:cs typeface="+mn-cs"/>
                <a:sym typeface="Gill Sans"/>
              </a:rPr>
              <a:t>May 28, 2015</a:t>
            </a:r>
          </a:p>
        </p:txBody>
      </p:sp>
      <p:pic>
        <p:nvPicPr>
          <p:cNvPr id="60" name="P4123618.jpg"/>
          <p:cNvPicPr/>
          <p:nvPr/>
        </p:nvPicPr>
        <p:blipFill>
          <a:blip r:embed="rId9">
            <a:extLst/>
          </a:blip>
          <a:stretch>
            <a:fillRect/>
          </a:stretch>
        </p:blipFill>
        <p:spPr>
          <a:xfrm>
            <a:off x="20167600" y="4608571"/>
            <a:ext cx="4216400" cy="3162301"/>
          </a:xfrm>
          <a:prstGeom prst="rect">
            <a:avLst/>
          </a:prstGeom>
          <a:ln w="12700">
            <a:miter lim="400000"/>
          </a:ln>
        </p:spPr>
      </p:pic>
      <p:pic>
        <p:nvPicPr>
          <p:cNvPr id="61" name="IMG_4668.jpeg"/>
          <p:cNvPicPr/>
          <p:nvPr/>
        </p:nvPicPr>
        <p:blipFill>
          <a:blip r:embed="rId10">
            <a:extLst/>
          </a:blip>
          <a:stretch>
            <a:fillRect/>
          </a:stretch>
        </p:blipFill>
        <p:spPr>
          <a:xfrm>
            <a:off x="21646605" y="7714782"/>
            <a:ext cx="2733676" cy="3644901"/>
          </a:xfrm>
          <a:prstGeom prst="rect">
            <a:avLst/>
          </a:prstGeom>
          <a:ln w="12700">
            <a:miter lim="400000"/>
          </a:ln>
        </p:spPr>
      </p:pic>
      <p:pic>
        <p:nvPicPr>
          <p:cNvPr id="62" name="P7203894.jpg"/>
          <p:cNvPicPr/>
          <p:nvPr/>
        </p:nvPicPr>
        <p:blipFill>
          <a:blip r:embed="rId11">
            <a:extLst/>
          </a:blip>
          <a:stretch>
            <a:fillRect/>
          </a:stretch>
        </p:blipFill>
        <p:spPr>
          <a:xfrm>
            <a:off x="20724680" y="11019829"/>
            <a:ext cx="3661041" cy="2745781"/>
          </a:xfrm>
          <a:prstGeom prst="rect">
            <a:avLst/>
          </a:prstGeom>
          <a:ln w="12700">
            <a:miter lim="400000"/>
          </a:ln>
        </p:spPr>
      </p:pic>
      <p:pic>
        <p:nvPicPr>
          <p:cNvPr id="63" name="liberty_statue.png"/>
          <p:cNvPicPr/>
          <p:nvPr/>
        </p:nvPicPr>
        <p:blipFill>
          <a:blip r:embed="rId12">
            <a:extLst/>
          </a:blip>
          <a:stretch>
            <a:fillRect/>
          </a:stretch>
        </p:blipFill>
        <p:spPr>
          <a:xfrm>
            <a:off x="16831493" y="11048831"/>
            <a:ext cx="3911677" cy="2687778"/>
          </a:xfrm>
          <a:prstGeom prst="rect">
            <a:avLst/>
          </a:prstGeom>
          <a:ln w="12700">
            <a:miter lim="400000"/>
          </a:ln>
        </p:spPr>
      </p:pic>
      <p:sp>
        <p:nvSpPr>
          <p:cNvPr id="64" name="Shape 64"/>
          <p:cNvSpPr/>
          <p:nvPr/>
        </p:nvSpPr>
        <p:spPr>
          <a:xfrm>
            <a:off x="990600" y="4788068"/>
            <a:ext cx="8915797" cy="90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solidFill>
                  <a:srgbClr val="1A5078"/>
                </a:solidFill>
                <a:latin typeface="Trebuchet MS"/>
                <a:ea typeface="Trebuchet MS"/>
                <a:cs typeface="Trebuchet MS"/>
                <a:sym typeface="Trebuchet MS"/>
              </a:defRPr>
            </a:lvl1pPr>
          </a:lstStyle>
          <a:p>
            <a:pPr lvl="0">
              <a:defRPr sz="1800">
                <a:solidFill>
                  <a:srgbClr val="000000"/>
                </a:solidFill>
              </a:defRPr>
            </a:pPr>
            <a:r>
              <a:rPr sz="5400">
                <a:solidFill>
                  <a:srgbClr val="1A5078"/>
                </a:solidFill>
              </a:rPr>
              <a:t>Brief History</a:t>
            </a:r>
          </a:p>
        </p:txBody>
      </p:sp>
      <p:sp>
        <p:nvSpPr>
          <p:cNvPr id="65" name="Shape 65"/>
          <p:cNvSpPr/>
          <p:nvPr/>
        </p:nvSpPr>
        <p:spPr>
          <a:xfrm>
            <a:off x="990600" y="5848687"/>
            <a:ext cx="8915797" cy="90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solidFill>
                  <a:srgbClr val="1A5078"/>
                </a:solidFill>
                <a:latin typeface="Trebuchet MS"/>
                <a:ea typeface="Trebuchet MS"/>
                <a:cs typeface="Trebuchet MS"/>
                <a:sym typeface="Trebuchet MS"/>
              </a:defRPr>
            </a:lvl1pPr>
          </a:lstStyle>
          <a:p>
            <a:pPr lvl="0">
              <a:defRPr sz="1800">
                <a:solidFill>
                  <a:srgbClr val="000000"/>
                </a:solidFill>
              </a:defRPr>
            </a:pPr>
            <a:r>
              <a:rPr sz="5400">
                <a:solidFill>
                  <a:srgbClr val="1A5078"/>
                </a:solidFill>
              </a:rPr>
              <a:t>Approach</a:t>
            </a:r>
          </a:p>
        </p:txBody>
      </p:sp>
      <p:sp>
        <p:nvSpPr>
          <p:cNvPr id="66" name="Shape 66"/>
          <p:cNvSpPr/>
          <p:nvPr/>
        </p:nvSpPr>
        <p:spPr>
          <a:xfrm>
            <a:off x="990600" y="6909306"/>
            <a:ext cx="8915797" cy="90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solidFill>
                  <a:srgbClr val="1A5078"/>
                </a:solidFill>
                <a:latin typeface="Trebuchet MS"/>
                <a:ea typeface="Trebuchet MS"/>
                <a:cs typeface="Trebuchet MS"/>
                <a:sym typeface="Trebuchet MS"/>
              </a:defRPr>
            </a:lvl1pPr>
          </a:lstStyle>
          <a:p>
            <a:pPr lvl="0">
              <a:defRPr sz="1800">
                <a:solidFill>
                  <a:srgbClr val="000000"/>
                </a:solidFill>
              </a:defRPr>
            </a:pPr>
            <a:r>
              <a:rPr sz="5400">
                <a:solidFill>
                  <a:srgbClr val="1A5078"/>
                </a:solidFill>
              </a:rPr>
              <a:t>“Lifestyle Changes”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60"/>
                                        </p:tgtEl>
                                        <p:attrNameLst>
                                          <p:attrName>style.visibility</p:attrName>
                                        </p:attrNameLst>
                                      </p:cBhvr>
                                      <p:to>
                                        <p:strVal val="visible"/>
                                      </p:to>
                                    </p:set>
                                    <p:animEffect filter="fade" transition="in">
                                      <p:cBhvr>
                                        <p:cTn id="7" dur="1000"/>
                                        <p:tgtEl>
                                          <p:spTgt spid="60"/>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61"/>
                                        </p:tgtEl>
                                        <p:attrNameLst>
                                          <p:attrName>style.visibility</p:attrName>
                                        </p:attrNameLst>
                                      </p:cBhvr>
                                      <p:to>
                                        <p:strVal val="visible"/>
                                      </p:to>
                                    </p:set>
                                    <p:animEffect filter="fade" transition="in">
                                      <p:cBhvr>
                                        <p:cTn id="11" dur="1000"/>
                                        <p:tgtEl>
                                          <p:spTgt spid="61"/>
                                        </p:tgtEl>
                                      </p:cBhvr>
                                    </p:animEffect>
                                  </p:childTnLst>
                                </p:cTn>
                              </p:par>
                            </p:childTnLst>
                          </p:cTn>
                        </p:par>
                        <p:par>
                          <p:cTn id="12" fill="hold">
                            <p:stCondLst>
                              <p:cond delay="2000"/>
                            </p:stCondLst>
                            <p:childTnLst>
                              <p:par>
                                <p:cTn id="13" nodeType="afterEffect" presetClass="entr" presetSubtype="0" presetID="10" grpId="3" fill="hold">
                                  <p:stCondLst>
                                    <p:cond delay="0"/>
                                  </p:stCondLst>
                                  <p:iterate type="el" backwards="0">
                                    <p:tmAbs val="0"/>
                                  </p:iterate>
                                  <p:childTnLst>
                                    <p:set>
                                      <p:cBhvr>
                                        <p:cTn id="14" fill="hold"/>
                                        <p:tgtEl>
                                          <p:spTgt spid="62"/>
                                        </p:tgtEl>
                                        <p:attrNameLst>
                                          <p:attrName>style.visibility</p:attrName>
                                        </p:attrNameLst>
                                      </p:cBhvr>
                                      <p:to>
                                        <p:strVal val="visible"/>
                                      </p:to>
                                    </p:set>
                                    <p:animEffect filter="fade" transition="in">
                                      <p:cBhvr>
                                        <p:cTn id="15" dur="1000"/>
                                        <p:tgtEl>
                                          <p:spTgt spid="62"/>
                                        </p:tgtEl>
                                      </p:cBhvr>
                                    </p:animEffect>
                                  </p:childTnLst>
                                </p:cTn>
                              </p:par>
                            </p:childTnLst>
                          </p:cTn>
                        </p:par>
                        <p:par>
                          <p:cTn id="16" fill="hold">
                            <p:stCondLst>
                              <p:cond delay="3000"/>
                            </p:stCondLst>
                            <p:childTnLst>
                              <p:par>
                                <p:cTn id="17" nodeType="afterEffect" presetClass="entr" presetSubtype="0" presetID="10" grpId="4" fill="hold">
                                  <p:stCondLst>
                                    <p:cond delay="0"/>
                                  </p:stCondLst>
                                  <p:iterate type="el" backwards="0">
                                    <p:tmAbs val="0"/>
                                  </p:iterate>
                                  <p:childTnLst>
                                    <p:set>
                                      <p:cBhvr>
                                        <p:cTn id="18" fill="hold"/>
                                        <p:tgtEl>
                                          <p:spTgt spid="63"/>
                                        </p:tgtEl>
                                        <p:attrNameLst>
                                          <p:attrName>style.visibility</p:attrName>
                                        </p:attrNameLst>
                                      </p:cBhvr>
                                      <p:to>
                                        <p:strVal val="visible"/>
                                      </p:to>
                                    </p:set>
                                    <p:animEffect filter="fade" transition="in">
                                      <p:cBhvr>
                                        <p:cTn id="19" dur="1000"/>
                                        <p:tgtEl>
                                          <p:spTgt spid="63"/>
                                        </p:tgtEl>
                                      </p:cBhvr>
                                    </p:animEffect>
                                  </p:childTnLst>
                                </p:cTn>
                              </p:par>
                            </p:childTnLst>
                          </p:cTn>
                        </p:par>
                      </p:childTnLst>
                    </p:cTn>
                  </p:par>
                  <p:par>
                    <p:cTn id="20" fill="hold">
                      <p:stCondLst>
                        <p:cond delay="indefinite"/>
                      </p:stCondLst>
                      <p:childTnLst>
                        <p:par>
                          <p:cTn id="21" fill="hold">
                            <p:stCondLst>
                              <p:cond delay="0"/>
                            </p:stCondLst>
                            <p:childTnLst>
                              <p:par>
                                <p:cTn id="22" nodeType="clickEffect" presetClass="entr" presetSubtype="0" presetID="9" grpId="5" fill="hold">
                                  <p:stCondLst>
                                    <p:cond delay="0"/>
                                  </p:stCondLst>
                                  <p:iterate type="el" backwards="0">
                                    <p:tmAbs val="0"/>
                                  </p:iterate>
                                  <p:childTnLst>
                                    <p:set>
                                      <p:cBhvr>
                                        <p:cTn id="23" fill="hold"/>
                                        <p:tgtEl>
                                          <p:spTgt spid="53"/>
                                        </p:tgtEl>
                                        <p:attrNameLst>
                                          <p:attrName>style.visibility</p:attrName>
                                        </p:attrNameLst>
                                      </p:cBhvr>
                                      <p:to>
                                        <p:strVal val="visible"/>
                                      </p:to>
                                    </p:set>
                                    <p:animEffect filter="dissolve" transition="in">
                                      <p:cBhvr>
                                        <p:cTn id="24" dur="1000"/>
                                        <p:tgtEl>
                                          <p:spTgt spid="53"/>
                                        </p:tgtEl>
                                      </p:cBhvr>
                                    </p:animEffect>
                                  </p:childTnLst>
                                </p:cTn>
                              </p:par>
                            </p:childTnLst>
                          </p:cTn>
                        </p:par>
                        <p:par>
                          <p:cTn id="25" fill="hold">
                            <p:stCondLst>
                              <p:cond delay="1000"/>
                            </p:stCondLst>
                            <p:childTnLst>
                              <p:par>
                                <p:cTn id="26" nodeType="afterEffect" presetClass="entr" presetSubtype="0" presetID="9" grpId="6" fill="hold">
                                  <p:stCondLst>
                                    <p:cond delay="0"/>
                                  </p:stCondLst>
                                  <p:iterate type="el" backwards="0">
                                    <p:tmAbs val="0"/>
                                  </p:iterate>
                                  <p:childTnLst>
                                    <p:set>
                                      <p:cBhvr>
                                        <p:cTn id="27" fill="hold"/>
                                        <p:tgtEl>
                                          <p:spTgt spid="64"/>
                                        </p:tgtEl>
                                        <p:attrNameLst>
                                          <p:attrName>style.visibility</p:attrName>
                                        </p:attrNameLst>
                                      </p:cBhvr>
                                      <p:to>
                                        <p:strVal val="visible"/>
                                      </p:to>
                                    </p:set>
                                    <p:animEffect filter="dissolve" transition="in">
                                      <p:cBhvr>
                                        <p:cTn id="28" dur="1000"/>
                                        <p:tgtEl>
                                          <p:spTgt spid="64"/>
                                        </p:tgtEl>
                                      </p:cBhvr>
                                    </p:animEffect>
                                  </p:childTnLst>
                                </p:cTn>
                              </p:par>
                            </p:childTnLst>
                          </p:cTn>
                        </p:par>
                        <p:par>
                          <p:cTn id="29" fill="hold">
                            <p:stCondLst>
                              <p:cond delay="2000"/>
                            </p:stCondLst>
                            <p:childTnLst>
                              <p:par>
                                <p:cTn id="30" nodeType="afterEffect" presetClass="entr" presetSubtype="0" presetID="9" grpId="7" fill="hold">
                                  <p:stCondLst>
                                    <p:cond delay="0"/>
                                  </p:stCondLst>
                                  <p:iterate type="el" backwards="0">
                                    <p:tmAbs val="0"/>
                                  </p:iterate>
                                  <p:childTnLst>
                                    <p:set>
                                      <p:cBhvr>
                                        <p:cTn id="31" fill="hold"/>
                                        <p:tgtEl>
                                          <p:spTgt spid="65"/>
                                        </p:tgtEl>
                                        <p:attrNameLst>
                                          <p:attrName>style.visibility</p:attrName>
                                        </p:attrNameLst>
                                      </p:cBhvr>
                                      <p:to>
                                        <p:strVal val="visible"/>
                                      </p:to>
                                    </p:set>
                                    <p:animEffect filter="dissolve" transition="in">
                                      <p:cBhvr>
                                        <p:cTn id="32" dur="1000"/>
                                        <p:tgtEl>
                                          <p:spTgt spid="65"/>
                                        </p:tgtEl>
                                      </p:cBhvr>
                                    </p:animEffect>
                                  </p:childTnLst>
                                </p:cTn>
                              </p:par>
                            </p:childTnLst>
                          </p:cTn>
                        </p:par>
                        <p:par>
                          <p:cTn id="33" fill="hold">
                            <p:stCondLst>
                              <p:cond delay="3000"/>
                            </p:stCondLst>
                            <p:childTnLst>
                              <p:par>
                                <p:cTn id="34" nodeType="afterEffect" presetClass="entr" presetSubtype="0" presetID="9" grpId="8" fill="hold">
                                  <p:stCondLst>
                                    <p:cond delay="0"/>
                                  </p:stCondLst>
                                  <p:iterate type="el" backwards="0">
                                    <p:tmAbs val="0"/>
                                  </p:iterate>
                                  <p:childTnLst>
                                    <p:set>
                                      <p:cBhvr>
                                        <p:cTn id="35" fill="hold"/>
                                        <p:tgtEl>
                                          <p:spTgt spid="66"/>
                                        </p:tgtEl>
                                        <p:attrNameLst>
                                          <p:attrName>style.visibility</p:attrName>
                                        </p:attrNameLst>
                                      </p:cBhvr>
                                      <p:to>
                                        <p:strVal val="visible"/>
                                      </p:to>
                                    </p:set>
                                    <p:animEffect filter="dissolve" transition="in">
                                      <p:cBhvr>
                                        <p:cTn id="36" dur="1000"/>
                                        <p:tgtEl>
                                          <p:spTgt spid="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 grpId="2"/>
      <p:bldP build="whole" bldLvl="1" animBg="1" rev="0" advAuto="0" spid="64" grpId="6"/>
      <p:bldP build="whole" bldLvl="1" animBg="1" rev="0" advAuto="0" spid="63" grpId="4"/>
      <p:bldP build="whole" bldLvl="1" animBg="1" rev="0" advAuto="0" spid="66" grpId="8"/>
      <p:bldP build="whole" bldLvl="1" animBg="1" rev="0" advAuto="0" spid="60" grpId="1"/>
      <p:bldP build="whole" bldLvl="1" animBg="1" rev="0" advAuto="0" spid="62" grpId="3"/>
      <p:bldP build="whole" bldLvl="1" animBg="1" rev="0" advAuto="0" spid="53" grpId="5"/>
      <p:bldP build="whole" bldLvl="1" animBg="1" rev="0" advAuto="0" spid="65" grpId="7"/>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186" name="Group 186"/>
          <p:cNvGrpSpPr/>
          <p:nvPr/>
        </p:nvGrpSpPr>
        <p:grpSpPr>
          <a:xfrm>
            <a:off x="88900" y="63500"/>
            <a:ext cx="24193500" cy="1778000"/>
            <a:chOff x="-50800" y="-50800"/>
            <a:chExt cx="24193500" cy="1778000"/>
          </a:xfrm>
        </p:grpSpPr>
        <p:pic>
          <p:nvPicPr>
            <p:cNvPr id="184"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85"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187" name="Shape 187"/>
          <p:cNvSpPr/>
          <p:nvPr/>
        </p:nvSpPr>
        <p:spPr>
          <a:xfrm>
            <a:off x="8153400" y="2343150"/>
            <a:ext cx="15938500" cy="1587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spcBef>
                <a:spcPts val="1400"/>
              </a:spcBef>
              <a:defRPr sz="1800"/>
            </a:pPr>
            <a:r>
              <a:rPr sz="4800">
                <a:solidFill>
                  <a:srgbClr val="F5F8FF"/>
                </a:solidFill>
                <a:latin typeface="Trebuchet MS"/>
                <a:ea typeface="Trebuchet MS"/>
                <a:cs typeface="Trebuchet MS"/>
                <a:sym typeface="Trebuchet MS"/>
              </a:rPr>
              <a:t>National Research Council in 2013:</a:t>
            </a:r>
            <a:endParaRPr sz="4800">
              <a:solidFill>
                <a:srgbClr val="F5F8FF"/>
              </a:solidFill>
              <a:latin typeface="Trebuchet MS"/>
              <a:ea typeface="Trebuchet MS"/>
              <a:cs typeface="Trebuchet MS"/>
              <a:sym typeface="Trebuchet MS"/>
            </a:endParaRPr>
          </a:p>
          <a:p>
            <a:pPr lvl="0" defTabSz="825500">
              <a:spcBef>
                <a:spcPts val="1400"/>
              </a:spcBef>
              <a:defRPr sz="1800"/>
            </a:pPr>
            <a:r>
              <a:rPr sz="4000">
                <a:solidFill>
                  <a:srgbClr val="F5F8FF"/>
                </a:solidFill>
                <a:latin typeface="Trebuchet MS"/>
                <a:ea typeface="Trebuchet MS"/>
                <a:cs typeface="Trebuchet MS"/>
                <a:sym typeface="Trebuchet MS"/>
              </a:rPr>
              <a:t>There is the potential for surprises and new extremes ...</a:t>
            </a:r>
          </a:p>
        </p:txBody>
      </p:sp>
      <p:pic>
        <p:nvPicPr>
          <p:cNvPr id="188" name="nrc2013.png"/>
          <p:cNvPicPr/>
          <p:nvPr/>
        </p:nvPicPr>
        <p:blipFill>
          <a:blip r:embed="rId4">
            <a:extLst/>
          </a:blip>
          <a:stretch>
            <a:fillRect/>
          </a:stretch>
        </p:blipFill>
        <p:spPr>
          <a:xfrm>
            <a:off x="114300" y="2235200"/>
            <a:ext cx="7963273" cy="11341100"/>
          </a:xfrm>
          <a:prstGeom prst="rect">
            <a:avLst/>
          </a:prstGeom>
          <a:ln w="12700">
            <a:miter lim="400000"/>
          </a:ln>
        </p:spPr>
      </p:pic>
      <p:pic>
        <p:nvPicPr>
          <p:cNvPr id="189" name="west_antarctic.jpg"/>
          <p:cNvPicPr/>
          <p:nvPr/>
        </p:nvPicPr>
        <p:blipFill>
          <a:blip r:embed="rId5">
            <a:extLst/>
          </a:blip>
          <a:stretch>
            <a:fillRect/>
          </a:stretch>
        </p:blipFill>
        <p:spPr>
          <a:xfrm>
            <a:off x="8229600" y="5003613"/>
            <a:ext cx="15798800" cy="8560211"/>
          </a:xfrm>
          <a:prstGeom prst="rect">
            <a:avLst/>
          </a:prstGeom>
          <a:ln w="12700">
            <a:miter lim="400000"/>
          </a:ln>
        </p:spPr>
      </p:pic>
      <p:sp>
        <p:nvSpPr>
          <p:cNvPr id="190" name="Shape 190"/>
          <p:cNvSpPr/>
          <p:nvPr/>
        </p:nvSpPr>
        <p:spPr>
          <a:xfrm>
            <a:off x="6299200" y="355600"/>
            <a:ext cx="18097500" cy="3352800"/>
          </a:xfrm>
          <a:prstGeom prst="wedgeEllipseCallout">
            <a:avLst>
              <a:gd name="adj1" fmla="val -8596"/>
              <a:gd name="adj2" fmla="val 243939"/>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0" tIns="0" rIns="0" bIns="0" anchor="ctr"/>
          <a:lstStyle>
            <a:lvl1pPr algn="ctr" defTabSz="1130300">
              <a:defRPr sz="4800">
                <a:solidFill>
                  <a:srgbClr val="FFFFFF"/>
                </a:solidFill>
                <a:effectLst>
                  <a:outerShdw sx="100000" sy="100000" kx="0" ky="0" algn="b" rotWithShape="0" blurRad="25400" dist="23998" dir="2700000">
                    <a:srgbClr val="000000">
                      <a:alpha val="31034"/>
                    </a:srgbClr>
                  </a:outerShdw>
                </a:effectLst>
                <a:latin typeface="+mn-lt"/>
                <a:ea typeface="+mn-ea"/>
                <a:cs typeface="+mn-cs"/>
                <a:sym typeface="Gill Sans"/>
              </a:defRPr>
            </a:lvl1pPr>
          </a:lstStyle>
          <a:p>
            <a:pPr lvl="0">
              <a:defRPr sz="1800">
                <a:solidFill>
                  <a:srgbClr val="000000"/>
                </a:solidFill>
                <a:effectLst/>
              </a:defRPr>
            </a:pPr>
            <a:r>
              <a:rPr sz="4800">
                <a:solidFill>
                  <a:srgbClr val="FFFFFF"/>
                </a:solidFill>
                <a:effectLst>
                  <a:outerShdw sx="100000" sy="100000" kx="0" ky="0" algn="b" rotWithShape="0" blurRad="25400" dist="23998" dir="2700000">
                    <a:srgbClr val="000000">
                      <a:alpha val="31034"/>
                    </a:srgbClr>
                  </a:outerShdw>
                </a:effectLst>
              </a:rPr>
              <a:t>May 12, 2014: A large section of the mighty West Antarctic ice sheet has begun falling apart ... That’s enough ice to raise global sea level by more than 15 ft. (4.6 m)</a:t>
            </a:r>
          </a:p>
        </p:txBody>
      </p:sp>
      <p:pic>
        <p:nvPicPr>
          <p:cNvPr id="191" name="20140518_uci.png"/>
          <p:cNvPicPr/>
          <p:nvPr/>
        </p:nvPicPr>
        <p:blipFill>
          <a:blip r:embed="rId6">
            <a:extLst/>
          </a:blip>
          <a:stretch>
            <a:fillRect/>
          </a:stretch>
        </p:blipFill>
        <p:spPr>
          <a:xfrm>
            <a:off x="8227483" y="2961639"/>
            <a:ext cx="14266334" cy="8559801"/>
          </a:xfrm>
          <a:prstGeom prst="rect">
            <a:avLst/>
          </a:prstGeom>
          <a:ln w="12700">
            <a:miter lim="400000"/>
          </a:ln>
        </p:spPr>
      </p:pic>
      <p:sp>
        <p:nvSpPr>
          <p:cNvPr id="192" name="Shape 192"/>
          <p:cNvSpPr/>
          <p:nvPr/>
        </p:nvSpPr>
        <p:spPr>
          <a:xfrm>
            <a:off x="6197600" y="3162300"/>
            <a:ext cx="17767300" cy="2730500"/>
          </a:xfrm>
          <a:prstGeom prst="wedgeEllipseCallout">
            <a:avLst>
              <a:gd name="adj1" fmla="val -20550"/>
              <a:gd name="adj2" fmla="val 123488"/>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0" tIns="0" rIns="0" bIns="0" anchor="ctr"/>
          <a:lstStyle>
            <a:lvl1pPr algn="ctr" defTabSz="1130300">
              <a:defRPr sz="4800">
                <a:solidFill>
                  <a:srgbClr val="FFFFFF"/>
                </a:solidFill>
                <a:effectLst>
                  <a:outerShdw sx="100000" sy="100000" kx="0" ky="0" algn="b" rotWithShape="0" blurRad="25400" dist="23998" dir="2700000">
                    <a:srgbClr val="000000">
                      <a:alpha val="31034"/>
                    </a:srgbClr>
                  </a:outerShdw>
                </a:effectLst>
                <a:latin typeface="+mn-lt"/>
                <a:ea typeface="+mn-ea"/>
                <a:cs typeface="+mn-cs"/>
                <a:sym typeface="Gill Sans"/>
              </a:defRPr>
            </a:lvl1pPr>
          </a:lstStyle>
          <a:p>
            <a:pPr lvl="0">
              <a:defRPr sz="1800">
                <a:solidFill>
                  <a:srgbClr val="000000"/>
                </a:solidFill>
                <a:effectLst/>
              </a:defRPr>
            </a:pPr>
            <a:r>
              <a:rPr sz="4800">
                <a:solidFill>
                  <a:srgbClr val="FFFFFF"/>
                </a:solidFill>
                <a:effectLst>
                  <a:outerShdw sx="100000" sy="100000" kx="0" ky="0" algn="b" rotWithShape="0" blurRad="25400" dist="23998" dir="2700000">
                    <a:srgbClr val="000000">
                      <a:alpha val="31034"/>
                    </a:srgbClr>
                  </a:outerShdw>
                </a:effectLst>
              </a:rPr>
              <a:t>May 18, 2014: The glaciers of Greenland are likely to retreat faster and further inland than anticipated ....</a:t>
            </a:r>
          </a:p>
        </p:txBody>
      </p:sp>
      <p:pic>
        <p:nvPicPr>
          <p:cNvPr id="193" name="20140527_osu.png"/>
          <p:cNvPicPr/>
          <p:nvPr/>
        </p:nvPicPr>
        <p:blipFill>
          <a:blip r:embed="rId7">
            <a:extLst/>
          </a:blip>
          <a:stretch>
            <a:fillRect/>
          </a:stretch>
        </p:blipFill>
        <p:spPr>
          <a:xfrm>
            <a:off x="8229919" y="4710387"/>
            <a:ext cx="14706601" cy="8802413"/>
          </a:xfrm>
          <a:prstGeom prst="rect">
            <a:avLst/>
          </a:prstGeom>
          <a:ln w="12700">
            <a:miter lim="400000"/>
          </a:ln>
        </p:spPr>
      </p:pic>
      <p:sp>
        <p:nvSpPr>
          <p:cNvPr id="194" name="Shape 194"/>
          <p:cNvSpPr/>
          <p:nvPr/>
        </p:nvSpPr>
        <p:spPr>
          <a:xfrm>
            <a:off x="9855200" y="8153400"/>
            <a:ext cx="13182600" cy="3073400"/>
          </a:xfrm>
          <a:prstGeom prst="wedgeEllipseCallout">
            <a:avLst>
              <a:gd name="adj1" fmla="val -46724"/>
              <a:gd name="adj2" fmla="val 88430"/>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0" tIns="0" rIns="0" bIns="0" anchor="ctr"/>
          <a:lstStyle>
            <a:lvl1pPr algn="ctr" defTabSz="1130300">
              <a:defRPr sz="4800">
                <a:solidFill>
                  <a:srgbClr val="FFFFFF"/>
                </a:solidFill>
                <a:effectLst>
                  <a:outerShdw sx="100000" sy="100000" kx="0" ky="0" algn="b" rotWithShape="0" blurRad="25400" dist="23998" dir="2700000">
                    <a:srgbClr val="000000">
                      <a:alpha val="31034"/>
                    </a:srgbClr>
                  </a:outerShdw>
                </a:effectLst>
                <a:latin typeface="+mn-lt"/>
                <a:ea typeface="+mn-ea"/>
                <a:cs typeface="+mn-cs"/>
                <a:sym typeface="Gill Sans"/>
              </a:defRPr>
            </a:lvl1pPr>
          </a:lstStyle>
          <a:p>
            <a:pPr lvl="0">
              <a:defRPr sz="1800">
                <a:solidFill>
                  <a:srgbClr val="000000"/>
                </a:solidFill>
                <a:effectLst/>
              </a:defRPr>
            </a:pPr>
            <a:r>
              <a:rPr sz="4800">
                <a:solidFill>
                  <a:srgbClr val="FFFFFF"/>
                </a:solidFill>
                <a:effectLst>
                  <a:outerShdw sx="100000" sy="100000" kx="0" ky="0" algn="b" rotWithShape="0" blurRad="25400" dist="23998" dir="2700000">
                    <a:srgbClr val="000000">
                      <a:alpha val="31034"/>
                    </a:srgbClr>
                  </a:outerShdw>
                </a:effectLst>
              </a:rPr>
              <a:t>May 28, 2014: During that time, the sea level on a global basis rose about 50 feet in just 350 years</a:t>
            </a:r>
          </a:p>
        </p:txBody>
      </p:sp>
      <p:pic>
        <p:nvPicPr>
          <p:cNvPr id="195" name="hein_etal.png"/>
          <p:cNvPicPr/>
          <p:nvPr/>
        </p:nvPicPr>
        <p:blipFill>
          <a:blip r:embed="rId8">
            <a:extLst/>
          </a:blip>
          <a:stretch>
            <a:fillRect/>
          </a:stretch>
        </p:blipFill>
        <p:spPr>
          <a:xfrm>
            <a:off x="7327900" y="3962400"/>
            <a:ext cx="17094200" cy="9613900"/>
          </a:xfrm>
          <a:prstGeom prst="rect">
            <a:avLst/>
          </a:prstGeom>
          <a:ln w="12700">
            <a:miter lim="400000"/>
          </a:ln>
        </p:spPr>
      </p:pic>
      <p:sp>
        <p:nvSpPr>
          <p:cNvPr id="196" name="Shape 196"/>
          <p:cNvSpPr/>
          <p:nvPr/>
        </p:nvSpPr>
        <p:spPr>
          <a:xfrm>
            <a:off x="381000" y="4051300"/>
            <a:ext cx="23901400" cy="2641600"/>
          </a:xfrm>
          <a:prstGeom prst="wedgeEllipseCallout">
            <a:avLst>
              <a:gd name="adj1" fmla="val 5792"/>
              <a:gd name="adj2" fmla="val 259135"/>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lgn="ctr" defTabSz="1130300">
              <a:defRPr sz="3600">
                <a:solidFill>
                  <a:srgbClr val="FFFFFF"/>
                </a:solidFill>
                <a:effectLst>
                  <a:outerShdw sx="100000" sy="100000" kx="0" ky="0" algn="b" rotWithShape="0" blurRad="25400" dist="23998" dir="2700000">
                    <a:srgbClr val="000000">
                      <a:alpha val="31034"/>
                    </a:srgbClr>
                  </a:outerShdw>
                </a:effectLst>
                <a:latin typeface="+mn-lt"/>
                <a:ea typeface="+mn-ea"/>
                <a:cs typeface="+mn-cs"/>
                <a:sym typeface="Gill Sans"/>
              </a:defRPr>
            </a:pPr>
          </a:p>
        </p:txBody>
      </p:sp>
      <p:sp>
        <p:nvSpPr>
          <p:cNvPr id="197" name="Shape 197"/>
          <p:cNvSpPr/>
          <p:nvPr/>
        </p:nvSpPr>
        <p:spPr>
          <a:xfrm>
            <a:off x="3304350" y="4445000"/>
            <a:ext cx="17767301"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ctr" defTabSz="1130300">
              <a:defRPr sz="1800"/>
            </a:pPr>
            <a:r>
              <a:rPr sz="3600">
                <a:solidFill>
                  <a:srgbClr val="FFFFFF"/>
                </a:solidFill>
                <a:effectLst>
                  <a:outerShdw sx="100000" sy="100000" kx="0" ky="0" algn="b" rotWithShape="0" blurRad="25400" dist="23998" dir="2700000">
                    <a:srgbClr val="000000">
                      <a:alpha val="31034"/>
                    </a:srgbClr>
                  </a:outerShdw>
                </a:effectLst>
                <a:latin typeface="Trebuchet MS"/>
                <a:ea typeface="Trebuchet MS"/>
                <a:cs typeface="Trebuchet MS"/>
                <a:sym typeface="Trebuchet MS"/>
              </a:rPr>
              <a:t>September, 2014: </a:t>
            </a:r>
            <a:r>
              <a:rPr i="1" sz="3600">
                <a:solidFill>
                  <a:srgbClr val="FFFFFF"/>
                </a:solidFill>
                <a:latin typeface="Trebuchet MS"/>
                <a:ea typeface="Trebuchet MS"/>
                <a:cs typeface="Trebuchet MS"/>
                <a:sym typeface="Trebuchet MS"/>
              </a:rPr>
              <a:t>The combined volume change of Greenland and Antarctica for the observation period is estimated to be −503 ± 107 km</a:t>
            </a:r>
            <a:r>
              <a:rPr baseline="31999" i="1" sz="3600">
                <a:solidFill>
                  <a:srgbClr val="FFFFFF"/>
                </a:solidFill>
                <a:latin typeface="Trebuchet MS"/>
                <a:ea typeface="Trebuchet MS"/>
                <a:cs typeface="Trebuchet MS"/>
                <a:sym typeface="Trebuchet MS"/>
              </a:rPr>
              <a:t>3</a:t>
            </a:r>
            <a:r>
              <a:rPr i="1" sz="3600">
                <a:solidFill>
                  <a:srgbClr val="FFFFFF"/>
                </a:solidFill>
                <a:latin typeface="Trebuchet MS"/>
                <a:ea typeface="Trebuchet MS"/>
                <a:cs typeface="Trebuchet MS"/>
                <a:sym typeface="Trebuchet MS"/>
              </a:rPr>
              <a:t> yr</a:t>
            </a:r>
            <a:r>
              <a:rPr baseline="31999" i="1" sz="3600">
                <a:solidFill>
                  <a:srgbClr val="FFFFFF"/>
                </a:solidFill>
                <a:latin typeface="Trebuchet MS"/>
                <a:ea typeface="Trebuchet MS"/>
                <a:cs typeface="Trebuchet MS"/>
                <a:sym typeface="Trebuchet MS"/>
              </a:rPr>
              <a:t>−1</a:t>
            </a:r>
            <a:r>
              <a:rPr i="1" sz="3600">
                <a:solidFill>
                  <a:srgbClr val="FFFFFF"/>
                </a:solidFill>
                <a:latin typeface="Trebuchet MS"/>
                <a:ea typeface="Trebuchet MS"/>
                <a:cs typeface="Trebuchet MS"/>
                <a:sym typeface="Trebuchet MS"/>
              </a:rPr>
              <a:t>. Greenland contributes nearly 75% to the total volume change with −375 ± 24 km</a:t>
            </a:r>
            <a:r>
              <a:rPr baseline="31999" i="1" sz="3600">
                <a:solidFill>
                  <a:srgbClr val="FFFFFF"/>
                </a:solidFill>
                <a:latin typeface="Trebuchet MS"/>
                <a:ea typeface="Trebuchet MS"/>
                <a:cs typeface="Trebuchet MS"/>
                <a:sym typeface="Trebuchet MS"/>
              </a:rPr>
              <a:t>3</a:t>
            </a:r>
            <a:r>
              <a:rPr i="1" sz="3600">
                <a:solidFill>
                  <a:srgbClr val="FFFFFF"/>
                </a:solidFill>
                <a:latin typeface="Trebuchet MS"/>
                <a:ea typeface="Trebuchet MS"/>
                <a:cs typeface="Trebuchet MS"/>
                <a:sym typeface="Trebuchet MS"/>
              </a:rPr>
              <a:t> yr</a:t>
            </a:r>
            <a:r>
              <a:rPr baseline="31999" i="1" sz="3600">
                <a:solidFill>
                  <a:srgbClr val="FFFFFF"/>
                </a:solidFill>
                <a:latin typeface="Trebuchet MS"/>
                <a:ea typeface="Trebuchet MS"/>
                <a:cs typeface="Trebuchet MS"/>
                <a:sym typeface="Trebuchet MS"/>
              </a:rPr>
              <a:t>−1 </a:t>
            </a:r>
          </a:p>
        </p:txBody>
      </p:sp>
      <p:pic>
        <p:nvPicPr>
          <p:cNvPr id="198" name="westantarctica_ers_1996-2008_lrg.jpg"/>
          <p:cNvPicPr/>
          <p:nvPr/>
        </p:nvPicPr>
        <p:blipFill>
          <a:blip r:embed="rId9">
            <a:extLst/>
          </a:blip>
          <a:stretch>
            <a:fillRect/>
          </a:stretch>
        </p:blipFill>
        <p:spPr>
          <a:xfrm>
            <a:off x="9569450" y="2398844"/>
            <a:ext cx="14795500" cy="11266158"/>
          </a:xfrm>
          <a:prstGeom prst="rect">
            <a:avLst/>
          </a:prstGeom>
          <a:ln w="12700">
            <a:miter lim="400000"/>
          </a:ln>
        </p:spPr>
      </p:pic>
      <p:pic>
        <p:nvPicPr>
          <p:cNvPr id="199" name="ngeo2167-f1.jpg"/>
          <p:cNvPicPr/>
          <p:nvPr/>
        </p:nvPicPr>
        <p:blipFill>
          <a:blip r:embed="rId10">
            <a:extLst/>
          </a:blip>
          <a:stretch>
            <a:fillRect/>
          </a:stretch>
        </p:blipFill>
        <p:spPr>
          <a:xfrm>
            <a:off x="9573938" y="2438400"/>
            <a:ext cx="13120962" cy="11442700"/>
          </a:xfrm>
          <a:prstGeom prst="rect">
            <a:avLst/>
          </a:prstGeom>
          <a:ln w="12700">
            <a:miter lim="400000"/>
          </a:ln>
        </p:spPr>
      </p:pic>
    </p:spTree>
  </p:cSld>
  <p:clrMapOvr>
    <a:masterClrMapping/>
  </p:clrMapOvr>
  <p:transition spd="slow" advClick="0" advTm="0">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189"/>
                                        </p:tgtEl>
                                        <p:attrNameLst>
                                          <p:attrName>style.visibility</p:attrName>
                                        </p:attrNameLst>
                                      </p:cBhvr>
                                      <p:to>
                                        <p:strVal val="visible"/>
                                      </p:to>
                                    </p:set>
                                    <p:animEffect filter="fade" transition="in">
                                      <p:cBhvr>
                                        <p:cTn id="7" dur="1000"/>
                                        <p:tgtEl>
                                          <p:spTgt spid="189"/>
                                        </p:tgtEl>
                                      </p:cBhvr>
                                    </p:animEffect>
                                  </p:childTnLst>
                                </p:cTn>
                              </p:par>
                            </p:childTnLst>
                          </p:cTn>
                        </p:par>
                        <p:par>
                          <p:cTn id="8" fill="hold">
                            <p:stCondLst>
                              <p:cond delay="1000"/>
                            </p:stCondLst>
                            <p:childTnLst>
                              <p:par>
                                <p:cTn id="9" nodeType="afterEffect" presetClass="entr" presetSubtype="16" presetID="23" grpId="2" fill="hold">
                                  <p:stCondLst>
                                    <p:cond delay="0"/>
                                  </p:stCondLst>
                                  <p:iterate type="el" backwards="0">
                                    <p:tmAbs val="0"/>
                                  </p:iterate>
                                  <p:childTnLst>
                                    <p:set>
                                      <p:cBhvr>
                                        <p:cTn id="10" fill="hold"/>
                                        <p:tgtEl>
                                          <p:spTgt spid="190"/>
                                        </p:tgtEl>
                                        <p:attrNameLst>
                                          <p:attrName>style.visibility</p:attrName>
                                        </p:attrNameLst>
                                      </p:cBhvr>
                                      <p:to>
                                        <p:strVal val="visible"/>
                                      </p:to>
                                    </p:set>
                                    <p:anim calcmode="lin" valueType="num">
                                      <p:cBhvr>
                                        <p:cTn id="11" dur="1000" fill="hold"/>
                                        <p:tgtEl>
                                          <p:spTgt spid="190"/>
                                        </p:tgtEl>
                                        <p:attrNameLst>
                                          <p:attrName>ppt_w</p:attrName>
                                        </p:attrNameLst>
                                      </p:cBhvr>
                                      <p:tavLst>
                                        <p:tav tm="0">
                                          <p:val>
                                            <p:fltVal val="0"/>
                                          </p:val>
                                        </p:tav>
                                        <p:tav tm="100000">
                                          <p:val>
                                            <p:strVal val="#ppt_w"/>
                                          </p:val>
                                        </p:tav>
                                      </p:tavLst>
                                    </p:anim>
                                    <p:anim calcmode="lin" valueType="num">
                                      <p:cBhvr>
                                        <p:cTn id="12" dur="1000" fill="hold"/>
                                        <p:tgtEl>
                                          <p:spTgt spid="190"/>
                                        </p:tgtEl>
                                        <p:attrNameLst>
                                          <p:attrName>ppt_h</p:attrName>
                                        </p:attrNameLst>
                                      </p:cBhvr>
                                      <p:tavLst>
                                        <p:tav tm="0">
                                          <p:val>
                                            <p:fltVal val="0"/>
                                          </p:val>
                                        </p:tav>
                                        <p:tav tm="100000">
                                          <p:val>
                                            <p:strVal val="#ppt_h"/>
                                          </p:val>
                                        </p:tav>
                                      </p:tavLst>
                                    </p:anim>
                                  </p:childTnLst>
                                </p:cTn>
                              </p:par>
                            </p:childTnLst>
                          </p:cTn>
                        </p:par>
                        <p:par>
                          <p:cTn id="13" fill="hold">
                            <p:stCondLst>
                              <p:cond delay="2000"/>
                            </p:stCondLst>
                            <p:childTnLst>
                              <p:par>
                                <p:cTn id="14" nodeType="afterEffect" presetClass="entr" presetSubtype="0" presetID="10" grpId="3" fill="hold">
                                  <p:stCondLst>
                                    <p:cond delay="500"/>
                                  </p:stCondLst>
                                  <p:iterate type="el" backwards="0">
                                    <p:tmAbs val="0"/>
                                  </p:iterate>
                                  <p:childTnLst>
                                    <p:set>
                                      <p:cBhvr>
                                        <p:cTn id="15" fill="hold"/>
                                        <p:tgtEl>
                                          <p:spTgt spid="198"/>
                                        </p:tgtEl>
                                        <p:attrNameLst>
                                          <p:attrName>style.visibility</p:attrName>
                                        </p:attrNameLst>
                                      </p:cBhvr>
                                      <p:to>
                                        <p:strVal val="visible"/>
                                      </p:to>
                                    </p:set>
                                    <p:animEffect filter="fade" transition="in">
                                      <p:cBhvr>
                                        <p:cTn id="16" dur="1000"/>
                                        <p:tgtEl>
                                          <p:spTgt spid="198"/>
                                        </p:tgtEl>
                                      </p:cBhvr>
                                    </p:animEffect>
                                  </p:childTnLst>
                                </p:cTn>
                              </p:par>
                            </p:childTnLst>
                          </p:cTn>
                        </p:par>
                        <p:par>
                          <p:cTn id="17" fill="hold">
                            <p:stCondLst>
                              <p:cond delay="3500"/>
                            </p:stCondLst>
                            <p:childTnLst>
                              <p:par>
                                <p:cTn id="18" nodeType="afterEffect" presetClass="exit" presetSubtype="0" presetID="1" grpId="4" fill="hold">
                                  <p:stCondLst>
                                    <p:cond delay="500"/>
                                  </p:stCondLst>
                                  <p:iterate type="el" backwards="0">
                                    <p:tmAbs val="0"/>
                                  </p:iterate>
                                  <p:childTnLst>
                                    <p:set>
                                      <p:cBhvr>
                                        <p:cTn id="19" fill="hold">
                                          <p:stCondLst>
                                            <p:cond delay="0"/>
                                          </p:stCondLst>
                                        </p:cTn>
                                        <p:tgtEl>
                                          <p:spTgt spid="198"/>
                                        </p:tgtEl>
                                        <p:attrNameLst>
                                          <p:attrName>style.visibility</p:attrName>
                                        </p:attrNameLst>
                                      </p:cBhvr>
                                      <p:to>
                                        <p:strVal val="hidden"/>
                                      </p:to>
                                    </p:set>
                                  </p:childTnLst>
                                </p:cTn>
                              </p:par>
                            </p:childTnLst>
                          </p:cTn>
                        </p:par>
                        <p:par>
                          <p:cTn id="20" fill="hold">
                            <p:stCondLst>
                              <p:cond delay="4000"/>
                            </p:stCondLst>
                            <p:childTnLst>
                              <p:par>
                                <p:cTn id="21" nodeType="afterEffect" presetClass="entr" presetSubtype="0" presetID="10" grpId="5" fill="hold">
                                  <p:stCondLst>
                                    <p:cond delay="0"/>
                                  </p:stCondLst>
                                  <p:iterate type="el" backwards="0">
                                    <p:tmAbs val="0"/>
                                  </p:iterate>
                                  <p:childTnLst>
                                    <p:set>
                                      <p:cBhvr>
                                        <p:cTn id="22" fill="hold"/>
                                        <p:tgtEl>
                                          <p:spTgt spid="191"/>
                                        </p:tgtEl>
                                        <p:attrNameLst>
                                          <p:attrName>style.visibility</p:attrName>
                                        </p:attrNameLst>
                                      </p:cBhvr>
                                      <p:to>
                                        <p:strVal val="visible"/>
                                      </p:to>
                                    </p:set>
                                    <p:animEffect filter="fade" transition="in">
                                      <p:cBhvr>
                                        <p:cTn id="23" dur="1000"/>
                                        <p:tgtEl>
                                          <p:spTgt spid="191"/>
                                        </p:tgtEl>
                                      </p:cBhvr>
                                    </p:animEffect>
                                  </p:childTnLst>
                                </p:cTn>
                              </p:par>
                            </p:childTnLst>
                          </p:cTn>
                        </p:par>
                        <p:par>
                          <p:cTn id="24" fill="hold">
                            <p:stCondLst>
                              <p:cond delay="5000"/>
                            </p:stCondLst>
                            <p:childTnLst>
                              <p:par>
                                <p:cTn id="25" nodeType="afterEffect" presetClass="entr" presetSubtype="16" presetID="23" grpId="6" fill="hold">
                                  <p:stCondLst>
                                    <p:cond delay="0"/>
                                  </p:stCondLst>
                                  <p:iterate type="el" backwards="0">
                                    <p:tmAbs val="0"/>
                                  </p:iterate>
                                  <p:childTnLst>
                                    <p:set>
                                      <p:cBhvr>
                                        <p:cTn id="26" fill="hold"/>
                                        <p:tgtEl>
                                          <p:spTgt spid="192"/>
                                        </p:tgtEl>
                                        <p:attrNameLst>
                                          <p:attrName>style.visibility</p:attrName>
                                        </p:attrNameLst>
                                      </p:cBhvr>
                                      <p:to>
                                        <p:strVal val="visible"/>
                                      </p:to>
                                    </p:set>
                                    <p:anim calcmode="lin" valueType="num">
                                      <p:cBhvr>
                                        <p:cTn id="27" dur="1000" fill="hold"/>
                                        <p:tgtEl>
                                          <p:spTgt spid="192"/>
                                        </p:tgtEl>
                                        <p:attrNameLst>
                                          <p:attrName>ppt_w</p:attrName>
                                        </p:attrNameLst>
                                      </p:cBhvr>
                                      <p:tavLst>
                                        <p:tav tm="0">
                                          <p:val>
                                            <p:fltVal val="0"/>
                                          </p:val>
                                        </p:tav>
                                        <p:tav tm="100000">
                                          <p:val>
                                            <p:strVal val="#ppt_w"/>
                                          </p:val>
                                        </p:tav>
                                      </p:tavLst>
                                    </p:anim>
                                    <p:anim calcmode="lin" valueType="num">
                                      <p:cBhvr>
                                        <p:cTn id="28" dur="1000" fill="hold"/>
                                        <p:tgtEl>
                                          <p:spTgt spid="192"/>
                                        </p:tgtEl>
                                        <p:attrNameLst>
                                          <p:attrName>ppt_h</p:attrName>
                                        </p:attrNameLst>
                                      </p:cBhvr>
                                      <p:tavLst>
                                        <p:tav tm="0">
                                          <p:val>
                                            <p:fltVal val="0"/>
                                          </p:val>
                                        </p:tav>
                                        <p:tav tm="100000">
                                          <p:val>
                                            <p:strVal val="#ppt_h"/>
                                          </p:val>
                                        </p:tav>
                                      </p:tavLst>
                                    </p:anim>
                                  </p:childTnLst>
                                </p:cTn>
                              </p:par>
                            </p:childTnLst>
                          </p:cTn>
                        </p:par>
                        <p:par>
                          <p:cTn id="29" fill="hold">
                            <p:stCondLst>
                              <p:cond delay="6000"/>
                            </p:stCondLst>
                            <p:childTnLst>
                              <p:par>
                                <p:cTn id="30" nodeType="afterEffect" presetClass="entr" presetSubtype="0" presetID="10" grpId="7" fill="hold">
                                  <p:stCondLst>
                                    <p:cond delay="500"/>
                                  </p:stCondLst>
                                  <p:iterate type="el" backwards="0">
                                    <p:tmAbs val="0"/>
                                  </p:iterate>
                                  <p:childTnLst>
                                    <p:set>
                                      <p:cBhvr>
                                        <p:cTn id="31" fill="hold"/>
                                        <p:tgtEl>
                                          <p:spTgt spid="199"/>
                                        </p:tgtEl>
                                        <p:attrNameLst>
                                          <p:attrName>style.visibility</p:attrName>
                                        </p:attrNameLst>
                                      </p:cBhvr>
                                      <p:to>
                                        <p:strVal val="visible"/>
                                      </p:to>
                                    </p:set>
                                    <p:animEffect filter="fade" transition="in">
                                      <p:cBhvr>
                                        <p:cTn id="32" dur="1000"/>
                                        <p:tgtEl>
                                          <p:spTgt spid="199"/>
                                        </p:tgtEl>
                                      </p:cBhvr>
                                    </p:animEffect>
                                  </p:childTnLst>
                                </p:cTn>
                              </p:par>
                            </p:childTnLst>
                          </p:cTn>
                        </p:par>
                        <p:par>
                          <p:cTn id="33" fill="hold">
                            <p:stCondLst>
                              <p:cond delay="7500"/>
                            </p:stCondLst>
                            <p:childTnLst>
                              <p:par>
                                <p:cTn id="34" nodeType="afterEffect" presetClass="exit" presetSubtype="0" presetID="1" grpId="8" fill="hold">
                                  <p:stCondLst>
                                    <p:cond delay="500"/>
                                  </p:stCondLst>
                                  <p:iterate type="el" backwards="0">
                                    <p:tmAbs val="0"/>
                                  </p:iterate>
                                  <p:childTnLst>
                                    <p:set>
                                      <p:cBhvr>
                                        <p:cTn id="35" fill="hold">
                                          <p:stCondLst>
                                            <p:cond delay="0"/>
                                          </p:stCondLst>
                                        </p:cTn>
                                        <p:tgtEl>
                                          <p:spTgt spid="199"/>
                                        </p:tgtEl>
                                        <p:attrNameLst>
                                          <p:attrName>style.visibility</p:attrName>
                                        </p:attrNameLst>
                                      </p:cBhvr>
                                      <p:to>
                                        <p:strVal val="hidden"/>
                                      </p:to>
                                    </p:set>
                                  </p:childTnLst>
                                </p:cTn>
                              </p:par>
                            </p:childTnLst>
                          </p:cTn>
                        </p:par>
                        <p:par>
                          <p:cTn id="36" fill="hold">
                            <p:stCondLst>
                              <p:cond delay="8000"/>
                            </p:stCondLst>
                            <p:childTnLst>
                              <p:par>
                                <p:cTn id="37" nodeType="afterEffect" presetClass="entr" presetSubtype="0" presetID="10" grpId="9" fill="hold">
                                  <p:stCondLst>
                                    <p:cond delay="0"/>
                                  </p:stCondLst>
                                  <p:iterate type="el" backwards="0">
                                    <p:tmAbs val="0"/>
                                  </p:iterate>
                                  <p:childTnLst>
                                    <p:set>
                                      <p:cBhvr>
                                        <p:cTn id="38" fill="hold"/>
                                        <p:tgtEl>
                                          <p:spTgt spid="193"/>
                                        </p:tgtEl>
                                        <p:attrNameLst>
                                          <p:attrName>style.visibility</p:attrName>
                                        </p:attrNameLst>
                                      </p:cBhvr>
                                      <p:to>
                                        <p:strVal val="visible"/>
                                      </p:to>
                                    </p:set>
                                    <p:animEffect filter="fade" transition="in">
                                      <p:cBhvr>
                                        <p:cTn id="39" dur="1000"/>
                                        <p:tgtEl>
                                          <p:spTgt spid="193"/>
                                        </p:tgtEl>
                                      </p:cBhvr>
                                    </p:animEffect>
                                  </p:childTnLst>
                                </p:cTn>
                              </p:par>
                            </p:childTnLst>
                          </p:cTn>
                        </p:par>
                        <p:par>
                          <p:cTn id="40" fill="hold">
                            <p:stCondLst>
                              <p:cond delay="9000"/>
                            </p:stCondLst>
                            <p:childTnLst>
                              <p:par>
                                <p:cTn id="41" nodeType="afterEffect" presetClass="entr" presetSubtype="16" presetID="23" grpId="10" fill="hold">
                                  <p:stCondLst>
                                    <p:cond delay="0"/>
                                  </p:stCondLst>
                                  <p:iterate type="el" backwards="0">
                                    <p:tmAbs val="0"/>
                                  </p:iterate>
                                  <p:childTnLst>
                                    <p:set>
                                      <p:cBhvr>
                                        <p:cTn id="42" fill="hold"/>
                                        <p:tgtEl>
                                          <p:spTgt spid="194"/>
                                        </p:tgtEl>
                                        <p:attrNameLst>
                                          <p:attrName>style.visibility</p:attrName>
                                        </p:attrNameLst>
                                      </p:cBhvr>
                                      <p:to>
                                        <p:strVal val="visible"/>
                                      </p:to>
                                    </p:set>
                                    <p:anim calcmode="lin" valueType="num">
                                      <p:cBhvr>
                                        <p:cTn id="43" dur="1000" fill="hold"/>
                                        <p:tgtEl>
                                          <p:spTgt spid="194"/>
                                        </p:tgtEl>
                                        <p:attrNameLst>
                                          <p:attrName>ppt_w</p:attrName>
                                        </p:attrNameLst>
                                      </p:cBhvr>
                                      <p:tavLst>
                                        <p:tav tm="0">
                                          <p:val>
                                            <p:fltVal val="0"/>
                                          </p:val>
                                        </p:tav>
                                        <p:tav tm="100000">
                                          <p:val>
                                            <p:strVal val="#ppt_w"/>
                                          </p:val>
                                        </p:tav>
                                      </p:tavLst>
                                    </p:anim>
                                    <p:anim calcmode="lin" valueType="num">
                                      <p:cBhvr>
                                        <p:cTn id="44" dur="1000" fill="hold"/>
                                        <p:tgtEl>
                                          <p:spTgt spid="194"/>
                                        </p:tgtEl>
                                        <p:attrNameLst>
                                          <p:attrName>ppt_h</p:attrName>
                                        </p:attrNameLst>
                                      </p:cBhvr>
                                      <p:tavLst>
                                        <p:tav tm="0">
                                          <p:val>
                                            <p:fltVal val="0"/>
                                          </p:val>
                                        </p:tav>
                                        <p:tav tm="100000">
                                          <p:val>
                                            <p:strVal val="#ppt_h"/>
                                          </p:val>
                                        </p:tav>
                                      </p:tavLst>
                                    </p:anim>
                                  </p:childTnLst>
                                </p:cTn>
                              </p:par>
                            </p:childTnLst>
                          </p:cTn>
                        </p:par>
                        <p:par>
                          <p:cTn id="45" fill="hold">
                            <p:stCondLst>
                              <p:cond delay="10000"/>
                            </p:stCondLst>
                            <p:childTnLst>
                              <p:par>
                                <p:cTn id="46" nodeType="afterEffect" presetClass="entr" presetSubtype="0" presetID="10" grpId="11" fill="hold">
                                  <p:stCondLst>
                                    <p:cond delay="500"/>
                                  </p:stCondLst>
                                  <p:iterate type="el" backwards="0">
                                    <p:tmAbs val="0"/>
                                  </p:iterate>
                                  <p:childTnLst>
                                    <p:set>
                                      <p:cBhvr>
                                        <p:cTn id="47" fill="hold"/>
                                        <p:tgtEl>
                                          <p:spTgt spid="195"/>
                                        </p:tgtEl>
                                        <p:attrNameLst>
                                          <p:attrName>style.visibility</p:attrName>
                                        </p:attrNameLst>
                                      </p:cBhvr>
                                      <p:to>
                                        <p:strVal val="visible"/>
                                      </p:to>
                                    </p:set>
                                    <p:animEffect filter="fade" transition="in">
                                      <p:cBhvr>
                                        <p:cTn id="48" dur="1000"/>
                                        <p:tgtEl>
                                          <p:spTgt spid="195"/>
                                        </p:tgtEl>
                                      </p:cBhvr>
                                    </p:animEffect>
                                  </p:childTnLst>
                                </p:cTn>
                              </p:par>
                            </p:childTnLst>
                          </p:cTn>
                        </p:par>
                        <p:par>
                          <p:cTn id="49" fill="hold">
                            <p:stCondLst>
                              <p:cond delay="11500"/>
                            </p:stCondLst>
                            <p:childTnLst>
                              <p:par>
                                <p:cTn id="50" nodeType="afterEffect" presetClass="entr" presetSubtype="16" presetID="23" grpId="12" fill="hold">
                                  <p:stCondLst>
                                    <p:cond delay="0"/>
                                  </p:stCondLst>
                                  <p:iterate type="el" backwards="0">
                                    <p:tmAbs val="0"/>
                                  </p:iterate>
                                  <p:childTnLst>
                                    <p:set>
                                      <p:cBhvr>
                                        <p:cTn id="51" fill="hold"/>
                                        <p:tgtEl>
                                          <p:spTgt spid="196"/>
                                        </p:tgtEl>
                                        <p:attrNameLst>
                                          <p:attrName>style.visibility</p:attrName>
                                        </p:attrNameLst>
                                      </p:cBhvr>
                                      <p:to>
                                        <p:strVal val="visible"/>
                                      </p:to>
                                    </p:set>
                                    <p:anim calcmode="lin" valueType="num">
                                      <p:cBhvr>
                                        <p:cTn id="52" dur="1000" fill="hold"/>
                                        <p:tgtEl>
                                          <p:spTgt spid="196"/>
                                        </p:tgtEl>
                                        <p:attrNameLst>
                                          <p:attrName>ppt_w</p:attrName>
                                        </p:attrNameLst>
                                      </p:cBhvr>
                                      <p:tavLst>
                                        <p:tav tm="0">
                                          <p:val>
                                            <p:fltVal val="0"/>
                                          </p:val>
                                        </p:tav>
                                        <p:tav tm="100000">
                                          <p:val>
                                            <p:strVal val="#ppt_w"/>
                                          </p:val>
                                        </p:tav>
                                      </p:tavLst>
                                    </p:anim>
                                    <p:anim calcmode="lin" valueType="num">
                                      <p:cBhvr>
                                        <p:cTn id="53" dur="1000" fill="hold"/>
                                        <p:tgtEl>
                                          <p:spTgt spid="196"/>
                                        </p:tgtEl>
                                        <p:attrNameLst>
                                          <p:attrName>ppt_h</p:attrName>
                                        </p:attrNameLst>
                                      </p:cBhvr>
                                      <p:tavLst>
                                        <p:tav tm="0">
                                          <p:val>
                                            <p:fltVal val="0"/>
                                          </p:val>
                                        </p:tav>
                                        <p:tav tm="100000">
                                          <p:val>
                                            <p:strVal val="#ppt_h"/>
                                          </p:val>
                                        </p:tav>
                                      </p:tavLst>
                                    </p:anim>
                                  </p:childTnLst>
                                </p:cTn>
                              </p:par>
                            </p:childTnLst>
                          </p:cTn>
                        </p:par>
                        <p:par>
                          <p:cTn id="54" fill="hold">
                            <p:stCondLst>
                              <p:cond delay="12500"/>
                            </p:stCondLst>
                            <p:childTnLst>
                              <p:par>
                                <p:cTn id="55" nodeType="afterEffect" presetClass="entr" presetSubtype="16" presetID="23" grpId="13" fill="hold">
                                  <p:stCondLst>
                                    <p:cond delay="0"/>
                                  </p:stCondLst>
                                  <p:iterate type="el" backwards="0">
                                    <p:tmAbs val="0"/>
                                  </p:iterate>
                                  <p:childTnLst>
                                    <p:set>
                                      <p:cBhvr>
                                        <p:cTn id="56" fill="hold"/>
                                        <p:tgtEl>
                                          <p:spTgt spid="197"/>
                                        </p:tgtEl>
                                        <p:attrNameLst>
                                          <p:attrName>style.visibility</p:attrName>
                                        </p:attrNameLst>
                                      </p:cBhvr>
                                      <p:to>
                                        <p:strVal val="visible"/>
                                      </p:to>
                                    </p:set>
                                    <p:anim calcmode="lin" valueType="num">
                                      <p:cBhvr>
                                        <p:cTn id="57" dur="1000" fill="hold"/>
                                        <p:tgtEl>
                                          <p:spTgt spid="197"/>
                                        </p:tgtEl>
                                        <p:attrNameLst>
                                          <p:attrName>ppt_w</p:attrName>
                                        </p:attrNameLst>
                                      </p:cBhvr>
                                      <p:tavLst>
                                        <p:tav tm="0">
                                          <p:val>
                                            <p:fltVal val="0"/>
                                          </p:val>
                                        </p:tav>
                                        <p:tav tm="100000">
                                          <p:val>
                                            <p:strVal val="#ppt_w"/>
                                          </p:val>
                                        </p:tav>
                                      </p:tavLst>
                                    </p:anim>
                                    <p:anim calcmode="lin" valueType="num">
                                      <p:cBhvr>
                                        <p:cTn id="58" dur="1000" fill="hold"/>
                                        <p:tgtEl>
                                          <p:spTgt spid="1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 grpId="9"/>
      <p:bldP build="whole" bldLvl="1" animBg="1" rev="0" advAuto="0" spid="197" grpId="13"/>
      <p:bldP build="whole" bldLvl="1" animBg="1" rev="0" advAuto="0" spid="198" grpId="3"/>
      <p:bldP build="whole" bldLvl="1" animBg="1" rev="0" advAuto="0" spid="191" grpId="5"/>
      <p:bldP build="whole" bldLvl="1" animBg="1" rev="0" advAuto="0" spid="198" grpId="4"/>
      <p:bldP build="whole" bldLvl="1" animBg="1" rev="0" advAuto="0" spid="192" grpId="6"/>
      <p:bldP build="whole" bldLvl="1" animBg="1" rev="0" advAuto="0" spid="190" grpId="2"/>
      <p:bldP build="whole" bldLvl="1" animBg="1" rev="0" advAuto="0" spid="199" grpId="7"/>
      <p:bldP build="whole" bldLvl="1" animBg="1" rev="0" advAuto="0" spid="199" grpId="8"/>
      <p:bldP build="whole" bldLvl="1" animBg="1" rev="0" advAuto="0" spid="196" grpId="12"/>
      <p:bldP build="whole" bldLvl="1" animBg="1" rev="0" advAuto="0" spid="195" grpId="11"/>
      <p:bldP build="whole" bldLvl="1" animBg="1" rev="0" advAuto="0" spid="194" grpId="10"/>
      <p:bldP build="whole" bldLvl="1" animBg="1" rev="0" advAuto="0" spid="189"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01" name="Shape 201"/>
          <p:cNvSpPr/>
          <p:nvPr/>
        </p:nvSpPr>
        <p:spPr>
          <a:xfrm>
            <a:off x="10711098" y="10623550"/>
            <a:ext cx="3975101"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latin typeface="Trebuchet MS"/>
                <a:ea typeface="Trebuchet MS"/>
                <a:cs typeface="Trebuchet MS"/>
                <a:sym typeface="Trebuchet MS"/>
              </a:defRPr>
            </a:lvl1pPr>
          </a:lstStyle>
          <a:p>
            <a:pPr lvl="0">
              <a:defRPr sz="1800"/>
            </a:pPr>
            <a:r>
              <a:rPr sz="5400"/>
              <a:t>800 Years?</a:t>
            </a:r>
          </a:p>
        </p:txBody>
      </p:sp>
      <p:grpSp>
        <p:nvGrpSpPr>
          <p:cNvPr id="208" name="Group 208"/>
          <p:cNvGrpSpPr/>
          <p:nvPr/>
        </p:nvGrpSpPr>
        <p:grpSpPr>
          <a:xfrm>
            <a:off x="443309" y="2914650"/>
            <a:ext cx="12028091" cy="7600950"/>
            <a:chOff x="0" y="0"/>
            <a:chExt cx="12028090" cy="7600949"/>
          </a:xfrm>
        </p:grpSpPr>
        <p:sp>
          <p:nvSpPr>
            <p:cNvPr id="202" name="Shape 202"/>
            <p:cNvSpPr/>
            <p:nvPr/>
          </p:nvSpPr>
          <p:spPr>
            <a:xfrm>
              <a:off x="11901090" y="7397750"/>
              <a:ext cx="1" cy="203200"/>
            </a:xfrm>
            <a:prstGeom prst="line">
              <a:avLst/>
            </a:prstGeom>
            <a:noFill/>
            <a:ln w="38100" cap="flat">
              <a:solidFill>
                <a:srgbClr val="010101"/>
              </a:solidFill>
              <a:prstDash val="solid"/>
              <a:miter lim="400000"/>
            </a:ln>
            <a:effectLst/>
          </p:spPr>
          <p:txBody>
            <a:bodyPr wrap="square" lIns="0" tIns="0" rIns="0" bIns="0" numCol="1" anchor="ctr">
              <a:noAutofit/>
            </a:bodyPr>
            <a:lstStyle/>
            <a:p>
              <a:pPr lvl="0"/>
            </a:p>
          </p:txBody>
        </p:sp>
        <p:sp>
          <p:nvSpPr>
            <p:cNvPr id="203" name="Shape 203"/>
            <p:cNvSpPr/>
            <p:nvPr/>
          </p:nvSpPr>
          <p:spPr>
            <a:xfrm>
              <a:off x="1906190" y="527050"/>
              <a:ext cx="304801" cy="12701"/>
            </a:xfrm>
            <a:prstGeom prst="line">
              <a:avLst/>
            </a:prstGeom>
            <a:noFill/>
            <a:ln w="38100" cap="flat">
              <a:solidFill>
                <a:srgbClr val="010101"/>
              </a:solidFill>
              <a:prstDash val="solid"/>
              <a:miter lim="400000"/>
            </a:ln>
            <a:effectLst/>
          </p:spPr>
          <p:txBody>
            <a:bodyPr wrap="square" lIns="0" tIns="0" rIns="0" bIns="0" numCol="1" anchor="ctr">
              <a:noAutofit/>
            </a:bodyPr>
            <a:lstStyle/>
            <a:p>
              <a:pPr lvl="0"/>
            </a:p>
          </p:txBody>
        </p:sp>
        <p:sp>
          <p:nvSpPr>
            <p:cNvPr id="204" name="Shape 204"/>
            <p:cNvSpPr/>
            <p:nvPr/>
          </p:nvSpPr>
          <p:spPr>
            <a:xfrm flipH="1">
              <a:off x="2198290" y="336550"/>
              <a:ext cx="1" cy="7061200"/>
            </a:xfrm>
            <a:prstGeom prst="line">
              <a:avLst/>
            </a:prstGeom>
            <a:noFill/>
            <a:ln w="38100" cap="flat">
              <a:solidFill>
                <a:srgbClr val="010101"/>
              </a:solidFill>
              <a:prstDash val="solid"/>
              <a:miter lim="400000"/>
            </a:ln>
            <a:effectLst/>
          </p:spPr>
          <p:txBody>
            <a:bodyPr wrap="square" lIns="0" tIns="0" rIns="0" bIns="0" numCol="1" anchor="ctr">
              <a:noAutofit/>
            </a:bodyPr>
            <a:lstStyle/>
            <a:p>
              <a:pPr lvl="0"/>
            </a:p>
          </p:txBody>
        </p:sp>
        <p:sp>
          <p:nvSpPr>
            <p:cNvPr id="205" name="Shape 205"/>
            <p:cNvSpPr/>
            <p:nvPr/>
          </p:nvSpPr>
          <p:spPr>
            <a:xfrm flipH="1" flipV="1">
              <a:off x="2198290" y="7397695"/>
              <a:ext cx="9829801" cy="55"/>
            </a:xfrm>
            <a:prstGeom prst="line">
              <a:avLst/>
            </a:prstGeom>
            <a:noFill/>
            <a:ln w="38100" cap="flat">
              <a:solidFill>
                <a:srgbClr val="010101"/>
              </a:solidFill>
              <a:prstDash val="solid"/>
              <a:miter lim="400000"/>
            </a:ln>
            <a:effectLst/>
          </p:spPr>
          <p:txBody>
            <a:bodyPr wrap="square" lIns="0" tIns="0" rIns="0" bIns="0" numCol="1" anchor="ctr">
              <a:noAutofit/>
            </a:bodyPr>
            <a:lstStyle/>
            <a:p>
              <a:pPr lvl="0"/>
            </a:p>
          </p:txBody>
        </p:sp>
        <p:sp>
          <p:nvSpPr>
            <p:cNvPr id="206" name="Shape 206"/>
            <p:cNvSpPr/>
            <p:nvPr/>
          </p:nvSpPr>
          <p:spPr>
            <a:xfrm>
              <a:off x="0" y="0"/>
              <a:ext cx="1861282" cy="901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400">
                  <a:latin typeface="Trebuchet MS"/>
                  <a:ea typeface="Trebuchet MS"/>
                  <a:cs typeface="Trebuchet MS"/>
                  <a:sym typeface="Trebuchet MS"/>
                </a:defRPr>
              </a:lvl1pPr>
            </a:lstStyle>
            <a:p>
              <a:pPr lvl="0">
                <a:defRPr sz="1800"/>
              </a:pPr>
              <a:r>
                <a:rPr sz="5400"/>
                <a:t>4.5 m</a:t>
              </a:r>
            </a:p>
          </p:txBody>
        </p:sp>
        <p:sp>
          <p:nvSpPr>
            <p:cNvPr id="207" name="Shape 207"/>
            <p:cNvSpPr/>
            <p:nvPr/>
          </p:nvSpPr>
          <p:spPr>
            <a:xfrm flipH="1">
              <a:off x="2147489" y="336550"/>
              <a:ext cx="9677402" cy="7035799"/>
            </a:xfrm>
            <a:prstGeom prst="line">
              <a:avLst/>
            </a:prstGeom>
            <a:noFill/>
            <a:ln w="38100" cap="flat">
              <a:solidFill>
                <a:srgbClr val="010101"/>
              </a:solidFill>
              <a:prstDash val="solid"/>
              <a:miter lim="400000"/>
            </a:ln>
            <a:effectLst/>
          </p:spPr>
          <p:txBody>
            <a:bodyPr wrap="square" lIns="0" tIns="0" rIns="0" bIns="0" numCol="1" anchor="ctr">
              <a:noAutofit/>
            </a:bodyPr>
            <a:lstStyle/>
            <a:p>
              <a:pPr lvl="0"/>
            </a:p>
          </p:txBody>
        </p:sp>
      </p:grpSp>
      <p:sp>
        <p:nvSpPr>
          <p:cNvPr id="209" name="Shape 209"/>
          <p:cNvSpPr/>
          <p:nvPr/>
        </p:nvSpPr>
        <p:spPr>
          <a:xfrm>
            <a:off x="10699750" y="11537950"/>
            <a:ext cx="3657600"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latin typeface="Trebuchet MS"/>
                <a:ea typeface="Trebuchet MS"/>
                <a:cs typeface="Trebuchet MS"/>
                <a:sym typeface="Trebuchet MS"/>
              </a:defRPr>
            </a:lvl1pPr>
          </a:lstStyle>
          <a:p>
            <a:pPr lvl="0">
              <a:defRPr sz="1800"/>
            </a:pPr>
            <a:r>
              <a:rPr sz="5400"/>
              <a:t>100 Years?</a:t>
            </a:r>
          </a:p>
        </p:txBody>
      </p:sp>
      <p:sp>
        <p:nvSpPr>
          <p:cNvPr id="210" name="Shape 210"/>
          <p:cNvSpPr/>
          <p:nvPr/>
        </p:nvSpPr>
        <p:spPr>
          <a:xfrm>
            <a:off x="7658100" y="12579350"/>
            <a:ext cx="9055100" cy="901700"/>
          </a:xfrm>
          <a:prstGeom prst="rect">
            <a:avLst/>
          </a:prstGeom>
          <a:solidFill>
            <a:srgbClr val="5C7990"/>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5500">
              <a:defRPr sz="5400">
                <a:solidFill>
                  <a:srgbClr val="FFFFFF"/>
                </a:solidFill>
                <a:latin typeface="Trebuchet MS"/>
                <a:ea typeface="Trebuchet MS"/>
                <a:cs typeface="Trebuchet MS"/>
                <a:sym typeface="Trebuchet MS"/>
              </a:defRPr>
            </a:lvl1pPr>
          </a:lstStyle>
          <a:p>
            <a:pPr lvl="0">
              <a:defRPr sz="1800">
                <a:solidFill>
                  <a:srgbClr val="000000"/>
                </a:solidFill>
              </a:defRPr>
            </a:pPr>
            <a:r>
              <a:rPr sz="5400">
                <a:solidFill>
                  <a:srgbClr val="FFFFFF"/>
                </a:solidFill>
              </a:rPr>
              <a:t>How worried should we be?</a:t>
            </a:r>
          </a:p>
        </p:txBody>
      </p:sp>
      <p:sp>
        <p:nvSpPr>
          <p:cNvPr id="211" name="Shape 211"/>
          <p:cNvSpPr/>
          <p:nvPr/>
        </p:nvSpPr>
        <p:spPr>
          <a:xfrm>
            <a:off x="12750800" y="2419350"/>
            <a:ext cx="11480800" cy="313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b="1" sz="4400">
                <a:solidFill>
                  <a:srgbClr val="204D7A"/>
                </a:solidFill>
                <a:latin typeface="Trebuchet MS"/>
                <a:ea typeface="Trebuchet MS"/>
                <a:cs typeface="Trebuchet MS"/>
                <a:sym typeface="Trebuchet MS"/>
              </a:rPr>
              <a:t>Accepted knowledge in 2000</a:t>
            </a:r>
            <a:r>
              <a:rPr sz="4400">
                <a:solidFill>
                  <a:srgbClr val="204D7A"/>
                </a:solidFill>
                <a:latin typeface="Trebuchet MS"/>
                <a:ea typeface="Trebuchet MS"/>
                <a:cs typeface="Trebuchet MS"/>
                <a:sym typeface="Trebuchet MS"/>
              </a:rPr>
              <a:t>:</a:t>
            </a:r>
            <a:endParaRPr sz="4400">
              <a:solidFill>
                <a:srgbClr val="204D7A"/>
              </a:solidFill>
              <a:latin typeface="Trebuchet MS"/>
              <a:ea typeface="Trebuchet MS"/>
              <a:cs typeface="Trebuchet MS"/>
              <a:sym typeface="Trebuchet MS"/>
            </a:endParaRPr>
          </a:p>
          <a:p>
            <a:pPr lvl="0" defTabSz="825500">
              <a:defRPr sz="1800"/>
            </a:pPr>
            <a:r>
              <a:rPr b="1" sz="4000">
                <a:solidFill>
                  <a:srgbClr val="204D7A"/>
                </a:solidFill>
                <a:latin typeface="Trebuchet MS"/>
                <a:ea typeface="Trebuchet MS"/>
                <a:cs typeface="Trebuchet MS"/>
                <a:sym typeface="Trebuchet MS"/>
              </a:rPr>
              <a:t>Greenland</a:t>
            </a:r>
            <a:r>
              <a:rPr sz="4000">
                <a:solidFill>
                  <a:srgbClr val="204D7A"/>
                </a:solidFill>
                <a:latin typeface="Trebuchet MS"/>
                <a:ea typeface="Trebuchet MS"/>
                <a:cs typeface="Trebuchet MS"/>
                <a:sym typeface="Trebuchet MS"/>
              </a:rPr>
              <a:t>: no significant contribution to sea level rise</a:t>
            </a:r>
            <a:endParaRPr sz="4000">
              <a:solidFill>
                <a:srgbClr val="204D7A"/>
              </a:solidFill>
              <a:latin typeface="Trebuchet MS"/>
              <a:ea typeface="Trebuchet MS"/>
              <a:cs typeface="Trebuchet MS"/>
              <a:sym typeface="Trebuchet MS"/>
            </a:endParaRPr>
          </a:p>
          <a:p>
            <a:pPr lvl="0" defTabSz="825500">
              <a:defRPr sz="1800"/>
            </a:pPr>
            <a:r>
              <a:rPr b="1" sz="4000">
                <a:solidFill>
                  <a:srgbClr val="204D7A"/>
                </a:solidFill>
                <a:latin typeface="Trebuchet MS"/>
                <a:ea typeface="Trebuchet MS"/>
                <a:cs typeface="Trebuchet MS"/>
                <a:sym typeface="Trebuchet MS"/>
              </a:rPr>
              <a:t>Antarctica</a:t>
            </a:r>
            <a:r>
              <a:rPr sz="4000">
                <a:solidFill>
                  <a:srgbClr val="204D7A"/>
                </a:solidFill>
                <a:latin typeface="Trebuchet MS"/>
                <a:ea typeface="Trebuchet MS"/>
                <a:cs typeface="Trebuchet MS"/>
                <a:sym typeface="Trebuchet MS"/>
              </a:rPr>
              <a:t>: minor contribution</a:t>
            </a:r>
            <a:endParaRPr sz="4000">
              <a:solidFill>
                <a:srgbClr val="204D7A"/>
              </a:solidFill>
              <a:latin typeface="Trebuchet MS"/>
              <a:ea typeface="Trebuchet MS"/>
              <a:cs typeface="Trebuchet MS"/>
              <a:sym typeface="Trebuchet MS"/>
            </a:endParaRPr>
          </a:p>
          <a:p>
            <a:pPr lvl="0" defTabSz="825500">
              <a:defRPr sz="1800"/>
            </a:pPr>
            <a:r>
              <a:rPr sz="4000">
                <a:solidFill>
                  <a:srgbClr val="204D7A"/>
                </a:solidFill>
                <a:latin typeface="Trebuchet MS"/>
                <a:ea typeface="Trebuchet MS"/>
                <a:cs typeface="Trebuchet MS"/>
                <a:sym typeface="Trebuchet MS"/>
              </a:rPr>
              <a:t>Main contribution: steric changes</a:t>
            </a:r>
          </a:p>
        </p:txBody>
      </p:sp>
      <p:sp>
        <p:nvSpPr>
          <p:cNvPr id="212" name="Shape 212"/>
          <p:cNvSpPr/>
          <p:nvPr/>
        </p:nvSpPr>
        <p:spPr>
          <a:xfrm>
            <a:off x="12750800" y="6337300"/>
            <a:ext cx="11480800" cy="313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b="1" sz="4400">
                <a:solidFill>
                  <a:srgbClr val="204D7A"/>
                </a:solidFill>
                <a:latin typeface="Trebuchet MS"/>
                <a:ea typeface="Trebuchet MS"/>
                <a:cs typeface="Trebuchet MS"/>
                <a:sym typeface="Trebuchet MS"/>
              </a:rPr>
              <a:t>Knowledge in 2014</a:t>
            </a:r>
            <a:r>
              <a:rPr sz="4400">
                <a:solidFill>
                  <a:srgbClr val="204D7A"/>
                </a:solidFill>
                <a:latin typeface="Trebuchet MS"/>
                <a:ea typeface="Trebuchet MS"/>
                <a:cs typeface="Trebuchet MS"/>
                <a:sym typeface="Trebuchet MS"/>
              </a:rPr>
              <a:t>:</a:t>
            </a:r>
            <a:endParaRPr sz="4400">
              <a:solidFill>
                <a:srgbClr val="204D7A"/>
              </a:solidFill>
              <a:latin typeface="Trebuchet MS"/>
              <a:ea typeface="Trebuchet MS"/>
              <a:cs typeface="Trebuchet MS"/>
              <a:sym typeface="Trebuchet MS"/>
            </a:endParaRPr>
          </a:p>
          <a:p>
            <a:pPr lvl="0" defTabSz="825500">
              <a:defRPr sz="1800"/>
            </a:pPr>
            <a:r>
              <a:rPr b="1" sz="4000">
                <a:solidFill>
                  <a:srgbClr val="204D7A"/>
                </a:solidFill>
                <a:latin typeface="Trebuchet MS"/>
                <a:ea typeface="Trebuchet MS"/>
                <a:cs typeface="Trebuchet MS"/>
                <a:sym typeface="Trebuchet MS"/>
              </a:rPr>
              <a:t>Greenland</a:t>
            </a:r>
            <a:r>
              <a:rPr sz="4000">
                <a:solidFill>
                  <a:srgbClr val="204D7A"/>
                </a:solidFill>
                <a:latin typeface="Trebuchet MS"/>
                <a:ea typeface="Trebuchet MS"/>
                <a:cs typeface="Trebuchet MS"/>
                <a:sym typeface="Trebuchet MS"/>
              </a:rPr>
              <a:t>: is contributing, is accelerating, potentially a large contribution to sea level rise</a:t>
            </a:r>
            <a:endParaRPr sz="4000">
              <a:solidFill>
                <a:srgbClr val="204D7A"/>
              </a:solidFill>
              <a:latin typeface="Trebuchet MS"/>
              <a:ea typeface="Trebuchet MS"/>
              <a:cs typeface="Trebuchet MS"/>
              <a:sym typeface="Trebuchet MS"/>
            </a:endParaRPr>
          </a:p>
          <a:p>
            <a:pPr lvl="0" defTabSz="825500">
              <a:defRPr sz="1800"/>
            </a:pPr>
            <a:r>
              <a:rPr b="1" sz="4000">
                <a:solidFill>
                  <a:srgbClr val="204D7A"/>
                </a:solidFill>
                <a:latin typeface="Trebuchet MS"/>
                <a:ea typeface="Trebuchet MS"/>
                <a:cs typeface="Trebuchet MS"/>
                <a:sym typeface="Trebuchet MS"/>
              </a:rPr>
              <a:t>Antarctica</a:t>
            </a:r>
            <a:r>
              <a:rPr sz="4000">
                <a:solidFill>
                  <a:srgbClr val="204D7A"/>
                </a:solidFill>
                <a:latin typeface="Trebuchet MS"/>
                <a:ea typeface="Trebuchet MS"/>
                <a:cs typeface="Trebuchet MS"/>
                <a:sym typeface="Trebuchet MS"/>
              </a:rPr>
              <a:t>: West Antarctic ice sheet (WAIS) will contribute 4.5 m</a:t>
            </a:r>
          </a:p>
        </p:txBody>
      </p:sp>
      <p:sp>
        <p:nvSpPr>
          <p:cNvPr id="213" name="Shape 213"/>
          <p:cNvSpPr/>
          <p:nvPr/>
        </p:nvSpPr>
        <p:spPr>
          <a:xfrm>
            <a:off x="2959100" y="2432050"/>
            <a:ext cx="9817100" cy="170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400">
                <a:latin typeface="Trebuchet MS"/>
                <a:ea typeface="Trebuchet MS"/>
                <a:cs typeface="Trebuchet MS"/>
                <a:sym typeface="Trebuchet MS"/>
              </a:defRPr>
            </a:lvl1pPr>
          </a:lstStyle>
          <a:p>
            <a:pPr lvl="0">
              <a:defRPr sz="1800"/>
            </a:pPr>
            <a:r>
              <a:rPr sz="5400"/>
              <a:t>WAIS Contribution to Global Sea Level</a:t>
            </a:r>
          </a:p>
        </p:txBody>
      </p:sp>
      <p:grpSp>
        <p:nvGrpSpPr>
          <p:cNvPr id="216" name="Group 216"/>
          <p:cNvGrpSpPr/>
          <p:nvPr/>
        </p:nvGrpSpPr>
        <p:grpSpPr>
          <a:xfrm>
            <a:off x="88900" y="63500"/>
            <a:ext cx="24193500" cy="1778000"/>
            <a:chOff x="-50800" y="-50800"/>
            <a:chExt cx="24193500" cy="1778000"/>
          </a:xfrm>
        </p:grpSpPr>
        <p:pic>
          <p:nvPicPr>
            <p:cNvPr id="214"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15"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11"/>
                                        </p:tgtEl>
                                        <p:attrNameLst>
                                          <p:attrName>style.visibility</p:attrName>
                                        </p:attrNameLst>
                                      </p:cBhvr>
                                      <p:to>
                                        <p:strVal val="visible"/>
                                      </p:to>
                                    </p:set>
                                    <p:animEffect filter="dissolve" transition="in">
                                      <p:cBhvr>
                                        <p:cTn id="7" dur="1000"/>
                                        <p:tgtEl>
                                          <p:spTgt spid="211"/>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212"/>
                                        </p:tgtEl>
                                        <p:attrNameLst>
                                          <p:attrName>style.visibility</p:attrName>
                                        </p:attrNameLst>
                                      </p:cBhvr>
                                      <p:to>
                                        <p:strVal val="visible"/>
                                      </p:to>
                                    </p:set>
                                    <p:animEffect filter="dissolve" transition="in">
                                      <p:cBhvr>
                                        <p:cTn id="11" dur="1000"/>
                                        <p:tgtEl>
                                          <p:spTgt spid="212"/>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0" grpId="3" fill="hold">
                                  <p:stCondLst>
                                    <p:cond delay="0"/>
                                  </p:stCondLst>
                                  <p:iterate type="el" backwards="0">
                                    <p:tmAbs val="0"/>
                                  </p:iterate>
                                  <p:childTnLst>
                                    <p:set>
                                      <p:cBhvr>
                                        <p:cTn id="15" fill="hold"/>
                                        <p:tgtEl>
                                          <p:spTgt spid="208"/>
                                        </p:tgtEl>
                                        <p:attrNameLst>
                                          <p:attrName>style.visibility</p:attrName>
                                        </p:attrNameLst>
                                      </p:cBhvr>
                                      <p:to>
                                        <p:strVal val="visible"/>
                                      </p:to>
                                    </p:set>
                                    <p:animEffect filter="fade" transition="in">
                                      <p:cBhvr>
                                        <p:cTn id="16" dur="1000"/>
                                        <p:tgtEl>
                                          <p:spTgt spid="208"/>
                                        </p:tgtEl>
                                      </p:cBhvr>
                                    </p:animEffect>
                                  </p:childTnLst>
                                </p:cTn>
                              </p:par>
                            </p:childTnLst>
                          </p:cTn>
                        </p:par>
                        <p:par>
                          <p:cTn id="17" fill="hold">
                            <p:stCondLst>
                              <p:cond delay="1000"/>
                            </p:stCondLst>
                            <p:childTnLst>
                              <p:par>
                                <p:cTn id="18" nodeType="afterEffect" presetClass="entr" presetSubtype="0" presetID="9" grpId="4" fill="hold">
                                  <p:stCondLst>
                                    <p:cond delay="0"/>
                                  </p:stCondLst>
                                  <p:iterate type="el" backwards="0">
                                    <p:tmAbs val="0"/>
                                  </p:iterate>
                                  <p:childTnLst>
                                    <p:set>
                                      <p:cBhvr>
                                        <p:cTn id="19" fill="hold"/>
                                        <p:tgtEl>
                                          <p:spTgt spid="213"/>
                                        </p:tgtEl>
                                        <p:attrNameLst>
                                          <p:attrName>style.visibility</p:attrName>
                                        </p:attrNameLst>
                                      </p:cBhvr>
                                      <p:to>
                                        <p:strVal val="visible"/>
                                      </p:to>
                                    </p:set>
                                    <p:animEffect filter="dissolve" transition="in">
                                      <p:cBhvr>
                                        <p:cTn id="20" dur="1000"/>
                                        <p:tgtEl>
                                          <p:spTgt spid="213"/>
                                        </p:tgtEl>
                                      </p:cBhvr>
                                    </p:animEffect>
                                  </p:childTnLst>
                                </p:cTn>
                              </p:par>
                            </p:childTnLst>
                          </p:cTn>
                        </p:par>
                        <p:par>
                          <p:cTn id="21" fill="hold">
                            <p:stCondLst>
                              <p:cond delay="2000"/>
                            </p:stCondLst>
                            <p:childTnLst>
                              <p:par>
                                <p:cTn id="22" nodeType="afterEffect" presetClass="entr" presetSubtype="0" presetID="9" grpId="5" fill="hold">
                                  <p:stCondLst>
                                    <p:cond delay="0"/>
                                  </p:stCondLst>
                                  <p:iterate type="el" backwards="0">
                                    <p:tmAbs val="0"/>
                                  </p:iterate>
                                  <p:childTnLst>
                                    <p:set>
                                      <p:cBhvr>
                                        <p:cTn id="23" fill="hold"/>
                                        <p:tgtEl>
                                          <p:spTgt spid="201"/>
                                        </p:tgtEl>
                                        <p:attrNameLst>
                                          <p:attrName>style.visibility</p:attrName>
                                        </p:attrNameLst>
                                      </p:cBhvr>
                                      <p:to>
                                        <p:strVal val="visible"/>
                                      </p:to>
                                    </p:set>
                                    <p:animEffect filter="dissolve" transition="in">
                                      <p:cBhvr>
                                        <p:cTn id="24" dur="1000"/>
                                        <p:tgtEl>
                                          <p:spTgt spid="201"/>
                                        </p:tgtEl>
                                      </p:cBhvr>
                                    </p:animEffect>
                                  </p:childTnLst>
                                </p:cTn>
                              </p:par>
                            </p:childTnLst>
                          </p:cTn>
                        </p:par>
                        <p:par>
                          <p:cTn id="25" fill="hold">
                            <p:stCondLst>
                              <p:cond delay="3000"/>
                            </p:stCondLst>
                            <p:childTnLst>
                              <p:par>
                                <p:cTn id="26" nodeType="afterEffect" presetClass="entr" presetSubtype="0" presetID="9" grpId="6" fill="hold">
                                  <p:stCondLst>
                                    <p:cond delay="500"/>
                                  </p:stCondLst>
                                  <p:iterate type="el" backwards="0">
                                    <p:tmAbs val="0"/>
                                  </p:iterate>
                                  <p:childTnLst>
                                    <p:set>
                                      <p:cBhvr>
                                        <p:cTn id="27" fill="hold"/>
                                        <p:tgtEl>
                                          <p:spTgt spid="209"/>
                                        </p:tgtEl>
                                        <p:attrNameLst>
                                          <p:attrName>style.visibility</p:attrName>
                                        </p:attrNameLst>
                                      </p:cBhvr>
                                      <p:to>
                                        <p:strVal val="visible"/>
                                      </p:to>
                                    </p:set>
                                    <p:animEffect filter="dissolve" transition="in">
                                      <p:cBhvr>
                                        <p:cTn id="28" dur="1000"/>
                                        <p:tgtEl>
                                          <p:spTgt spid="209"/>
                                        </p:tgtEl>
                                      </p:cBhvr>
                                    </p:animEffect>
                                  </p:childTnLst>
                                </p:cTn>
                              </p:par>
                            </p:childTnLst>
                          </p:cTn>
                        </p:par>
                        <p:par>
                          <p:cTn id="29" fill="hold">
                            <p:stCondLst>
                              <p:cond delay="4500"/>
                            </p:stCondLst>
                            <p:childTnLst>
                              <p:par>
                                <p:cTn id="30" nodeType="afterEffect" presetClass="entr" presetSubtype="0" presetID="9" grpId="7" fill="hold">
                                  <p:stCondLst>
                                    <p:cond delay="500"/>
                                  </p:stCondLst>
                                  <p:iterate type="el" backwards="0">
                                    <p:tmAbs val="0"/>
                                  </p:iterate>
                                  <p:childTnLst>
                                    <p:set>
                                      <p:cBhvr>
                                        <p:cTn id="31" fill="hold"/>
                                        <p:tgtEl>
                                          <p:spTgt spid="210"/>
                                        </p:tgtEl>
                                        <p:attrNameLst>
                                          <p:attrName>style.visibility</p:attrName>
                                        </p:attrNameLst>
                                      </p:cBhvr>
                                      <p:to>
                                        <p:strVal val="visible"/>
                                      </p:to>
                                    </p:set>
                                    <p:animEffect filter="dissolve" transition="in">
                                      <p:cBhvr>
                                        <p:cTn id="32"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3" grpId="4"/>
      <p:bldP build="whole" bldLvl="1" animBg="1" rev="0" advAuto="0" spid="201" grpId="5"/>
      <p:bldP build="whole" bldLvl="1" animBg="1" rev="0" advAuto="0" spid="209" grpId="6"/>
      <p:bldP build="whole" bldLvl="1" animBg="1" rev="0" advAuto="0" spid="212" grpId="2"/>
      <p:bldP build="whole" bldLvl="1" animBg="1" rev="0" advAuto="0" spid="208" grpId="3"/>
      <p:bldP build="whole" bldLvl="1" animBg="1" rev="0" advAuto="0" spid="210" grpId="7"/>
      <p:bldP build="whole" bldLvl="1" animBg="1" rev="0" advAuto="0" spid="211"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18" name="ipcc_proj Corrected.tiff"/>
          <p:cNvPicPr/>
          <p:nvPr/>
        </p:nvPicPr>
        <p:blipFill>
          <a:blip r:embed="rId2">
            <a:extLst/>
          </a:blip>
          <a:stretch>
            <a:fillRect/>
          </a:stretch>
        </p:blipFill>
        <p:spPr>
          <a:xfrm>
            <a:off x="524933" y="2184598"/>
            <a:ext cx="15358535" cy="11518901"/>
          </a:xfrm>
          <a:prstGeom prst="rect">
            <a:avLst/>
          </a:prstGeom>
          <a:ln w="12700">
            <a:solidFill/>
            <a:miter lim="400000"/>
          </a:ln>
        </p:spPr>
      </p:pic>
      <p:pic>
        <p:nvPicPr>
          <p:cNvPr id="219" name=""/>
          <p:cNvPicPr/>
          <p:nvPr/>
        </p:nvPicPr>
        <p:blipFill>
          <a:blip r:embed="rId3">
            <a:extLst/>
          </a:blip>
          <a:stretch>
            <a:fillRect/>
          </a:stretch>
        </p:blipFill>
        <p:spPr>
          <a:xfrm>
            <a:off x="2412991" y="3352786"/>
            <a:ext cx="12573023" cy="9067823"/>
          </a:xfrm>
          <a:prstGeom prst="rect">
            <a:avLst/>
          </a:prstGeom>
        </p:spPr>
      </p:pic>
      <p:pic>
        <p:nvPicPr>
          <p:cNvPr id="221" name=""/>
          <p:cNvPicPr/>
          <p:nvPr/>
        </p:nvPicPr>
        <p:blipFill>
          <a:blip r:embed="rId4">
            <a:extLst/>
          </a:blip>
          <a:stretch>
            <a:fillRect/>
          </a:stretch>
        </p:blipFill>
        <p:spPr>
          <a:xfrm>
            <a:off x="2425689" y="2247894"/>
            <a:ext cx="9702817" cy="10210817"/>
          </a:xfrm>
          <a:prstGeom prst="rect">
            <a:avLst/>
          </a:prstGeom>
        </p:spPr>
      </p:pic>
      <p:sp>
        <p:nvSpPr>
          <p:cNvPr id="223" name="Shape 223"/>
          <p:cNvSpPr/>
          <p:nvPr/>
        </p:nvSpPr>
        <p:spPr>
          <a:xfrm>
            <a:off x="8928100" y="13004800"/>
            <a:ext cx="7048500" cy="711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defTabSz="800100">
              <a:defRPr i="1" sz="3200">
                <a:latin typeface="+mn-lt"/>
                <a:ea typeface="+mn-ea"/>
                <a:cs typeface="+mn-cs"/>
                <a:sym typeface="Gill Sans"/>
              </a:defRPr>
            </a:lvl1pPr>
          </a:lstStyle>
          <a:p>
            <a:pPr lvl="0">
              <a:defRPr i="0" sz="1800"/>
            </a:pPr>
            <a:r>
              <a:rPr i="1" sz="3200"/>
              <a:t>Modified from Church et al. (2010)</a:t>
            </a:r>
          </a:p>
        </p:txBody>
      </p:sp>
      <p:grpSp>
        <p:nvGrpSpPr>
          <p:cNvPr id="226" name="Group 226"/>
          <p:cNvGrpSpPr/>
          <p:nvPr/>
        </p:nvGrpSpPr>
        <p:grpSpPr>
          <a:xfrm>
            <a:off x="88900" y="63500"/>
            <a:ext cx="24193500" cy="1778000"/>
            <a:chOff x="-50800" y="-50800"/>
            <a:chExt cx="24193500" cy="1778000"/>
          </a:xfrm>
        </p:grpSpPr>
        <p:pic>
          <p:nvPicPr>
            <p:cNvPr id="224" name=""/>
            <p:cNvPicPr/>
            <p:nvPr/>
          </p:nvPicPr>
          <p:blipFill>
            <a:blip r:embed="rId5">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25" name="droppedImage.pdf"/>
            <p:cNvPicPr/>
            <p:nvPr/>
          </p:nvPicPr>
          <p:blipFill>
            <a:blip r:embed="rId6">
              <a:extLst/>
            </a:blip>
            <a:stretch>
              <a:fillRect/>
            </a:stretch>
          </p:blipFill>
          <p:spPr>
            <a:xfrm>
              <a:off x="22128503" y="63500"/>
              <a:ext cx="1887198" cy="1549400"/>
            </a:xfrm>
            <a:prstGeom prst="rect">
              <a:avLst/>
            </a:prstGeom>
            <a:ln w="12700" cap="flat">
              <a:noFill/>
              <a:miter lim="400000"/>
            </a:ln>
            <a:effectLst/>
          </p:spPr>
        </p:pic>
      </p:grpSp>
      <p:sp>
        <p:nvSpPr>
          <p:cNvPr id="227" name="Shape 227"/>
          <p:cNvSpPr/>
          <p:nvPr/>
        </p:nvSpPr>
        <p:spPr>
          <a:xfrm>
            <a:off x="16166504" y="11893550"/>
            <a:ext cx="7963496" cy="901700"/>
          </a:xfrm>
          <a:prstGeom prst="rect">
            <a:avLst/>
          </a:prstGeom>
          <a:solidFill>
            <a:srgbClr val="5C7990"/>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5500">
              <a:defRPr sz="5400">
                <a:solidFill>
                  <a:srgbClr val="FFFFFF"/>
                </a:solidFill>
                <a:latin typeface="Trebuchet MS"/>
                <a:ea typeface="Trebuchet MS"/>
                <a:cs typeface="Trebuchet MS"/>
                <a:sym typeface="Trebuchet MS"/>
              </a:defRPr>
            </a:lvl1pPr>
          </a:lstStyle>
          <a:p>
            <a:pPr lvl="0">
              <a:defRPr sz="1800">
                <a:solidFill>
                  <a:srgbClr val="000000"/>
                </a:solidFill>
              </a:defRPr>
            </a:pPr>
            <a:r>
              <a:rPr sz="5400">
                <a:solidFill>
                  <a:srgbClr val="FFFFFF"/>
                </a:solidFill>
              </a:rPr>
              <a:t>We need EWS for LSL</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19"/>
                                        </p:tgtEl>
                                        <p:attrNameLst>
                                          <p:attrName>style.visibility</p:attrName>
                                        </p:attrNameLst>
                                      </p:cBhvr>
                                      <p:to>
                                        <p:strVal val="visible"/>
                                      </p:to>
                                    </p:set>
                                    <p:animEffect filter="dissolve" transition="in">
                                      <p:cBhvr>
                                        <p:cTn id="7" dur="1000"/>
                                        <p:tgtEl>
                                          <p:spTgt spid="219"/>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xit" presetSubtype="8" presetID="22" grpId="2" fill="hold">
                                  <p:stCondLst>
                                    <p:cond delay="0"/>
                                  </p:stCondLst>
                                  <p:iterate type="el" backwards="0">
                                    <p:tmAbs val="0"/>
                                  </p:iterate>
                                  <p:childTnLst>
                                    <p:animEffect filter="wipe(left)" transition="out">
                                      <p:cBhvr>
                                        <p:cTn id="11" dur="2000" fill="hold"/>
                                        <p:tgtEl>
                                          <p:spTgt spid="219"/>
                                        </p:tgtEl>
                                      </p:cBhvr>
                                    </p:animEffect>
                                    <p:set>
                                      <p:cBhvr>
                                        <p:cTn id="12" fill="hold">
                                          <p:stCondLst>
                                            <p:cond delay="1999"/>
                                          </p:stCondLst>
                                        </p:cTn>
                                        <p:tgtEl>
                                          <p:spTgt spid="219"/>
                                        </p:tgtEl>
                                        <p:attrNameLst>
                                          <p:attrName>style.visibility</p:attrName>
                                        </p:attrNameLst>
                                      </p:cBhvr>
                                      <p:to>
                                        <p:strVal val="hidden"/>
                                      </p:to>
                                    </p:set>
                                  </p:childTnLst>
                                </p:cTn>
                              </p:par>
                            </p:childTnLst>
                          </p:cTn>
                        </p:par>
                        <p:par>
                          <p:cTn id="13" fill="hold">
                            <p:stCondLst>
                              <p:cond delay="2000"/>
                            </p:stCondLst>
                            <p:childTnLst>
                              <p:par>
                                <p:cTn id="14" nodeType="afterEffect" presetClass="entr" presetSubtype="0" presetID="9" grpId="3" fill="hold">
                                  <p:stCondLst>
                                    <p:cond delay="0"/>
                                  </p:stCondLst>
                                  <p:iterate type="el" backwards="0">
                                    <p:tmAbs val="0"/>
                                  </p:iterate>
                                  <p:childTnLst>
                                    <p:set>
                                      <p:cBhvr>
                                        <p:cTn id="15" fill="hold"/>
                                        <p:tgtEl>
                                          <p:spTgt spid="221"/>
                                        </p:tgtEl>
                                        <p:attrNameLst>
                                          <p:attrName>style.visibility</p:attrName>
                                        </p:attrNameLst>
                                      </p:cBhvr>
                                      <p:to>
                                        <p:strVal val="visible"/>
                                      </p:to>
                                    </p:set>
                                    <p:animEffect filter="dissolve" transition="in">
                                      <p:cBhvr>
                                        <p:cTn id="16" dur="1000"/>
                                        <p:tgtEl>
                                          <p:spTgt spid="221"/>
                                        </p:tgtEl>
                                      </p:cBhvr>
                                    </p:animEffect>
                                  </p:childTnLst>
                                </p:cTn>
                              </p:par>
                            </p:childTnLst>
                          </p:cTn>
                        </p:par>
                        <p:par>
                          <p:cTn id="17" fill="hold">
                            <p:stCondLst>
                              <p:cond delay="3000"/>
                            </p:stCondLst>
                            <p:childTnLst>
                              <p:par>
                                <p:cTn id="18" nodeType="afterEffect" presetClass="entr" presetSubtype="0" presetID="9" grpId="4" fill="hold">
                                  <p:stCondLst>
                                    <p:cond delay="0"/>
                                  </p:stCondLst>
                                  <p:iterate type="el" backwards="0">
                                    <p:tmAbs val="0"/>
                                  </p:iterate>
                                  <p:childTnLst>
                                    <p:set>
                                      <p:cBhvr>
                                        <p:cTn id="19" fill="hold"/>
                                        <p:tgtEl>
                                          <p:spTgt spid="223"/>
                                        </p:tgtEl>
                                        <p:attrNameLst>
                                          <p:attrName>style.visibility</p:attrName>
                                        </p:attrNameLst>
                                      </p:cBhvr>
                                      <p:to>
                                        <p:strVal val="visible"/>
                                      </p:to>
                                    </p:set>
                                    <p:animEffect filter="dissolve" transition="in">
                                      <p:cBhvr>
                                        <p:cTn id="20" dur="1000"/>
                                        <p:tgtEl>
                                          <p:spTgt spid="223"/>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9" grpId="5" fill="hold">
                                  <p:stCondLst>
                                    <p:cond delay="0"/>
                                  </p:stCondLst>
                                  <p:iterate type="el" backwards="0">
                                    <p:tmAbs val="0"/>
                                  </p:iterate>
                                  <p:childTnLst>
                                    <p:set>
                                      <p:cBhvr>
                                        <p:cTn id="24" fill="hold"/>
                                        <p:tgtEl>
                                          <p:spTgt spid="227"/>
                                        </p:tgtEl>
                                        <p:attrNameLst>
                                          <p:attrName>style.visibility</p:attrName>
                                        </p:attrNameLst>
                                      </p:cBhvr>
                                      <p:to>
                                        <p:strVal val="visible"/>
                                      </p:to>
                                    </p:set>
                                    <p:animEffect filter="dissolve" transition="in">
                                      <p:cBhvr>
                                        <p:cTn id="25"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1" grpId="3"/>
      <p:bldP build="whole" bldLvl="1" animBg="1" rev="0" advAuto="0" spid="219" grpId="1"/>
      <p:bldP build="whole" bldLvl="1" animBg="1" rev="0" advAuto="0" spid="219" grpId="2"/>
      <p:bldP build="whole" bldLvl="1" animBg="1" rev="0" advAuto="0" spid="223" grpId="4"/>
      <p:bldP build="whole" bldLvl="1" animBg="1" rev="0" advAuto="0" spid="227" grpId="5"/>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29" name="droppedImage.pdf"/>
          <p:cNvPicPr/>
          <p:nvPr/>
        </p:nvPicPr>
        <p:blipFill>
          <a:blip r:embed="rId2">
            <a:extLst/>
          </a:blip>
          <a:stretch>
            <a:fillRect/>
          </a:stretch>
        </p:blipFill>
        <p:spPr>
          <a:xfrm>
            <a:off x="22517100" y="698500"/>
            <a:ext cx="1460500" cy="1194955"/>
          </a:xfrm>
          <a:prstGeom prst="rect">
            <a:avLst/>
          </a:prstGeom>
          <a:ln w="12700">
            <a:miter lim="400000"/>
          </a:ln>
        </p:spPr>
      </p:pic>
      <p:sp>
        <p:nvSpPr>
          <p:cNvPr id="230" name="Shape 230"/>
          <p:cNvSpPr/>
          <p:nvPr/>
        </p:nvSpPr>
        <p:spPr>
          <a:xfrm>
            <a:off x="152400" y="2393950"/>
            <a:ext cx="23876000" cy="2501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5400">
                <a:solidFill>
                  <a:srgbClr val="1A5078"/>
                </a:solidFill>
                <a:latin typeface="Trebuchet MS"/>
                <a:ea typeface="Trebuchet MS"/>
                <a:cs typeface="Trebuchet MS"/>
                <a:sym typeface="Trebuchet MS"/>
              </a:rPr>
              <a:t>Need of having an EWS: Interannual to decadal LSL Forecasting</a:t>
            </a:r>
            <a:endParaRPr sz="5400">
              <a:solidFill>
                <a:srgbClr val="1A5078"/>
              </a:solidFill>
              <a:latin typeface="Trebuchet MS"/>
              <a:ea typeface="Trebuchet MS"/>
              <a:cs typeface="Trebuchet MS"/>
              <a:sym typeface="Trebuchet MS"/>
            </a:endParaRPr>
          </a:p>
          <a:p>
            <a:pPr lvl="0" defTabSz="825500">
              <a:defRPr sz="1800"/>
            </a:pPr>
            <a:r>
              <a:rPr sz="5400">
                <a:solidFill>
                  <a:srgbClr val="1A5078"/>
                </a:solidFill>
                <a:latin typeface="Trebuchet MS"/>
                <a:ea typeface="Trebuchet MS"/>
                <a:cs typeface="Trebuchet MS"/>
                <a:sym typeface="Trebuchet MS"/>
              </a:rPr>
              <a:t>- based on requests from city managers and other stakeholders;</a:t>
            </a:r>
            <a:endParaRPr sz="5400">
              <a:solidFill>
                <a:srgbClr val="1A5078"/>
              </a:solidFill>
              <a:latin typeface="Trebuchet MS"/>
              <a:ea typeface="Trebuchet MS"/>
              <a:cs typeface="Trebuchet MS"/>
              <a:sym typeface="Trebuchet MS"/>
            </a:endParaRPr>
          </a:p>
          <a:p>
            <a:pPr lvl="0" defTabSz="825500">
              <a:defRPr sz="1800"/>
            </a:pPr>
            <a:r>
              <a:rPr sz="5400">
                <a:solidFill>
                  <a:srgbClr val="1A5078"/>
                </a:solidFill>
                <a:latin typeface="Trebuchet MS"/>
                <a:ea typeface="Trebuchet MS"/>
                <a:cs typeface="Trebuchet MS"/>
                <a:sym typeface="Trebuchet MS"/>
              </a:rPr>
              <a:t>- </a:t>
            </a:r>
            <a:r>
              <a:rPr i="1" sz="5400">
                <a:solidFill>
                  <a:srgbClr val="1A5078"/>
                </a:solidFill>
                <a:latin typeface="Trebuchet MS"/>
                <a:ea typeface="Trebuchet MS"/>
                <a:cs typeface="Trebuchet MS"/>
                <a:sym typeface="Trebuchet MS"/>
              </a:rPr>
              <a:t>Plag et al.</a:t>
            </a:r>
            <a:r>
              <a:rPr sz="5400">
                <a:solidFill>
                  <a:srgbClr val="1A5078"/>
                </a:solidFill>
                <a:latin typeface="Trebuchet MS"/>
                <a:ea typeface="Trebuchet MS"/>
                <a:cs typeface="Trebuchet MS"/>
                <a:sym typeface="Trebuchet MS"/>
              </a:rPr>
              <a:t> (2010); </a:t>
            </a:r>
            <a:r>
              <a:rPr i="1" sz="5400">
                <a:solidFill>
                  <a:srgbClr val="1A5078"/>
                </a:solidFill>
                <a:latin typeface="Trebuchet MS"/>
                <a:ea typeface="Trebuchet MS"/>
                <a:cs typeface="Trebuchet MS"/>
                <a:sym typeface="Trebuchet MS"/>
              </a:rPr>
              <a:t>Plag</a:t>
            </a:r>
            <a:r>
              <a:rPr sz="5400">
                <a:solidFill>
                  <a:srgbClr val="1A5078"/>
                </a:solidFill>
                <a:latin typeface="Trebuchet MS"/>
                <a:ea typeface="Trebuchet MS"/>
                <a:cs typeface="Trebuchet MS"/>
                <a:sym typeface="Trebuchet MS"/>
              </a:rPr>
              <a:t> (2014)</a:t>
            </a:r>
          </a:p>
        </p:txBody>
      </p:sp>
      <p:pic>
        <p:nvPicPr>
          <p:cNvPr id="231" name="nrc2013.png"/>
          <p:cNvPicPr/>
          <p:nvPr/>
        </p:nvPicPr>
        <p:blipFill>
          <a:blip r:embed="rId3">
            <a:extLst/>
          </a:blip>
          <a:stretch>
            <a:fillRect/>
          </a:stretch>
        </p:blipFill>
        <p:spPr>
          <a:xfrm>
            <a:off x="18453100" y="5613400"/>
            <a:ext cx="5778500" cy="8229600"/>
          </a:xfrm>
          <a:prstGeom prst="rect">
            <a:avLst/>
          </a:prstGeom>
          <a:ln w="12700">
            <a:miter lim="400000"/>
          </a:ln>
        </p:spPr>
      </p:pic>
      <p:sp>
        <p:nvSpPr>
          <p:cNvPr id="232" name="Shape 232"/>
          <p:cNvSpPr/>
          <p:nvPr/>
        </p:nvSpPr>
        <p:spPr>
          <a:xfrm>
            <a:off x="101600" y="5118100"/>
            <a:ext cx="18719800" cy="330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5400">
                <a:solidFill>
                  <a:srgbClr val="1A5078"/>
                </a:solidFill>
                <a:latin typeface="Trebuchet MS"/>
                <a:ea typeface="Trebuchet MS"/>
                <a:cs typeface="Trebuchet MS"/>
                <a:sym typeface="Trebuchet MS"/>
              </a:rPr>
              <a:t>- NRC (2013): Abrupt changes are under way:</a:t>
            </a:r>
            <a:endParaRPr sz="5400">
              <a:solidFill>
                <a:srgbClr val="1A5078"/>
              </a:solidFill>
              <a:latin typeface="Trebuchet MS"/>
              <a:ea typeface="Trebuchet MS"/>
              <a:cs typeface="Trebuchet MS"/>
              <a:sym typeface="Trebuchet MS"/>
            </a:endParaRPr>
          </a:p>
          <a:p>
            <a:pPr lvl="0" defTabSz="825500">
              <a:defRPr sz="1800"/>
            </a:pPr>
            <a:r>
              <a:rPr sz="5400">
                <a:solidFill>
                  <a:srgbClr val="1A5078"/>
                </a:solidFill>
                <a:latin typeface="Trebuchet MS"/>
                <a:ea typeface="Trebuchet MS"/>
                <a:cs typeface="Trebuchet MS"/>
                <a:sym typeface="Trebuchet MS"/>
              </a:rPr>
              <a:t>  </a:t>
            </a:r>
            <a:r>
              <a:rPr sz="5100">
                <a:solidFill>
                  <a:srgbClr val="1A5078"/>
                </a:solidFill>
                <a:latin typeface="Trebuchet MS"/>
                <a:ea typeface="Trebuchet MS"/>
                <a:cs typeface="Trebuchet MS"/>
                <a:sym typeface="Trebuchet MS"/>
              </a:rPr>
              <a:t>There is a need for an Abrupt Climate change EWS (ACEWS); </a:t>
            </a:r>
            <a:endParaRPr sz="5400">
              <a:solidFill>
                <a:srgbClr val="1A5078"/>
              </a:solidFill>
              <a:latin typeface="Trebuchet MS"/>
              <a:ea typeface="Trebuchet MS"/>
              <a:cs typeface="Trebuchet MS"/>
              <a:sym typeface="Trebuchet MS"/>
            </a:endParaRPr>
          </a:p>
          <a:p>
            <a:pPr lvl="0" defTabSz="825500">
              <a:defRPr sz="1800"/>
            </a:pPr>
            <a:r>
              <a:rPr sz="5400">
                <a:solidFill>
                  <a:srgbClr val="1A5078"/>
                </a:solidFill>
                <a:latin typeface="Trebuchet MS"/>
                <a:ea typeface="Trebuchet MS"/>
                <a:cs typeface="Trebuchet MS"/>
                <a:sym typeface="Trebuchet MS"/>
              </a:rPr>
              <a:t>- Showstack (2013): ACEWS</a:t>
            </a:r>
          </a:p>
        </p:txBody>
      </p:sp>
      <p:grpSp>
        <p:nvGrpSpPr>
          <p:cNvPr id="235" name="Group 235"/>
          <p:cNvGrpSpPr/>
          <p:nvPr/>
        </p:nvGrpSpPr>
        <p:grpSpPr>
          <a:xfrm>
            <a:off x="88900" y="63500"/>
            <a:ext cx="24193500" cy="1778000"/>
            <a:chOff x="-50800" y="-50800"/>
            <a:chExt cx="24193500" cy="1778000"/>
          </a:xfrm>
        </p:grpSpPr>
        <p:pic>
          <p:nvPicPr>
            <p:cNvPr id="233" name=""/>
            <p:cNvPicPr/>
            <p:nvPr/>
          </p:nvPicPr>
          <p:blipFill>
            <a:blip r:embed="rId4">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34" name="droppedImage.pdf"/>
            <p:cNvPicPr/>
            <p:nvPr/>
          </p:nvPicPr>
          <p:blipFill>
            <a:blip r:embed="rId5">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30"/>
                                        </p:tgtEl>
                                        <p:attrNameLst>
                                          <p:attrName>style.visibility</p:attrName>
                                        </p:attrNameLst>
                                      </p:cBhvr>
                                      <p:to>
                                        <p:strVal val="visible"/>
                                      </p:to>
                                    </p:set>
                                    <p:animEffect filter="dissolve" transition="in">
                                      <p:cBhvr>
                                        <p:cTn id="7" dur="1000"/>
                                        <p:tgtEl>
                                          <p:spTgt spid="230"/>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2" fill="hold">
                                  <p:stCondLst>
                                    <p:cond delay="0"/>
                                  </p:stCondLst>
                                  <p:iterate type="el" backwards="0">
                                    <p:tmAbs val="0"/>
                                  </p:iterate>
                                  <p:childTnLst>
                                    <p:set>
                                      <p:cBhvr>
                                        <p:cTn id="11" fill="hold"/>
                                        <p:tgtEl>
                                          <p:spTgt spid="231"/>
                                        </p:tgtEl>
                                        <p:attrNameLst>
                                          <p:attrName>style.visibility</p:attrName>
                                        </p:attrNameLst>
                                      </p:cBhvr>
                                      <p:to>
                                        <p:strVal val="visible"/>
                                      </p:to>
                                    </p:set>
                                    <p:animEffect filter="fade" transition="in">
                                      <p:cBhvr>
                                        <p:cTn id="12" dur="1000"/>
                                        <p:tgtEl>
                                          <p:spTgt spid="231"/>
                                        </p:tgtEl>
                                      </p:cBhvr>
                                    </p:animEffect>
                                  </p:childTnLst>
                                </p:cTn>
                              </p:par>
                            </p:childTnLst>
                          </p:cTn>
                        </p:par>
                        <p:par>
                          <p:cTn id="13" fill="hold">
                            <p:stCondLst>
                              <p:cond delay="1000"/>
                            </p:stCondLst>
                            <p:childTnLst>
                              <p:par>
                                <p:cTn id="14" nodeType="afterEffect" presetClass="entr" presetSubtype="0" presetID="9" grpId="3" fill="hold">
                                  <p:stCondLst>
                                    <p:cond delay="0"/>
                                  </p:stCondLst>
                                  <p:iterate type="el" backwards="0">
                                    <p:tmAbs val="0"/>
                                  </p:iterate>
                                  <p:childTnLst>
                                    <p:set>
                                      <p:cBhvr>
                                        <p:cTn id="15" fill="hold"/>
                                        <p:tgtEl>
                                          <p:spTgt spid="232"/>
                                        </p:tgtEl>
                                        <p:attrNameLst>
                                          <p:attrName>style.visibility</p:attrName>
                                        </p:attrNameLst>
                                      </p:cBhvr>
                                      <p:to>
                                        <p:strVal val="visible"/>
                                      </p:to>
                                    </p:set>
                                    <p:animEffect filter="dissolve" transition="in">
                                      <p:cBhvr>
                                        <p:cTn id="16" dur="1000"/>
                                        <p:tgtEl>
                                          <p:spTgt spid="2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0" grpId="1"/>
      <p:bldP build="whole" bldLvl="1" animBg="1" rev="0" advAuto="0" spid="231" grpId="2"/>
      <p:bldP build="whole" bldLvl="1" animBg="1" rev="0" advAuto="0" spid="232" grpId="3"/>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37" name="Shape 237"/>
          <p:cNvSpPr/>
          <p:nvPr>
            <p:ph type="body" idx="1"/>
          </p:nvPr>
        </p:nvSpPr>
        <p:spPr>
          <a:xfrm>
            <a:off x="1409700" y="1930400"/>
            <a:ext cx="21564600" cy="1066800"/>
          </a:xfrm>
          <a:prstGeom prst="rect">
            <a:avLst/>
          </a:prstGeom>
        </p:spPr>
        <p:txBody>
          <a:bodyPr/>
          <a:lstStyle/>
          <a:p>
            <a:pPr lvl="0">
              <a:defRPr sz="1800">
                <a:solidFill>
                  <a:srgbClr val="000000"/>
                </a:solidFill>
              </a:defRPr>
            </a:pPr>
            <a:r>
              <a:rPr sz="4800">
                <a:solidFill>
                  <a:srgbClr val="FFFFFF"/>
                </a:solidFill>
              </a:rPr>
              <a:t>Towards a decadal local sea level prediction service </a:t>
            </a:r>
          </a:p>
        </p:txBody>
      </p:sp>
      <p:sp>
        <p:nvSpPr>
          <p:cNvPr id="238" name="Shape 238"/>
          <p:cNvSpPr/>
          <p:nvPr/>
        </p:nvSpPr>
        <p:spPr>
          <a:xfrm>
            <a:off x="711200" y="2819400"/>
            <a:ext cx="10096500" cy="696396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800100">
              <a:defRPr sz="1800"/>
            </a:pPr>
            <a:r>
              <a:rPr sz="5600">
                <a:solidFill>
                  <a:srgbClr val="53585F"/>
                </a:solidFill>
                <a:latin typeface="Trebuchet MS"/>
                <a:ea typeface="Trebuchet MS"/>
                <a:cs typeface="Trebuchet MS"/>
                <a:sym typeface="Trebuchet MS"/>
              </a:rPr>
              <a:t>Numerical Weather Prediction</a:t>
            </a:r>
            <a:endParaRPr sz="5600">
              <a:solidFill>
                <a:srgbClr val="53585F"/>
              </a:solidFill>
              <a:latin typeface="Trebuchet MS"/>
              <a:ea typeface="Trebuchet MS"/>
              <a:cs typeface="Trebuchet MS"/>
              <a:sym typeface="Trebuchet MS"/>
            </a:endParaRPr>
          </a:p>
          <a:p>
            <a:pPr lvl="0" defTabSz="800100">
              <a:defRPr sz="1800"/>
            </a:pPr>
            <a:r>
              <a:rPr sz="5600">
                <a:solidFill>
                  <a:srgbClr val="53585F"/>
                </a:solidFill>
                <a:latin typeface="Trebuchet MS"/>
                <a:ea typeface="Trebuchet MS"/>
                <a:cs typeface="Trebuchet MS"/>
                <a:sym typeface="Trebuchet MS"/>
              </a:rPr>
              <a:t>1904 first proposed</a:t>
            </a:r>
            <a:endParaRPr sz="5600">
              <a:solidFill>
                <a:srgbClr val="53585F"/>
              </a:solidFill>
              <a:latin typeface="Trebuchet MS"/>
              <a:ea typeface="Trebuchet MS"/>
              <a:cs typeface="Trebuchet MS"/>
              <a:sym typeface="Trebuchet MS"/>
            </a:endParaRPr>
          </a:p>
          <a:p>
            <a:pPr lvl="0" defTabSz="800100">
              <a:defRPr sz="1800"/>
            </a:pPr>
            <a:r>
              <a:rPr sz="5600">
                <a:solidFill>
                  <a:srgbClr val="53585F"/>
                </a:solidFill>
                <a:latin typeface="Trebuchet MS"/>
                <a:ea typeface="Trebuchet MS"/>
                <a:cs typeface="Trebuchet MS"/>
                <a:sym typeface="Trebuchet MS"/>
              </a:rPr>
              <a:t>1922 detailed </a:t>
            </a:r>
            <a:endParaRPr sz="5600">
              <a:solidFill>
                <a:srgbClr val="53585F"/>
              </a:solidFill>
              <a:latin typeface="Trebuchet MS"/>
              <a:ea typeface="Trebuchet MS"/>
              <a:cs typeface="Trebuchet MS"/>
              <a:sym typeface="Trebuchet MS"/>
            </a:endParaRPr>
          </a:p>
          <a:p>
            <a:pPr lvl="0" defTabSz="800100">
              <a:defRPr sz="1800"/>
            </a:pPr>
            <a:r>
              <a:rPr sz="5600">
                <a:solidFill>
                  <a:srgbClr val="53585F"/>
                </a:solidFill>
                <a:latin typeface="Trebuchet MS"/>
                <a:ea typeface="Trebuchet MS"/>
                <a:cs typeface="Trebuchet MS"/>
                <a:sym typeface="Trebuchet MS"/>
              </a:rPr>
              <a:t>1950 first performed</a:t>
            </a:r>
            <a:endParaRPr sz="5600">
              <a:solidFill>
                <a:srgbClr val="53585F"/>
              </a:solidFill>
              <a:latin typeface="Trebuchet MS"/>
              <a:ea typeface="Trebuchet MS"/>
              <a:cs typeface="Trebuchet MS"/>
              <a:sym typeface="Trebuchet MS"/>
            </a:endParaRPr>
          </a:p>
          <a:p>
            <a:pPr lvl="0" defTabSz="800100">
              <a:defRPr sz="1800"/>
            </a:pPr>
            <a:r>
              <a:rPr sz="5600">
                <a:solidFill>
                  <a:srgbClr val="53585F"/>
                </a:solidFill>
                <a:latin typeface="Trebuchet MS"/>
                <a:ea typeface="Trebuchet MS"/>
                <a:cs typeface="Trebuchet MS"/>
                <a:sym typeface="Trebuchet MS"/>
              </a:rPr>
              <a:t>1958 became useful</a:t>
            </a:r>
            <a:endParaRPr sz="5600">
              <a:solidFill>
                <a:srgbClr val="53585F"/>
              </a:solidFill>
              <a:latin typeface="Trebuchet MS"/>
              <a:ea typeface="Trebuchet MS"/>
              <a:cs typeface="Trebuchet MS"/>
              <a:sym typeface="Trebuchet MS"/>
            </a:endParaRPr>
          </a:p>
          <a:p>
            <a:pPr lvl="0" defTabSz="800100">
              <a:defRPr sz="1800"/>
            </a:pPr>
            <a:r>
              <a:rPr sz="5600">
                <a:solidFill>
                  <a:srgbClr val="53585F"/>
                </a:solidFill>
                <a:latin typeface="Trebuchet MS"/>
                <a:ea typeface="Trebuchet MS"/>
                <a:cs typeface="Trebuchet MS"/>
                <a:sym typeface="Trebuchet MS"/>
              </a:rPr>
              <a:t>1970 became good</a:t>
            </a:r>
            <a:endParaRPr sz="5600">
              <a:solidFill>
                <a:srgbClr val="53585F"/>
              </a:solidFill>
              <a:latin typeface="Trebuchet MS"/>
              <a:ea typeface="Trebuchet MS"/>
              <a:cs typeface="Trebuchet MS"/>
              <a:sym typeface="Trebuchet MS"/>
            </a:endParaRPr>
          </a:p>
          <a:p>
            <a:pPr lvl="0" defTabSz="800100">
              <a:defRPr sz="1800"/>
            </a:pPr>
            <a:r>
              <a:rPr sz="5600">
                <a:solidFill>
                  <a:srgbClr val="53585F"/>
                </a:solidFill>
                <a:latin typeface="Trebuchet MS"/>
                <a:ea typeface="Trebuchet MS"/>
                <a:cs typeface="Trebuchet MS"/>
                <a:sym typeface="Trebuchet MS"/>
              </a:rPr>
              <a:t>now global infrastructure</a:t>
            </a:r>
          </a:p>
        </p:txBody>
      </p:sp>
      <p:sp>
        <p:nvSpPr>
          <p:cNvPr id="239" name="Shape 239"/>
          <p:cNvSpPr/>
          <p:nvPr/>
        </p:nvSpPr>
        <p:spPr>
          <a:xfrm>
            <a:off x="11531600" y="2819400"/>
            <a:ext cx="10096500" cy="6312297"/>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800100">
              <a:defRPr sz="1800"/>
            </a:pPr>
            <a:r>
              <a:rPr sz="5600">
                <a:solidFill>
                  <a:srgbClr val="53585F"/>
                </a:solidFill>
                <a:latin typeface="Trebuchet MS"/>
                <a:ea typeface="Trebuchet MS"/>
                <a:cs typeface="Trebuchet MS"/>
                <a:sym typeface="Trebuchet MS"/>
              </a:rPr>
              <a:t>Decadal sea level forecasting </a:t>
            </a:r>
            <a:endParaRPr sz="5600">
              <a:solidFill>
                <a:srgbClr val="53585F"/>
              </a:solidFill>
              <a:latin typeface="Trebuchet MS"/>
              <a:ea typeface="Trebuchet MS"/>
              <a:cs typeface="Trebuchet MS"/>
              <a:sym typeface="Trebuchet MS"/>
            </a:endParaRPr>
          </a:p>
          <a:p>
            <a:pPr lvl="0" defTabSz="800100">
              <a:defRPr sz="1800"/>
            </a:pPr>
            <a:r>
              <a:rPr sz="5600">
                <a:solidFill>
                  <a:srgbClr val="53585F"/>
                </a:solidFill>
                <a:latin typeface="Trebuchet MS"/>
                <a:ea typeface="Trebuchet MS"/>
                <a:cs typeface="Trebuchet MS"/>
                <a:sym typeface="Trebuchet MS"/>
              </a:rPr>
              <a:t>2009 first proposed</a:t>
            </a:r>
            <a:endParaRPr sz="5600">
              <a:solidFill>
                <a:srgbClr val="53585F"/>
              </a:solidFill>
              <a:latin typeface="Trebuchet MS"/>
              <a:ea typeface="Trebuchet MS"/>
              <a:cs typeface="Trebuchet MS"/>
              <a:sym typeface="Trebuchet MS"/>
            </a:endParaRPr>
          </a:p>
          <a:p>
            <a:pPr lvl="0" defTabSz="800100">
              <a:defRPr sz="1800"/>
            </a:pPr>
            <a:r>
              <a:rPr sz="5600">
                <a:solidFill>
                  <a:srgbClr val="53585F"/>
                </a:solidFill>
                <a:latin typeface="Trebuchet MS"/>
                <a:ea typeface="Trebuchet MS"/>
                <a:cs typeface="Trebuchet MS"/>
                <a:sym typeface="Trebuchet MS"/>
              </a:rPr>
              <a:t>2010 detailed</a:t>
            </a:r>
            <a:endParaRPr sz="5600">
              <a:solidFill>
                <a:srgbClr val="53585F"/>
              </a:solidFill>
              <a:latin typeface="Trebuchet MS"/>
              <a:ea typeface="Trebuchet MS"/>
              <a:cs typeface="Trebuchet MS"/>
              <a:sym typeface="Trebuchet MS"/>
            </a:endParaRPr>
          </a:p>
          <a:p>
            <a:pPr lvl="0" defTabSz="800100">
              <a:defRPr sz="1800"/>
            </a:pPr>
            <a:r>
              <a:rPr sz="5600">
                <a:solidFill>
                  <a:srgbClr val="00397A"/>
                </a:solidFill>
                <a:latin typeface="Trebuchet MS"/>
                <a:ea typeface="Trebuchet MS"/>
                <a:cs typeface="Trebuchet MS"/>
                <a:sym typeface="Trebuchet MS"/>
              </a:rPr>
              <a:t>2015 first performed </a:t>
            </a:r>
            <a:endParaRPr sz="5600">
              <a:solidFill>
                <a:srgbClr val="00397A"/>
              </a:solidFill>
              <a:latin typeface="Trebuchet MS"/>
              <a:ea typeface="Trebuchet MS"/>
              <a:cs typeface="Trebuchet MS"/>
              <a:sym typeface="Trebuchet MS"/>
            </a:endParaRPr>
          </a:p>
          <a:p>
            <a:pPr lvl="0" defTabSz="800100">
              <a:defRPr sz="1800"/>
            </a:pPr>
            <a:r>
              <a:rPr sz="5600">
                <a:solidFill>
                  <a:srgbClr val="00397A"/>
                </a:solidFill>
                <a:latin typeface="Trebuchet MS"/>
                <a:ea typeface="Trebuchet MS"/>
                <a:cs typeface="Trebuchet MS"/>
                <a:sym typeface="Trebuchet MS"/>
              </a:rPr>
              <a:t>2018 becomes useful</a:t>
            </a:r>
            <a:endParaRPr sz="5600">
              <a:solidFill>
                <a:srgbClr val="00397A"/>
              </a:solidFill>
              <a:latin typeface="Trebuchet MS"/>
              <a:ea typeface="Trebuchet MS"/>
              <a:cs typeface="Trebuchet MS"/>
              <a:sym typeface="Trebuchet MS"/>
            </a:endParaRPr>
          </a:p>
          <a:p>
            <a:pPr lvl="0" defTabSz="800100">
              <a:defRPr sz="1800"/>
            </a:pPr>
            <a:r>
              <a:rPr sz="5600">
                <a:solidFill>
                  <a:srgbClr val="00397A"/>
                </a:solidFill>
                <a:latin typeface="Trebuchet MS"/>
                <a:ea typeface="Trebuchet MS"/>
                <a:cs typeface="Trebuchet MS"/>
                <a:sym typeface="Trebuchet MS"/>
              </a:rPr>
              <a:t>2022 becomes good</a:t>
            </a:r>
            <a:endParaRPr sz="5600">
              <a:solidFill>
                <a:srgbClr val="00397A"/>
              </a:solidFill>
              <a:latin typeface="Trebuchet MS"/>
              <a:ea typeface="Trebuchet MS"/>
              <a:cs typeface="Trebuchet MS"/>
              <a:sym typeface="Trebuchet MS"/>
            </a:endParaRPr>
          </a:p>
          <a:p>
            <a:pPr lvl="0" defTabSz="800100">
              <a:defRPr sz="1800"/>
            </a:pPr>
            <a:r>
              <a:rPr sz="5600">
                <a:solidFill>
                  <a:srgbClr val="00397A"/>
                </a:solidFill>
                <a:latin typeface="+mn-lt"/>
                <a:ea typeface="+mn-ea"/>
                <a:cs typeface="+mn-cs"/>
                <a:sym typeface="Gill Sans"/>
              </a:rPr>
              <a:t>2025 global infrastructure</a:t>
            </a:r>
          </a:p>
        </p:txBody>
      </p:sp>
      <p:grpSp>
        <p:nvGrpSpPr>
          <p:cNvPr id="242" name="Group 242"/>
          <p:cNvGrpSpPr/>
          <p:nvPr/>
        </p:nvGrpSpPr>
        <p:grpSpPr>
          <a:xfrm>
            <a:off x="114300" y="63500"/>
            <a:ext cx="24193500" cy="1778000"/>
            <a:chOff x="-25400" y="-50800"/>
            <a:chExt cx="24193500" cy="1778000"/>
          </a:xfrm>
        </p:grpSpPr>
        <p:pic>
          <p:nvPicPr>
            <p:cNvPr id="240" name=""/>
            <p:cNvPicPr/>
            <p:nvPr/>
          </p:nvPicPr>
          <p:blipFill>
            <a:blip r:embed="rId2">
              <a:extLst/>
            </a:blip>
            <a:stretch>
              <a:fillRect/>
            </a:stretch>
          </p:blipFill>
          <p:spPr>
            <a:xfrm>
              <a:off x="-25400" y="-50800"/>
              <a:ext cx="24193500" cy="1778000"/>
            </a:xfrm>
            <a:prstGeom prst="rect">
              <a:avLst/>
            </a:prstGeom>
            <a:effectLst>
              <a:outerShdw sx="100000" sy="100000" kx="0" ky="0" algn="b" rotWithShape="0" blurRad="76200" dist="0" dir="18900000">
                <a:srgbClr val="000000">
                  <a:alpha val="80000"/>
                </a:srgbClr>
              </a:outerShdw>
            </a:effectLst>
          </p:spPr>
        </p:pic>
        <p:pic>
          <p:nvPicPr>
            <p:cNvPr id="241"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239"/>
                                        </p:tgtEl>
                                        <p:attrNameLst>
                                          <p:attrName>style.visibility</p:attrName>
                                        </p:attrNameLst>
                                      </p:cBhvr>
                                      <p:to>
                                        <p:strVal val="visible"/>
                                      </p:to>
                                    </p:set>
                                    <p:animEffect filter="dissolve" transition="in">
                                      <p:cBhvr>
                                        <p:cTn id="7" dur="100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9"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44" name="lsl_processes_new.jpg"/>
          <p:cNvPicPr/>
          <p:nvPr/>
        </p:nvPicPr>
        <p:blipFill>
          <a:blip r:embed="rId2">
            <a:extLst/>
          </a:blip>
          <a:stretch>
            <a:fillRect/>
          </a:stretch>
        </p:blipFill>
        <p:spPr>
          <a:xfrm>
            <a:off x="6648278" y="2270009"/>
            <a:ext cx="11087102" cy="11204691"/>
          </a:xfrm>
          <a:prstGeom prst="rect">
            <a:avLst/>
          </a:prstGeom>
          <a:ln w="12700">
            <a:miter lim="400000"/>
          </a:ln>
        </p:spPr>
      </p:pic>
      <p:sp>
        <p:nvSpPr>
          <p:cNvPr id="245" name="Shape 245"/>
          <p:cNvSpPr/>
          <p:nvPr/>
        </p:nvSpPr>
        <p:spPr>
          <a:xfrm>
            <a:off x="584200" y="3022600"/>
            <a:ext cx="5232400" cy="2819400"/>
          </a:xfrm>
          <a:prstGeom prst="wedgeEllipseCallout">
            <a:avLst>
              <a:gd name="adj1" fmla="val 86893"/>
              <a:gd name="adj2" fmla="val -40991"/>
            </a:avLst>
          </a:prstGeom>
          <a:blipFill>
            <a:blip r:embed="rId3"/>
          </a:blipFill>
          <a:ln w="25400">
            <a:miter lim="400000"/>
          </a:ln>
          <a:extLst>
            <a:ext uri="{C572A759-6A51-4108-AA02-DFA0A04FC94B}">
              <ma14:wrappingTextBoxFlag xmlns:ma14="http://schemas.microsoft.com/office/mac/drawingml/2011/main" val="1"/>
            </a:ext>
          </a:extLst>
        </p:spPr>
        <p:txBody>
          <a:bodyPr lIns="0" tIns="0" rIns="0" bIns="0" anchor="ctr"/>
          <a:lstStyle>
            <a:lvl1pPr algn="ctr" defTabSz="800100">
              <a:defRPr sz="4000">
                <a:solidFill>
                  <a:srgbClr val="3C3C3C"/>
                </a:solidFill>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lvl="0">
              <a:defRPr sz="1800">
                <a:solidFill>
                  <a:srgbClr val="000000"/>
                </a:solidFill>
                <a:effectLst/>
              </a:defRPr>
            </a:pPr>
            <a:r>
              <a:rPr sz="4000">
                <a:solidFill>
                  <a:srgbClr val="3C3C3C"/>
                </a:solidFill>
                <a:effectLst>
                  <a:outerShdw sx="100000" sy="100000" kx="0" ky="0" algn="b" rotWithShape="0" blurRad="38100" dist="12700" dir="5400000">
                    <a:srgbClr val="000000">
                      <a:alpha val="50000"/>
                    </a:srgbClr>
                  </a:outerShdw>
                </a:effectLst>
              </a:rPr>
              <a:t>LSL is the output of Earth system processes</a:t>
            </a:r>
          </a:p>
        </p:txBody>
      </p:sp>
      <p:sp>
        <p:nvSpPr>
          <p:cNvPr id="246" name="Shape 246"/>
          <p:cNvSpPr/>
          <p:nvPr/>
        </p:nvSpPr>
        <p:spPr>
          <a:xfrm rot="19547058">
            <a:off x="5588803" y="2497824"/>
            <a:ext cx="15417800" cy="11823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63500">
            <a:solidFill>
              <a:srgbClr val="D59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47" name="Shape 247"/>
          <p:cNvSpPr/>
          <p:nvPr/>
        </p:nvSpPr>
        <p:spPr>
          <a:xfrm>
            <a:off x="4318000" y="6223000"/>
            <a:ext cx="15748000" cy="1270000"/>
          </a:xfrm>
          <a:prstGeom prst="roundRect">
            <a:avLst>
              <a:gd name="adj" fmla="val 15000"/>
            </a:avLst>
          </a:prstGeom>
          <a:blipFill>
            <a:blip r:embed="rId3"/>
          </a:blipFill>
          <a:ln w="25400">
            <a:miter lim="400000"/>
          </a:ln>
          <a:extLst>
            <a:ext uri="{C572A759-6A51-4108-AA02-DFA0A04FC94B}">
              <ma14:wrappingTextBoxFlag xmlns:ma14="http://schemas.microsoft.com/office/mac/drawingml/2011/main" val="1"/>
            </a:ext>
          </a:extLst>
        </p:spPr>
        <p:txBody>
          <a:bodyPr lIns="0" tIns="0" rIns="0" bIns="0" anchor="ctr"/>
          <a:lstStyle>
            <a:lvl1pPr algn="ctr" defTabSz="800100">
              <a:defRPr sz="4000">
                <a:solidFill>
                  <a:srgbClr val="3F3F3F"/>
                </a:solidFill>
                <a:effectLst>
                  <a:outerShdw sx="100000" sy="100000" kx="0" ky="0" algn="b" rotWithShape="0" blurRad="38100" dist="12700" dir="5400000">
                    <a:srgbClr val="000000">
                      <a:alpha val="50000"/>
                    </a:srgbClr>
                  </a:outerShdw>
                </a:effectLst>
                <a:latin typeface="+mn-lt"/>
                <a:ea typeface="+mn-ea"/>
                <a:cs typeface="+mn-cs"/>
                <a:sym typeface="Gill Sans"/>
              </a:defRPr>
            </a:lvl1pPr>
          </a:lstStyle>
          <a:p>
            <a:pPr lvl="0">
              <a:defRPr sz="1800">
                <a:solidFill>
                  <a:srgbClr val="000000"/>
                </a:solidFill>
                <a:effectLst/>
              </a:defRPr>
            </a:pPr>
            <a:r>
              <a:rPr sz="4000">
                <a:solidFill>
                  <a:srgbClr val="3F3F3F"/>
                </a:solidFill>
                <a:effectLst>
                  <a:outerShdw sx="100000" sy="100000" kx="0" ky="0" algn="b" rotWithShape="0" blurRad="38100" dist="12700" dir="5400000">
                    <a:srgbClr val="000000">
                      <a:alpha val="50000"/>
                    </a:srgbClr>
                  </a:outerShdw>
                </a:effectLst>
              </a:rPr>
              <a:t>There is no earth system model that can predict LSL ...</a:t>
            </a:r>
          </a:p>
        </p:txBody>
      </p:sp>
      <p:grpSp>
        <p:nvGrpSpPr>
          <p:cNvPr id="250" name="Group 250"/>
          <p:cNvGrpSpPr/>
          <p:nvPr/>
        </p:nvGrpSpPr>
        <p:grpSpPr>
          <a:xfrm>
            <a:off x="88900" y="63500"/>
            <a:ext cx="24193500" cy="1778000"/>
            <a:chOff x="-50800" y="-50800"/>
            <a:chExt cx="24193500" cy="1778000"/>
          </a:xfrm>
        </p:grpSpPr>
        <p:pic>
          <p:nvPicPr>
            <p:cNvPr id="248" name=""/>
            <p:cNvPicPr/>
            <p:nvPr/>
          </p:nvPicPr>
          <p:blipFill>
            <a:blip r:embed="rId4">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49" name="droppedImage.pdf"/>
            <p:cNvPicPr/>
            <p:nvPr/>
          </p:nvPicPr>
          <p:blipFill>
            <a:blip r:embed="rId5">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244"/>
                                        </p:tgtEl>
                                        <p:attrNameLst>
                                          <p:attrName>style.visibility</p:attrName>
                                        </p:attrNameLst>
                                      </p:cBhvr>
                                      <p:to>
                                        <p:strVal val="visible"/>
                                      </p:to>
                                    </p:set>
                                    <p:animEffect filter="fade" transition="in">
                                      <p:cBhvr>
                                        <p:cTn id="7" dur="1000"/>
                                        <p:tgtEl>
                                          <p:spTgt spid="244"/>
                                        </p:tgtEl>
                                      </p:cBhvr>
                                    </p:animEffect>
                                  </p:childTnLst>
                                </p:cTn>
                              </p:par>
                            </p:childTnLst>
                          </p:cTn>
                        </p:par>
                        <p:par>
                          <p:cTn id="8" fill="hold">
                            <p:stCondLst>
                              <p:cond delay="1000"/>
                            </p:stCondLst>
                            <p:childTnLst>
                              <p:par>
                                <p:cTn id="9" nodeType="afterEffect" presetClass="entr" presetSubtype="16" presetID="23" grpId="2" fill="hold">
                                  <p:stCondLst>
                                    <p:cond delay="0"/>
                                  </p:stCondLst>
                                  <p:iterate type="el" backwards="0">
                                    <p:tmAbs val="0"/>
                                  </p:iterate>
                                  <p:childTnLst>
                                    <p:set>
                                      <p:cBhvr>
                                        <p:cTn id="10" fill="hold"/>
                                        <p:tgtEl>
                                          <p:spTgt spid="245"/>
                                        </p:tgtEl>
                                        <p:attrNameLst>
                                          <p:attrName>style.visibility</p:attrName>
                                        </p:attrNameLst>
                                      </p:cBhvr>
                                      <p:to>
                                        <p:strVal val="visible"/>
                                      </p:to>
                                    </p:set>
                                    <p:anim calcmode="lin" valueType="num">
                                      <p:cBhvr>
                                        <p:cTn id="11" dur="1000" fill="hold"/>
                                        <p:tgtEl>
                                          <p:spTgt spid="245"/>
                                        </p:tgtEl>
                                        <p:attrNameLst>
                                          <p:attrName>ppt_w</p:attrName>
                                        </p:attrNameLst>
                                      </p:cBhvr>
                                      <p:tavLst>
                                        <p:tav tm="0">
                                          <p:val>
                                            <p:fltVal val="0"/>
                                          </p:val>
                                        </p:tav>
                                        <p:tav tm="100000">
                                          <p:val>
                                            <p:strVal val="#ppt_w"/>
                                          </p:val>
                                        </p:tav>
                                      </p:tavLst>
                                    </p:anim>
                                    <p:anim calcmode="lin" valueType="num">
                                      <p:cBhvr>
                                        <p:cTn id="12" dur="1000" fill="hold"/>
                                        <p:tgtEl>
                                          <p:spTgt spid="245"/>
                                        </p:tgtEl>
                                        <p:attrNameLst>
                                          <p:attrName>ppt_h</p:attrName>
                                        </p:attrNameLst>
                                      </p:cBhvr>
                                      <p:tavLst>
                                        <p:tav tm="0">
                                          <p:val>
                                            <p:fltVal val="0"/>
                                          </p:val>
                                        </p:tav>
                                        <p:tav tm="100000">
                                          <p:val>
                                            <p:strVal val="#ppt_h"/>
                                          </p:val>
                                        </p:tav>
                                      </p:tavLst>
                                    </p:anim>
                                  </p:childTnLst>
                                </p:cTn>
                              </p:par>
                            </p:childTnLst>
                          </p:cTn>
                        </p:par>
                        <p:par>
                          <p:cTn id="13" fill="hold">
                            <p:stCondLst>
                              <p:cond delay="2000"/>
                            </p:stCondLst>
                            <p:childTnLst>
                              <p:par>
                                <p:cTn id="14" nodeType="afterEffect" presetClass="entr" presetSubtype="0" presetID="9" grpId="3" fill="hold">
                                  <p:stCondLst>
                                    <p:cond delay="0"/>
                                  </p:stCondLst>
                                  <p:iterate type="el" backwards="0">
                                    <p:tmAbs val="0"/>
                                  </p:iterate>
                                  <p:childTnLst>
                                    <p:set>
                                      <p:cBhvr>
                                        <p:cTn id="15" fill="hold"/>
                                        <p:tgtEl>
                                          <p:spTgt spid="246"/>
                                        </p:tgtEl>
                                        <p:attrNameLst>
                                          <p:attrName>style.visibility</p:attrName>
                                        </p:attrNameLst>
                                      </p:cBhvr>
                                      <p:to>
                                        <p:strVal val="visible"/>
                                      </p:to>
                                    </p:set>
                                    <p:animEffect filter="dissolve" transition="in">
                                      <p:cBhvr>
                                        <p:cTn id="16" dur="1000"/>
                                        <p:tgtEl>
                                          <p:spTgt spid="246"/>
                                        </p:tgtEl>
                                      </p:cBhvr>
                                    </p:animEffect>
                                  </p:childTnLst>
                                </p:cTn>
                              </p:par>
                            </p:childTnLst>
                          </p:cTn>
                        </p:par>
                        <p:par>
                          <p:cTn id="17" fill="hold">
                            <p:stCondLst>
                              <p:cond delay="3000"/>
                            </p:stCondLst>
                            <p:childTnLst>
                              <p:par>
                                <p:cTn id="18" nodeType="afterEffect" presetClass="entr" presetSubtype="0" presetID="9" grpId="4" fill="hold">
                                  <p:stCondLst>
                                    <p:cond delay="500"/>
                                  </p:stCondLst>
                                  <p:iterate type="el" backwards="0">
                                    <p:tmAbs val="0"/>
                                  </p:iterate>
                                  <p:childTnLst>
                                    <p:set>
                                      <p:cBhvr>
                                        <p:cTn id="19" fill="hold"/>
                                        <p:tgtEl>
                                          <p:spTgt spid="247"/>
                                        </p:tgtEl>
                                        <p:attrNameLst>
                                          <p:attrName>style.visibility</p:attrName>
                                        </p:attrNameLst>
                                      </p:cBhvr>
                                      <p:to>
                                        <p:strVal val="visible"/>
                                      </p:to>
                                    </p:set>
                                    <p:animEffect filter="dissolve" transition="in">
                                      <p:cBhvr>
                                        <p:cTn id="20" dur="10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7" grpId="4"/>
      <p:bldP build="whole" bldLvl="1" animBg="1" rev="0" advAuto="0" spid="244" grpId="1"/>
      <p:bldP build="whole" bldLvl="1" animBg="1" rev="0" advAuto="0" spid="245" grpId="2"/>
      <p:bldP build="whole" bldLvl="1" animBg="1" rev="0" advAuto="0" spid="246" grpId="3"/>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52" name="Shape 252"/>
          <p:cNvSpPr/>
          <p:nvPr/>
        </p:nvSpPr>
        <p:spPr>
          <a:xfrm>
            <a:off x="152400" y="2838450"/>
            <a:ext cx="23876000"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i="1" sz="5400">
                <a:solidFill>
                  <a:srgbClr val="1A5078"/>
                </a:solidFill>
                <a:latin typeface="Trebuchet MS"/>
                <a:ea typeface="Trebuchet MS"/>
                <a:cs typeface="Trebuchet MS"/>
                <a:sym typeface="Trebuchet MS"/>
              </a:defRPr>
            </a:lvl1pPr>
          </a:lstStyle>
          <a:p>
            <a:pPr lvl="0">
              <a:defRPr i="0" sz="1800">
                <a:solidFill>
                  <a:srgbClr val="000000"/>
                </a:solidFill>
              </a:defRPr>
            </a:pPr>
            <a:r>
              <a:rPr i="1" sz="5400">
                <a:solidFill>
                  <a:srgbClr val="1A5078"/>
                </a:solidFill>
              </a:rPr>
              <a:t>LSL = short-period part (up to 2 months) + long-period part</a:t>
            </a:r>
          </a:p>
        </p:txBody>
      </p:sp>
      <p:pic>
        <p:nvPicPr>
          <p:cNvPr id="253" name="droppedImage.pdf"/>
          <p:cNvPicPr/>
          <p:nvPr/>
        </p:nvPicPr>
        <p:blipFill>
          <a:blip r:embed="rId2">
            <a:extLst/>
          </a:blip>
          <a:stretch>
            <a:fillRect/>
          </a:stretch>
        </p:blipFill>
        <p:spPr>
          <a:xfrm>
            <a:off x="2476757" y="4292600"/>
            <a:ext cx="19392901" cy="6262291"/>
          </a:xfrm>
          <a:prstGeom prst="rect">
            <a:avLst/>
          </a:prstGeom>
          <a:ln w="12700">
            <a:miter lim="400000"/>
          </a:ln>
        </p:spPr>
      </p:pic>
      <p:pic>
        <p:nvPicPr>
          <p:cNvPr id="254" name="droppedImage.pdf"/>
          <p:cNvPicPr/>
          <p:nvPr/>
        </p:nvPicPr>
        <p:blipFill>
          <a:blip r:embed="rId3">
            <a:extLst/>
          </a:blip>
          <a:stretch>
            <a:fillRect/>
          </a:stretch>
        </p:blipFill>
        <p:spPr>
          <a:xfrm>
            <a:off x="2540000" y="4240102"/>
            <a:ext cx="5283200" cy="1656597"/>
          </a:xfrm>
          <a:prstGeom prst="rect">
            <a:avLst/>
          </a:prstGeom>
          <a:ln w="12700">
            <a:miter lim="400000"/>
          </a:ln>
        </p:spPr>
      </p:pic>
      <p:pic>
        <p:nvPicPr>
          <p:cNvPr id="255" name="droppedImage.pdf"/>
          <p:cNvPicPr/>
          <p:nvPr/>
        </p:nvPicPr>
        <p:blipFill>
          <a:blip r:embed="rId3">
            <a:extLst/>
          </a:blip>
          <a:stretch>
            <a:fillRect/>
          </a:stretch>
        </p:blipFill>
        <p:spPr>
          <a:xfrm>
            <a:off x="11617174" y="8253002"/>
            <a:ext cx="7168980" cy="2247901"/>
          </a:xfrm>
          <a:prstGeom prst="rect">
            <a:avLst/>
          </a:prstGeom>
          <a:ln w="12700">
            <a:miter lim="400000"/>
          </a:ln>
        </p:spPr>
      </p:pic>
      <p:sp>
        <p:nvSpPr>
          <p:cNvPr id="256" name="Shape 256"/>
          <p:cNvSpPr/>
          <p:nvPr/>
        </p:nvSpPr>
        <p:spPr>
          <a:xfrm>
            <a:off x="675204" y="11577983"/>
            <a:ext cx="23037801" cy="104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00100">
              <a:defRPr sz="6400">
                <a:solidFill>
                  <a:srgbClr val="0C5772"/>
                </a:solidFill>
                <a:latin typeface="+mn-lt"/>
                <a:ea typeface="+mn-ea"/>
                <a:cs typeface="+mn-cs"/>
                <a:sym typeface="Gill Sans"/>
              </a:defRPr>
            </a:lvl1pPr>
          </a:lstStyle>
          <a:p>
            <a:pPr lvl="0">
              <a:defRPr sz="1800">
                <a:solidFill>
                  <a:srgbClr val="000000"/>
                </a:solidFill>
              </a:defRPr>
            </a:pPr>
            <a:r>
              <a:rPr sz="6400">
                <a:solidFill>
                  <a:srgbClr val="0C5772"/>
                </a:solidFill>
              </a:rPr>
              <a:t>Short-period variations are the result of local to regional processes</a:t>
            </a:r>
          </a:p>
        </p:txBody>
      </p:sp>
      <p:grpSp>
        <p:nvGrpSpPr>
          <p:cNvPr id="259" name="Group 259"/>
          <p:cNvGrpSpPr/>
          <p:nvPr/>
        </p:nvGrpSpPr>
        <p:grpSpPr>
          <a:xfrm>
            <a:off x="88900" y="63500"/>
            <a:ext cx="24193500" cy="1778000"/>
            <a:chOff x="-50800" y="-50800"/>
            <a:chExt cx="24193500" cy="1778000"/>
          </a:xfrm>
        </p:grpSpPr>
        <p:pic>
          <p:nvPicPr>
            <p:cNvPr id="257" name=""/>
            <p:cNvPicPr/>
            <p:nvPr/>
          </p:nvPicPr>
          <p:blipFill>
            <a:blip r:embed="rId4">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58" name="droppedImage.pdf"/>
            <p:cNvPicPr/>
            <p:nvPr/>
          </p:nvPicPr>
          <p:blipFill>
            <a:blip r:embed="rId5">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52"/>
                                        </p:tgtEl>
                                        <p:attrNameLst>
                                          <p:attrName>style.visibility</p:attrName>
                                        </p:attrNameLst>
                                      </p:cBhvr>
                                      <p:to>
                                        <p:strVal val="visible"/>
                                      </p:to>
                                    </p:set>
                                    <p:animEffect filter="dissolve" transition="in">
                                      <p:cBhvr>
                                        <p:cTn id="7" dur="10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2" fill="hold">
                                  <p:stCondLst>
                                    <p:cond delay="0"/>
                                  </p:stCondLst>
                                  <p:iterate type="el" backwards="0">
                                    <p:tmAbs val="0"/>
                                  </p:iterate>
                                  <p:childTnLst>
                                    <p:set>
                                      <p:cBhvr>
                                        <p:cTn id="11" fill="hold"/>
                                        <p:tgtEl>
                                          <p:spTgt spid="253"/>
                                        </p:tgtEl>
                                        <p:attrNameLst>
                                          <p:attrName>style.visibility</p:attrName>
                                        </p:attrNameLst>
                                      </p:cBhvr>
                                      <p:to>
                                        <p:strVal val="visible"/>
                                      </p:to>
                                    </p:set>
                                    <p:animEffect filter="fade" transition="in">
                                      <p:cBhvr>
                                        <p:cTn id="12" dur="1000"/>
                                        <p:tgtEl>
                                          <p:spTgt spid="253"/>
                                        </p:tgtEl>
                                      </p:cBhvr>
                                    </p:animEffect>
                                  </p:childTnLst>
                                </p:cTn>
                              </p:par>
                            </p:childTnLst>
                          </p:cTn>
                        </p:par>
                        <p:par>
                          <p:cTn id="13" fill="hold">
                            <p:stCondLst>
                              <p:cond delay="1000"/>
                            </p:stCondLst>
                            <p:childTnLst>
                              <p:par>
                                <p:cTn id="14" nodeType="afterEffect" presetClass="entr" presetSubtype="0" presetID="10" grpId="3" fill="hold">
                                  <p:stCondLst>
                                    <p:cond delay="0"/>
                                  </p:stCondLst>
                                  <p:iterate type="el" backwards="0">
                                    <p:tmAbs val="0"/>
                                  </p:iterate>
                                  <p:childTnLst>
                                    <p:set>
                                      <p:cBhvr>
                                        <p:cTn id="15" fill="hold"/>
                                        <p:tgtEl>
                                          <p:spTgt spid="254"/>
                                        </p:tgtEl>
                                        <p:attrNameLst>
                                          <p:attrName>style.visibility</p:attrName>
                                        </p:attrNameLst>
                                      </p:cBhvr>
                                      <p:to>
                                        <p:strVal val="visible"/>
                                      </p:to>
                                    </p:set>
                                    <p:animEffect filter="fade" transition="in">
                                      <p:cBhvr>
                                        <p:cTn id="16" dur="1000"/>
                                        <p:tgtEl>
                                          <p:spTgt spid="254"/>
                                        </p:tgtEl>
                                      </p:cBhvr>
                                    </p:animEffect>
                                  </p:childTnLst>
                                </p:cTn>
                              </p:par>
                            </p:childTnLst>
                          </p:cTn>
                        </p:par>
                        <p:par>
                          <p:cTn id="17" fill="hold">
                            <p:stCondLst>
                              <p:cond delay="2000"/>
                            </p:stCondLst>
                            <p:childTnLst>
                              <p:par>
                                <p:cTn id="18" nodeType="afterEffect" presetClass="entr" presetSubtype="0" presetID="10" grpId="4" fill="hold">
                                  <p:stCondLst>
                                    <p:cond delay="0"/>
                                  </p:stCondLst>
                                  <p:iterate type="el" backwards="0">
                                    <p:tmAbs val="0"/>
                                  </p:iterate>
                                  <p:childTnLst>
                                    <p:set>
                                      <p:cBhvr>
                                        <p:cTn id="19" fill="hold"/>
                                        <p:tgtEl>
                                          <p:spTgt spid="255"/>
                                        </p:tgtEl>
                                        <p:attrNameLst>
                                          <p:attrName>style.visibility</p:attrName>
                                        </p:attrNameLst>
                                      </p:cBhvr>
                                      <p:to>
                                        <p:strVal val="visible"/>
                                      </p:to>
                                    </p:set>
                                    <p:animEffect filter="fade" transition="in">
                                      <p:cBhvr>
                                        <p:cTn id="20" dur="1000"/>
                                        <p:tgtEl>
                                          <p:spTgt spid="255"/>
                                        </p:tgtEl>
                                      </p:cBhvr>
                                    </p:animEffect>
                                  </p:childTnLst>
                                </p:cTn>
                              </p:par>
                            </p:childTnLst>
                          </p:cTn>
                        </p:par>
                        <p:par>
                          <p:cTn id="21" fill="hold">
                            <p:stCondLst>
                              <p:cond delay="3000"/>
                            </p:stCondLst>
                            <p:childTnLst>
                              <p:par>
                                <p:cTn id="22" nodeType="afterEffect" presetClass="entr" presetSubtype="0" presetID="9" grpId="5" fill="hold">
                                  <p:stCondLst>
                                    <p:cond delay="0"/>
                                  </p:stCondLst>
                                  <p:iterate type="el" backwards="0">
                                    <p:tmAbs val="0"/>
                                  </p:iterate>
                                  <p:childTnLst>
                                    <p:set>
                                      <p:cBhvr>
                                        <p:cTn id="23" fill="hold"/>
                                        <p:tgtEl>
                                          <p:spTgt spid="256"/>
                                        </p:tgtEl>
                                        <p:attrNameLst>
                                          <p:attrName>style.visibility</p:attrName>
                                        </p:attrNameLst>
                                      </p:cBhvr>
                                      <p:to>
                                        <p:strVal val="visible"/>
                                      </p:to>
                                    </p:set>
                                    <p:animEffect filter="dissolve" transition="in">
                                      <p:cBhvr>
                                        <p:cTn id="24" dur="10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6" grpId="5"/>
      <p:bldP build="whole" bldLvl="1" animBg="1" rev="0" advAuto="0" spid="255" grpId="4"/>
      <p:bldP build="whole" bldLvl="1" animBg="1" rev="0" advAuto="0" spid="254" grpId="3"/>
      <p:bldP build="whole" bldLvl="1" animBg="1" rev="0" advAuto="0" spid="252" grpId="1"/>
      <p:bldP build="whole" bldLvl="1" animBg="1" rev="0" advAuto="0" spid="253" grpId="2"/>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61" name="low_freq_lsl.png"/>
          <p:cNvPicPr/>
          <p:nvPr/>
        </p:nvPicPr>
        <p:blipFill>
          <a:blip r:embed="rId2">
            <a:extLst/>
          </a:blip>
          <a:stretch>
            <a:fillRect/>
          </a:stretch>
        </p:blipFill>
        <p:spPr>
          <a:xfrm>
            <a:off x="5499100" y="2324100"/>
            <a:ext cx="13373100" cy="11179351"/>
          </a:xfrm>
          <a:prstGeom prst="rect">
            <a:avLst/>
          </a:prstGeom>
          <a:ln w="12700">
            <a:miter lim="400000"/>
          </a:ln>
        </p:spPr>
      </p:pic>
      <p:pic>
        <p:nvPicPr>
          <p:cNvPr id="262" name="droppedImage.pdf"/>
          <p:cNvPicPr/>
          <p:nvPr/>
        </p:nvPicPr>
        <p:blipFill>
          <a:blip r:embed="rId3">
            <a:extLst/>
          </a:blip>
          <a:stretch>
            <a:fillRect/>
          </a:stretch>
        </p:blipFill>
        <p:spPr>
          <a:xfrm>
            <a:off x="5078471" y="2160503"/>
            <a:ext cx="3928763" cy="1231901"/>
          </a:xfrm>
          <a:prstGeom prst="rect">
            <a:avLst/>
          </a:prstGeom>
          <a:ln w="12700">
            <a:miter lim="400000"/>
          </a:ln>
        </p:spPr>
      </p:pic>
      <p:pic>
        <p:nvPicPr>
          <p:cNvPr id="263" name="droppedImage.pdf"/>
          <p:cNvPicPr/>
          <p:nvPr/>
        </p:nvPicPr>
        <p:blipFill>
          <a:blip r:embed="rId3">
            <a:extLst/>
          </a:blip>
          <a:stretch>
            <a:fillRect/>
          </a:stretch>
        </p:blipFill>
        <p:spPr>
          <a:xfrm>
            <a:off x="10642600" y="12093826"/>
            <a:ext cx="4982767" cy="1562393"/>
          </a:xfrm>
          <a:prstGeom prst="rect">
            <a:avLst/>
          </a:prstGeom>
          <a:ln w="12700">
            <a:miter lim="400000"/>
          </a:ln>
        </p:spPr>
      </p:pic>
      <p:sp>
        <p:nvSpPr>
          <p:cNvPr id="264" name="Shape 264"/>
          <p:cNvSpPr/>
          <p:nvPr/>
        </p:nvSpPr>
        <p:spPr>
          <a:xfrm>
            <a:off x="16457414" y="10529441"/>
            <a:ext cx="7647186" cy="292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00100">
              <a:defRPr sz="6400">
                <a:solidFill>
                  <a:srgbClr val="5B6137"/>
                </a:solidFill>
                <a:latin typeface="+mn-lt"/>
                <a:ea typeface="+mn-ea"/>
                <a:cs typeface="+mn-cs"/>
                <a:sym typeface="Gill Sans"/>
              </a:defRPr>
            </a:lvl1pPr>
          </a:lstStyle>
          <a:p>
            <a:pPr lvl="0">
              <a:defRPr sz="1800">
                <a:solidFill>
                  <a:srgbClr val="000000"/>
                </a:solidFill>
              </a:defRPr>
            </a:pPr>
            <a:r>
              <a:rPr sz="6400">
                <a:solidFill>
                  <a:srgbClr val="5B6137"/>
                </a:solidFill>
              </a:rPr>
              <a:t>Long-period variations are the result of local to global processes</a:t>
            </a:r>
          </a:p>
        </p:txBody>
      </p:sp>
      <p:grpSp>
        <p:nvGrpSpPr>
          <p:cNvPr id="267" name="Group 267"/>
          <p:cNvGrpSpPr/>
          <p:nvPr/>
        </p:nvGrpSpPr>
        <p:grpSpPr>
          <a:xfrm>
            <a:off x="88900" y="63500"/>
            <a:ext cx="24193500" cy="1778000"/>
            <a:chOff x="-50800" y="-50800"/>
            <a:chExt cx="24193500" cy="1778000"/>
          </a:xfrm>
        </p:grpSpPr>
        <p:pic>
          <p:nvPicPr>
            <p:cNvPr id="265" name=""/>
            <p:cNvPicPr/>
            <p:nvPr/>
          </p:nvPicPr>
          <p:blipFill>
            <a:blip r:embed="rId4">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66" name="droppedImage.pdf"/>
            <p:cNvPicPr/>
            <p:nvPr/>
          </p:nvPicPr>
          <p:blipFill>
            <a:blip r:embed="rId5">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261"/>
                                        </p:tgtEl>
                                        <p:attrNameLst>
                                          <p:attrName>style.visibility</p:attrName>
                                        </p:attrNameLst>
                                      </p:cBhvr>
                                      <p:to>
                                        <p:strVal val="visible"/>
                                      </p:to>
                                    </p:set>
                                    <p:animEffect filter="fade" transition="in">
                                      <p:cBhvr>
                                        <p:cTn id="7" dur="1000"/>
                                        <p:tgtEl>
                                          <p:spTgt spid="261"/>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262"/>
                                        </p:tgtEl>
                                        <p:attrNameLst>
                                          <p:attrName>style.visibility</p:attrName>
                                        </p:attrNameLst>
                                      </p:cBhvr>
                                      <p:to>
                                        <p:strVal val="visible"/>
                                      </p:to>
                                    </p:set>
                                    <p:animEffect filter="fade" transition="in">
                                      <p:cBhvr>
                                        <p:cTn id="11" dur="1000"/>
                                        <p:tgtEl>
                                          <p:spTgt spid="262"/>
                                        </p:tgtEl>
                                      </p:cBhvr>
                                    </p:animEffect>
                                  </p:childTnLst>
                                </p:cTn>
                              </p:par>
                            </p:childTnLst>
                          </p:cTn>
                        </p:par>
                        <p:par>
                          <p:cTn id="12" fill="hold">
                            <p:stCondLst>
                              <p:cond delay="2000"/>
                            </p:stCondLst>
                            <p:childTnLst>
                              <p:par>
                                <p:cTn id="13" nodeType="afterEffect" presetClass="entr" presetSubtype="0" presetID="10" grpId="3" fill="hold">
                                  <p:stCondLst>
                                    <p:cond delay="0"/>
                                  </p:stCondLst>
                                  <p:iterate type="el" backwards="0">
                                    <p:tmAbs val="0"/>
                                  </p:iterate>
                                  <p:childTnLst>
                                    <p:set>
                                      <p:cBhvr>
                                        <p:cTn id="14" fill="hold"/>
                                        <p:tgtEl>
                                          <p:spTgt spid="263"/>
                                        </p:tgtEl>
                                        <p:attrNameLst>
                                          <p:attrName>style.visibility</p:attrName>
                                        </p:attrNameLst>
                                      </p:cBhvr>
                                      <p:to>
                                        <p:strVal val="visible"/>
                                      </p:to>
                                    </p:set>
                                    <p:animEffect filter="fade" transition="in">
                                      <p:cBhvr>
                                        <p:cTn id="15" dur="1000"/>
                                        <p:tgtEl>
                                          <p:spTgt spid="263"/>
                                        </p:tgtEl>
                                      </p:cBhvr>
                                    </p:animEffect>
                                  </p:childTnLst>
                                </p:cTn>
                              </p:par>
                            </p:childTnLst>
                          </p:cTn>
                        </p:par>
                        <p:par>
                          <p:cTn id="16" fill="hold">
                            <p:stCondLst>
                              <p:cond delay="3000"/>
                            </p:stCondLst>
                            <p:childTnLst>
                              <p:par>
                                <p:cTn id="17" nodeType="afterEffect" presetClass="entr" presetSubtype="0" presetID="9" grpId="4" fill="hold">
                                  <p:stCondLst>
                                    <p:cond delay="0"/>
                                  </p:stCondLst>
                                  <p:iterate type="el" backwards="0">
                                    <p:tmAbs val="0"/>
                                  </p:iterate>
                                  <p:childTnLst>
                                    <p:set>
                                      <p:cBhvr>
                                        <p:cTn id="18" fill="hold"/>
                                        <p:tgtEl>
                                          <p:spTgt spid="264"/>
                                        </p:tgtEl>
                                        <p:attrNameLst>
                                          <p:attrName>style.visibility</p:attrName>
                                        </p:attrNameLst>
                                      </p:cBhvr>
                                      <p:to>
                                        <p:strVal val="visible"/>
                                      </p:to>
                                    </p:set>
                                    <p:animEffect filter="dissolve" transition="in">
                                      <p:cBhvr>
                                        <p:cTn id="19" dur="10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1" grpId="1"/>
      <p:bldP build="whole" bldLvl="1" animBg="1" rev="0" advAuto="0" spid="262" grpId="2"/>
      <p:bldP build="whole" bldLvl="1" animBg="1" rev="0" advAuto="0" spid="263" grpId="3"/>
      <p:bldP build="whole" bldLvl="1" animBg="1" rev="0" advAuto="0" spid="264" grpId="4"/>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C5C5C5"/>
        </a:solidFill>
      </p:bgPr>
    </p:bg>
    <p:spTree>
      <p:nvGrpSpPr>
        <p:cNvPr id="1" name=""/>
        <p:cNvGrpSpPr/>
        <p:nvPr/>
      </p:nvGrpSpPr>
      <p:grpSpPr>
        <a:xfrm>
          <a:off x="0" y="0"/>
          <a:ext cx="0" cy="0"/>
          <a:chOff x="0" y="0"/>
          <a:chExt cx="0" cy="0"/>
        </a:xfrm>
      </p:grpSpPr>
      <p:pic>
        <p:nvPicPr>
          <p:cNvPr id="269" name="system_model.png"/>
          <p:cNvPicPr/>
          <p:nvPr/>
        </p:nvPicPr>
        <p:blipFill>
          <a:blip r:embed="rId2">
            <a:extLst/>
          </a:blip>
          <a:stretch>
            <a:fillRect/>
          </a:stretch>
        </p:blipFill>
        <p:spPr>
          <a:xfrm>
            <a:off x="215900" y="3619500"/>
            <a:ext cx="15024100" cy="8104807"/>
          </a:xfrm>
          <a:prstGeom prst="rect">
            <a:avLst/>
          </a:prstGeom>
          <a:ln w="12700">
            <a:miter lim="400000"/>
          </a:ln>
        </p:spPr>
      </p:pic>
      <p:sp>
        <p:nvSpPr>
          <p:cNvPr id="270" name="Shape 270"/>
          <p:cNvSpPr/>
          <p:nvPr/>
        </p:nvSpPr>
        <p:spPr>
          <a:xfrm>
            <a:off x="15468600" y="1992907"/>
            <a:ext cx="8890000" cy="988258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800100">
              <a:defRPr sz="1800"/>
            </a:pPr>
            <a:r>
              <a:rPr sz="3300">
                <a:solidFill>
                  <a:srgbClr val="105B75"/>
                </a:solidFill>
                <a:latin typeface="Gill Sans SemiBold"/>
                <a:ea typeface="Gill Sans SemiBold"/>
                <a:cs typeface="Gill Sans SemiBold"/>
                <a:sym typeface="Gill Sans SemiBold"/>
              </a:rPr>
              <a:t>Postglacial rebound</a:t>
            </a:r>
            <a:r>
              <a:rPr sz="3300">
                <a:solidFill>
                  <a:srgbClr val="105B75"/>
                </a:solidFill>
                <a:latin typeface="+mn-lt"/>
                <a:ea typeface="+mn-ea"/>
                <a:cs typeface="+mn-cs"/>
                <a:sym typeface="Gill Sans"/>
              </a:rPr>
              <a:t>:  mean model plus uncertainties (linear)</a:t>
            </a:r>
            <a:endParaRPr sz="3300">
              <a:solidFill>
                <a:srgbClr val="105B75"/>
              </a:solidFill>
              <a:latin typeface="+mn-lt"/>
              <a:ea typeface="+mn-ea"/>
              <a:cs typeface="+mn-cs"/>
              <a:sym typeface="Gill Sans"/>
            </a:endParaRPr>
          </a:p>
          <a:p>
            <a:pPr lvl="0" defTabSz="800100">
              <a:defRPr sz="1800"/>
            </a:pPr>
            <a:r>
              <a:rPr sz="3300">
                <a:solidFill>
                  <a:srgbClr val="105B75"/>
                </a:solidFill>
                <a:latin typeface="Gill Sans SemiBold"/>
                <a:ea typeface="Gill Sans SemiBold"/>
                <a:cs typeface="Gill Sans SemiBold"/>
                <a:sym typeface="Gill Sans SemiBold"/>
              </a:rPr>
              <a:t>Present-day mass movement</a:t>
            </a:r>
            <a:r>
              <a:rPr sz="3300">
                <a:solidFill>
                  <a:srgbClr val="105B75"/>
                </a:solidFill>
                <a:latin typeface="+mn-lt"/>
                <a:ea typeface="+mn-ea"/>
                <a:cs typeface="+mn-cs"/>
                <a:sym typeface="Gill Sans"/>
              </a:rPr>
              <a:t>: geophysical (elastic) model plus observation/predictions of mass redistribution (land ice and land water storage)</a:t>
            </a:r>
            <a:endParaRPr sz="3300">
              <a:solidFill>
                <a:srgbClr val="105B75"/>
              </a:solidFill>
              <a:latin typeface="+mn-lt"/>
              <a:ea typeface="+mn-ea"/>
              <a:cs typeface="+mn-cs"/>
              <a:sym typeface="Gill Sans"/>
            </a:endParaRPr>
          </a:p>
          <a:p>
            <a:pPr lvl="0" defTabSz="800100">
              <a:defRPr sz="1800"/>
            </a:pPr>
            <a:r>
              <a:rPr sz="3300">
                <a:solidFill>
                  <a:srgbClr val="105B75"/>
                </a:solidFill>
                <a:latin typeface="+mn-lt"/>
                <a:ea typeface="+mn-ea"/>
                <a:cs typeface="+mn-cs"/>
                <a:sym typeface="Gill Sans"/>
              </a:rPr>
              <a:t>mass redistribution:</a:t>
            </a:r>
            <a:endParaRPr sz="3300">
              <a:solidFill>
                <a:srgbClr val="105B75"/>
              </a:solidFill>
              <a:latin typeface="+mn-lt"/>
              <a:ea typeface="+mn-ea"/>
              <a:cs typeface="+mn-cs"/>
              <a:sym typeface="Gill Sans"/>
            </a:endParaRPr>
          </a:p>
          <a:p>
            <a:pPr lvl="0" defTabSz="800100">
              <a:defRPr sz="1800"/>
            </a:pPr>
            <a:r>
              <a:rPr sz="3300">
                <a:solidFill>
                  <a:srgbClr val="105B75"/>
                </a:solidFill>
                <a:latin typeface="+mn-lt"/>
                <a:ea typeface="+mn-ea"/>
                <a:cs typeface="+mn-cs"/>
                <a:sym typeface="Gill Sans"/>
              </a:rPr>
              <a:t>- Land water storage: GLDAS + GRACE</a:t>
            </a:r>
            <a:endParaRPr sz="3300">
              <a:solidFill>
                <a:srgbClr val="105B75"/>
              </a:solidFill>
              <a:latin typeface="+mn-lt"/>
              <a:ea typeface="+mn-ea"/>
              <a:cs typeface="+mn-cs"/>
              <a:sym typeface="Gill Sans"/>
            </a:endParaRPr>
          </a:p>
          <a:p>
            <a:pPr lvl="0" defTabSz="800100">
              <a:defRPr sz="1800"/>
            </a:pPr>
            <a:r>
              <a:rPr sz="3300">
                <a:solidFill>
                  <a:srgbClr val="105B75"/>
                </a:solidFill>
                <a:latin typeface="+mn-lt"/>
                <a:ea typeface="+mn-ea"/>
                <a:cs typeface="+mn-cs"/>
                <a:sym typeface="Gill Sans"/>
              </a:rPr>
              <a:t>- Ice sheets: GRACE, satellite altimetry, models</a:t>
            </a:r>
            <a:endParaRPr sz="3300">
              <a:solidFill>
                <a:srgbClr val="105B75"/>
              </a:solidFill>
              <a:latin typeface="+mn-lt"/>
              <a:ea typeface="+mn-ea"/>
              <a:cs typeface="+mn-cs"/>
              <a:sym typeface="Gill Sans"/>
            </a:endParaRPr>
          </a:p>
          <a:p>
            <a:pPr lvl="0" defTabSz="800100">
              <a:defRPr sz="1800"/>
            </a:pPr>
            <a:r>
              <a:rPr sz="3300">
                <a:solidFill>
                  <a:srgbClr val="105B75"/>
                </a:solidFill>
                <a:latin typeface="+mn-lt"/>
                <a:ea typeface="+mn-ea"/>
                <a:cs typeface="+mn-cs"/>
                <a:sym typeface="Gill Sans"/>
              </a:rPr>
              <a:t>- Glaciers: extrapolation of observed trends </a:t>
            </a:r>
            <a:br>
              <a:rPr sz="3300">
                <a:solidFill>
                  <a:srgbClr val="105B75"/>
                </a:solidFill>
                <a:latin typeface="+mn-lt"/>
                <a:ea typeface="+mn-ea"/>
                <a:cs typeface="+mn-cs"/>
                <a:sym typeface="Gill Sans"/>
              </a:rPr>
            </a:br>
            <a:r>
              <a:rPr sz="3300">
                <a:solidFill>
                  <a:srgbClr val="151515"/>
                </a:solidFill>
                <a:latin typeface="Gill Sans SemiBold"/>
                <a:ea typeface="Gill Sans SemiBold"/>
                <a:cs typeface="Gill Sans SemiBold"/>
                <a:sym typeface="Gill Sans SemiBold"/>
              </a:rPr>
              <a:t>Vertical land motion</a:t>
            </a:r>
            <a:r>
              <a:rPr sz="3300">
                <a:solidFill>
                  <a:srgbClr val="151515"/>
                </a:solidFill>
                <a:latin typeface="+mn-lt"/>
                <a:ea typeface="+mn-ea"/>
                <a:cs typeface="+mn-cs"/>
                <a:sym typeface="Gill Sans"/>
              </a:rPr>
              <a:t>: observations, extrapolation of recent trends</a:t>
            </a:r>
            <a:endParaRPr sz="3300">
              <a:solidFill>
                <a:srgbClr val="151515"/>
              </a:solidFill>
              <a:latin typeface="+mn-lt"/>
              <a:ea typeface="+mn-ea"/>
              <a:cs typeface="+mn-cs"/>
              <a:sym typeface="Gill Sans"/>
            </a:endParaRPr>
          </a:p>
          <a:p>
            <a:pPr lvl="0" defTabSz="800100">
              <a:defRPr sz="1800"/>
            </a:pPr>
            <a:r>
              <a:rPr sz="3300">
                <a:solidFill>
                  <a:srgbClr val="151515"/>
                </a:solidFill>
                <a:latin typeface="Gill Sans SemiBold"/>
                <a:ea typeface="Gill Sans SemiBold"/>
                <a:cs typeface="Gill Sans SemiBold"/>
                <a:sym typeface="Gill Sans SemiBold"/>
              </a:rPr>
              <a:t>Atmospheric and ocean circulation</a:t>
            </a:r>
            <a:r>
              <a:rPr sz="3300">
                <a:solidFill>
                  <a:srgbClr val="151515"/>
                </a:solidFill>
                <a:latin typeface="+mn-lt"/>
                <a:ea typeface="+mn-ea"/>
                <a:cs typeface="+mn-cs"/>
                <a:sym typeface="Gill Sans"/>
              </a:rPr>
              <a:t>: GCMs, regional models, and observations</a:t>
            </a:r>
            <a:endParaRPr sz="3300">
              <a:solidFill>
                <a:srgbClr val="151515"/>
              </a:solidFill>
              <a:latin typeface="+mn-lt"/>
              <a:ea typeface="+mn-ea"/>
              <a:cs typeface="+mn-cs"/>
              <a:sym typeface="Gill Sans"/>
            </a:endParaRPr>
          </a:p>
          <a:p>
            <a:pPr lvl="0" defTabSz="800100">
              <a:defRPr sz="1800"/>
            </a:pPr>
            <a:r>
              <a:rPr sz="3300">
                <a:solidFill>
                  <a:srgbClr val="151515"/>
                </a:solidFill>
                <a:latin typeface="Gill Sans SemiBold"/>
                <a:ea typeface="Gill Sans SemiBold"/>
                <a:cs typeface="Gill Sans SemiBold"/>
                <a:sym typeface="Gill Sans SemiBold"/>
              </a:rPr>
              <a:t>Steric effects</a:t>
            </a:r>
            <a:r>
              <a:rPr sz="3300">
                <a:solidFill>
                  <a:srgbClr val="151515"/>
                </a:solidFill>
                <a:latin typeface="+mn-lt"/>
                <a:ea typeface="+mn-ea"/>
                <a:cs typeface="+mn-cs"/>
                <a:sym typeface="Gill Sans"/>
              </a:rPr>
              <a:t>: ARGOS and other observations</a:t>
            </a:r>
            <a:endParaRPr sz="3300">
              <a:solidFill>
                <a:srgbClr val="151515"/>
              </a:solidFill>
              <a:latin typeface="+mn-lt"/>
              <a:ea typeface="+mn-ea"/>
              <a:cs typeface="+mn-cs"/>
              <a:sym typeface="Gill Sans"/>
            </a:endParaRPr>
          </a:p>
          <a:p>
            <a:pPr lvl="0" defTabSz="800100">
              <a:defRPr sz="1800"/>
            </a:pPr>
            <a:r>
              <a:rPr sz="3300">
                <a:solidFill>
                  <a:srgbClr val="151515"/>
                </a:solidFill>
                <a:latin typeface="Gill Sans SemiBold"/>
                <a:ea typeface="Gill Sans SemiBold"/>
                <a:cs typeface="Gill Sans SemiBold"/>
                <a:sym typeface="Gill Sans SemiBold"/>
              </a:rPr>
              <a:t>Freshening</a:t>
            </a:r>
            <a:r>
              <a:rPr sz="3300">
                <a:solidFill>
                  <a:srgbClr val="151515"/>
                </a:solidFill>
                <a:latin typeface="+mn-lt"/>
                <a:ea typeface="+mn-ea"/>
                <a:cs typeface="+mn-cs"/>
                <a:sym typeface="Gill Sans"/>
              </a:rPr>
              <a:t>: remote sensing and models</a:t>
            </a:r>
            <a:endParaRPr sz="3300">
              <a:solidFill>
                <a:srgbClr val="151515"/>
              </a:solidFill>
              <a:latin typeface="+mn-lt"/>
              <a:ea typeface="+mn-ea"/>
              <a:cs typeface="+mn-cs"/>
              <a:sym typeface="Gill Sans"/>
            </a:endParaRPr>
          </a:p>
          <a:p>
            <a:pPr lvl="0" defTabSz="800100">
              <a:defRPr sz="1800"/>
            </a:pPr>
            <a:endParaRPr sz="3300">
              <a:solidFill>
                <a:srgbClr val="151515"/>
              </a:solidFill>
              <a:latin typeface="+mn-lt"/>
              <a:ea typeface="+mn-ea"/>
              <a:cs typeface="+mn-cs"/>
              <a:sym typeface="Gill Sans"/>
            </a:endParaRPr>
          </a:p>
          <a:p>
            <a:pPr lvl="0" defTabSz="800100">
              <a:defRPr sz="1800"/>
            </a:pPr>
            <a:r>
              <a:rPr sz="3300">
                <a:solidFill>
                  <a:srgbClr val="151515"/>
                </a:solidFill>
                <a:latin typeface="+mn-lt"/>
                <a:ea typeface="+mn-ea"/>
                <a:cs typeface="+mn-cs"/>
                <a:sym typeface="Gill Sans"/>
              </a:rPr>
              <a:t>Constraints/assimilation: </a:t>
            </a:r>
            <a:endParaRPr sz="3300">
              <a:solidFill>
                <a:srgbClr val="151515"/>
              </a:solidFill>
              <a:latin typeface="+mn-lt"/>
              <a:ea typeface="+mn-ea"/>
              <a:cs typeface="+mn-cs"/>
              <a:sym typeface="Gill Sans"/>
            </a:endParaRPr>
          </a:p>
          <a:p>
            <a:pPr lvl="0" defTabSz="800100">
              <a:defRPr sz="1800"/>
            </a:pPr>
            <a:r>
              <a:rPr sz="3300">
                <a:solidFill>
                  <a:srgbClr val="151515"/>
                </a:solidFill>
                <a:latin typeface="+mn-lt"/>
                <a:ea typeface="+mn-ea"/>
                <a:cs typeface="+mn-cs"/>
                <a:sym typeface="Gill Sans"/>
              </a:rPr>
              <a:t>- Global (water) mass balance</a:t>
            </a:r>
            <a:endParaRPr sz="3300">
              <a:solidFill>
                <a:srgbClr val="151515"/>
              </a:solidFill>
              <a:latin typeface="+mn-lt"/>
              <a:ea typeface="+mn-ea"/>
              <a:cs typeface="+mn-cs"/>
              <a:sym typeface="Gill Sans"/>
            </a:endParaRPr>
          </a:p>
          <a:p>
            <a:pPr lvl="0" defTabSz="800100">
              <a:defRPr sz="1800"/>
            </a:pPr>
            <a:r>
              <a:rPr sz="3300">
                <a:solidFill>
                  <a:srgbClr val="151515"/>
                </a:solidFill>
                <a:latin typeface="+mn-lt"/>
                <a:ea typeface="+mn-ea"/>
                <a:cs typeface="+mn-cs"/>
                <a:sym typeface="Gill Sans"/>
              </a:rPr>
              <a:t>- Tide gauges and satellite altimetry</a:t>
            </a:r>
            <a:endParaRPr sz="3300">
              <a:solidFill>
                <a:srgbClr val="151515"/>
              </a:solidFill>
              <a:latin typeface="+mn-lt"/>
              <a:ea typeface="+mn-ea"/>
              <a:cs typeface="+mn-cs"/>
              <a:sym typeface="Gill Sans"/>
            </a:endParaRPr>
          </a:p>
          <a:p>
            <a:pPr lvl="0" defTabSz="800100">
              <a:defRPr sz="1800"/>
            </a:pPr>
            <a:r>
              <a:rPr sz="3300">
                <a:solidFill>
                  <a:srgbClr val="151515"/>
                </a:solidFill>
                <a:latin typeface="+mn-lt"/>
                <a:ea typeface="+mn-ea"/>
                <a:cs typeface="+mn-cs"/>
                <a:sym typeface="Gill Sans"/>
              </a:rPr>
              <a:t>- Earth rotation observations</a:t>
            </a:r>
          </a:p>
        </p:txBody>
      </p:sp>
      <p:sp>
        <p:nvSpPr>
          <p:cNvPr id="271" name="Shape 271"/>
          <p:cNvSpPr/>
          <p:nvPr/>
        </p:nvSpPr>
        <p:spPr>
          <a:xfrm>
            <a:off x="215900" y="2444750"/>
            <a:ext cx="15024100" cy="901700"/>
          </a:xfrm>
          <a:prstGeom prst="rect">
            <a:avLst/>
          </a:prstGeom>
          <a:solidFill>
            <a:srgbClr val="5C7990"/>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5500">
              <a:defRPr sz="5400">
                <a:solidFill>
                  <a:srgbClr val="FFFFFF"/>
                </a:solidFill>
                <a:latin typeface="Trebuchet MS"/>
                <a:ea typeface="Trebuchet MS"/>
                <a:cs typeface="Trebuchet MS"/>
                <a:sym typeface="Trebuchet MS"/>
              </a:defRPr>
            </a:lvl1pPr>
          </a:lstStyle>
          <a:p>
            <a:pPr lvl="0">
              <a:defRPr sz="1800">
                <a:solidFill>
                  <a:srgbClr val="000000"/>
                </a:solidFill>
              </a:defRPr>
            </a:pPr>
            <a:r>
              <a:rPr sz="5400">
                <a:solidFill>
                  <a:srgbClr val="FFFFFF"/>
                </a:solidFill>
              </a:rPr>
              <a:t>Forecasting of Local Sea Level (LSL)</a:t>
            </a:r>
          </a:p>
        </p:txBody>
      </p:sp>
      <p:grpSp>
        <p:nvGrpSpPr>
          <p:cNvPr id="274" name="Group 274"/>
          <p:cNvGrpSpPr/>
          <p:nvPr/>
        </p:nvGrpSpPr>
        <p:grpSpPr>
          <a:xfrm>
            <a:off x="88900" y="63500"/>
            <a:ext cx="24193500" cy="1778000"/>
            <a:chOff x="-50800" y="-50800"/>
            <a:chExt cx="24193500" cy="1778000"/>
          </a:xfrm>
        </p:grpSpPr>
        <p:pic>
          <p:nvPicPr>
            <p:cNvPr id="272"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73"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sp>
        <p:nvSpPr>
          <p:cNvPr id="275" name="Shape 275"/>
          <p:cNvSpPr/>
          <p:nvPr/>
        </p:nvSpPr>
        <p:spPr>
          <a:xfrm>
            <a:off x="291504" y="12077699"/>
            <a:ext cx="23800992" cy="1701801"/>
          </a:xfrm>
          <a:prstGeom prst="rect">
            <a:avLst/>
          </a:prstGeom>
          <a:solidFill>
            <a:srgbClr val="5C7990"/>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5500">
              <a:defRPr sz="5400">
                <a:solidFill>
                  <a:srgbClr val="FFFFFF"/>
                </a:solidFill>
                <a:latin typeface="Trebuchet MS"/>
                <a:ea typeface="Trebuchet MS"/>
                <a:cs typeface="Trebuchet MS"/>
                <a:sym typeface="Trebuchet MS"/>
              </a:defRPr>
            </a:lvl1pPr>
          </a:lstStyle>
          <a:p>
            <a:pPr lvl="0">
              <a:defRPr sz="1800">
                <a:solidFill>
                  <a:srgbClr val="000000"/>
                </a:solidFill>
              </a:defRPr>
            </a:pPr>
            <a:r>
              <a:rPr sz="5400">
                <a:solidFill>
                  <a:srgbClr val="FFFFFF"/>
                </a:solidFill>
              </a:rPr>
              <a:t>We need a community effort to develop, validate and operate the LSL forecasting system</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71"/>
                                        </p:tgtEl>
                                        <p:attrNameLst>
                                          <p:attrName>style.visibility</p:attrName>
                                        </p:attrNameLst>
                                      </p:cBhvr>
                                      <p:to>
                                        <p:strVal val="visible"/>
                                      </p:to>
                                    </p:set>
                                    <p:animEffect filter="dissolve" transition="in">
                                      <p:cBhvr>
                                        <p:cTn id="7" dur="1000"/>
                                        <p:tgtEl>
                                          <p:spTgt spid="271"/>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269"/>
                                        </p:tgtEl>
                                        <p:attrNameLst>
                                          <p:attrName>style.visibility</p:attrName>
                                        </p:attrNameLst>
                                      </p:cBhvr>
                                      <p:to>
                                        <p:strVal val="visible"/>
                                      </p:to>
                                    </p:set>
                                    <p:animEffect filter="fade" transition="in">
                                      <p:cBhvr>
                                        <p:cTn id="11" dur="1000"/>
                                        <p:tgtEl>
                                          <p:spTgt spid="269"/>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270"/>
                                        </p:tgtEl>
                                        <p:attrNameLst>
                                          <p:attrName>style.visibility</p:attrName>
                                        </p:attrNameLst>
                                      </p:cBhvr>
                                      <p:to>
                                        <p:strVal val="visible"/>
                                      </p:to>
                                    </p:set>
                                    <p:animEffect filter="dissolve" transition="in">
                                      <p:cBhvr>
                                        <p:cTn id="16" dur="1000"/>
                                        <p:tgtEl>
                                          <p:spTgt spid="270"/>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9" grpId="4" fill="hold">
                                  <p:stCondLst>
                                    <p:cond delay="0"/>
                                  </p:stCondLst>
                                  <p:iterate type="el" backwards="0">
                                    <p:tmAbs val="0"/>
                                  </p:iterate>
                                  <p:childTnLst>
                                    <p:set>
                                      <p:cBhvr>
                                        <p:cTn id="20" fill="hold"/>
                                        <p:tgtEl>
                                          <p:spTgt spid="275"/>
                                        </p:tgtEl>
                                        <p:attrNameLst>
                                          <p:attrName>style.visibility</p:attrName>
                                        </p:attrNameLst>
                                      </p:cBhvr>
                                      <p:to>
                                        <p:strVal val="visible"/>
                                      </p:to>
                                    </p:set>
                                    <p:animEffect filter="dissolve" transition="in">
                                      <p:cBhvr>
                                        <p:cTn id="21" dur="1000"/>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1" grpId="1"/>
      <p:bldP build="whole" bldLvl="1" animBg="1" rev="0" advAuto="0" spid="275" grpId="4"/>
      <p:bldP build="whole" bldLvl="1" animBg="1" rev="0" advAuto="0" spid="269" grpId="2"/>
      <p:bldP build="whole" bldLvl="1" animBg="1" rev="0" advAuto="0" spid="270" grpId="3"/>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77" name="Shape 277"/>
          <p:cNvSpPr/>
          <p:nvPr/>
        </p:nvSpPr>
        <p:spPr>
          <a:xfrm>
            <a:off x="190500" y="2190749"/>
            <a:ext cx="24003000" cy="2527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5600">
                <a:solidFill>
                  <a:srgbClr val="1D5F7B"/>
                </a:solidFill>
                <a:latin typeface="Trebuchet MS"/>
                <a:ea typeface="Trebuchet MS"/>
                <a:cs typeface="Trebuchet MS"/>
                <a:sym typeface="Trebuchet MS"/>
              </a:rPr>
              <a:t>Current paradigm: </a:t>
            </a:r>
            <a:endParaRPr sz="5600">
              <a:solidFill>
                <a:srgbClr val="1D5F7B"/>
              </a:solidFill>
              <a:latin typeface="Trebuchet MS"/>
              <a:ea typeface="Trebuchet MS"/>
              <a:cs typeface="Trebuchet MS"/>
              <a:sym typeface="Trebuchet MS"/>
            </a:endParaRPr>
          </a:p>
          <a:p>
            <a:pPr lvl="0" defTabSz="825500">
              <a:spcBef>
                <a:spcPts val="1400"/>
              </a:spcBef>
              <a:defRPr sz="1800"/>
            </a:pPr>
            <a:r>
              <a:rPr sz="4800">
                <a:solidFill>
                  <a:srgbClr val="1D5F7B"/>
                </a:solidFill>
                <a:latin typeface="Trebuchet MS"/>
                <a:ea typeface="Trebuchet MS"/>
                <a:cs typeface="Trebuchet MS"/>
                <a:sym typeface="Trebuchet MS"/>
              </a:rPr>
              <a:t>“Sea level does not change very much, coastal zones change slowly, and the potential for surprises is low.”</a:t>
            </a:r>
          </a:p>
        </p:txBody>
      </p:sp>
      <p:grpSp>
        <p:nvGrpSpPr>
          <p:cNvPr id="280" name="Group 280"/>
          <p:cNvGrpSpPr/>
          <p:nvPr/>
        </p:nvGrpSpPr>
        <p:grpSpPr>
          <a:xfrm>
            <a:off x="88900" y="63500"/>
            <a:ext cx="24193500" cy="1778000"/>
            <a:chOff x="-50800" y="-50800"/>
            <a:chExt cx="24193500" cy="1778000"/>
          </a:xfrm>
        </p:grpSpPr>
        <p:pic>
          <p:nvPicPr>
            <p:cNvPr id="278"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279"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281" name="Shape 281"/>
          <p:cNvSpPr/>
          <p:nvPr/>
        </p:nvSpPr>
        <p:spPr>
          <a:xfrm>
            <a:off x="7708900" y="4660900"/>
            <a:ext cx="14414500" cy="170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spcBef>
                <a:spcPts val="3000"/>
              </a:spcBef>
              <a:defRPr sz="1800"/>
            </a:pPr>
            <a:endParaRPr b="1" sz="2000">
              <a:latin typeface="Georgia"/>
              <a:ea typeface="Georgia"/>
              <a:cs typeface="Georgia"/>
              <a:sym typeface="Georgia"/>
            </a:endParaRPr>
          </a:p>
          <a:p>
            <a:pPr lvl="0">
              <a:spcBef>
                <a:spcPts val="3000"/>
              </a:spcBef>
              <a:defRPr sz="1800"/>
            </a:pPr>
            <a:endParaRPr b="1" sz="2000">
              <a:latin typeface="Georgia"/>
              <a:ea typeface="Georgia"/>
              <a:cs typeface="Georgia"/>
              <a:sym typeface="Georgia"/>
            </a:endParaRPr>
          </a:p>
        </p:txBody>
      </p:sp>
      <p:sp>
        <p:nvSpPr>
          <p:cNvPr id="282" name="Shape 282"/>
          <p:cNvSpPr/>
          <p:nvPr/>
        </p:nvSpPr>
        <p:spPr>
          <a:xfrm>
            <a:off x="190500" y="5349874"/>
            <a:ext cx="24003000" cy="181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5600">
                <a:solidFill>
                  <a:srgbClr val="1D5F7B"/>
                </a:solidFill>
                <a:latin typeface="Trebuchet MS"/>
                <a:ea typeface="Trebuchet MS"/>
                <a:cs typeface="Trebuchet MS"/>
                <a:sym typeface="Trebuchet MS"/>
              </a:rPr>
              <a:t>New paradigm: </a:t>
            </a:r>
            <a:endParaRPr sz="5600">
              <a:solidFill>
                <a:srgbClr val="1D5F7B"/>
              </a:solidFill>
              <a:latin typeface="Trebuchet MS"/>
              <a:ea typeface="Trebuchet MS"/>
              <a:cs typeface="Trebuchet MS"/>
              <a:sym typeface="Trebuchet MS"/>
            </a:endParaRPr>
          </a:p>
          <a:p>
            <a:pPr lvl="0" defTabSz="825500">
              <a:spcBef>
                <a:spcPts val="1400"/>
              </a:spcBef>
              <a:defRPr sz="1800"/>
            </a:pPr>
            <a:r>
              <a:rPr sz="4800">
                <a:solidFill>
                  <a:srgbClr val="1D5F7B"/>
                </a:solidFill>
                <a:latin typeface="Trebuchet MS"/>
                <a:ea typeface="Trebuchet MS"/>
                <a:cs typeface="Trebuchet MS"/>
                <a:sym typeface="Trebuchet MS"/>
              </a:rPr>
              <a:t>“Sea level may change rapidly and coastal zones may migrate very fast.”</a:t>
            </a:r>
          </a:p>
        </p:txBody>
      </p:sp>
      <p:sp>
        <p:nvSpPr>
          <p:cNvPr id="283" name="Shape 283"/>
          <p:cNvSpPr/>
          <p:nvPr/>
        </p:nvSpPr>
        <p:spPr>
          <a:xfrm>
            <a:off x="190500" y="7854950"/>
            <a:ext cx="24003000" cy="359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5600">
                <a:solidFill>
                  <a:srgbClr val="1D5F7B"/>
                </a:solidFill>
                <a:latin typeface="Trebuchet MS"/>
                <a:ea typeface="Trebuchet MS"/>
                <a:cs typeface="Trebuchet MS"/>
                <a:sym typeface="Trebuchet MS"/>
              </a:rPr>
              <a:t>Consequence:</a:t>
            </a:r>
            <a:endParaRPr sz="5600">
              <a:solidFill>
                <a:srgbClr val="1D5F7B"/>
              </a:solidFill>
              <a:latin typeface="Trebuchet MS"/>
              <a:ea typeface="Trebuchet MS"/>
              <a:cs typeface="Trebuchet MS"/>
              <a:sym typeface="Trebuchet MS"/>
            </a:endParaRPr>
          </a:p>
          <a:p>
            <a:pPr lvl="0" marL="910166" indent="-592666" defTabSz="825500">
              <a:spcBef>
                <a:spcPts val="1400"/>
              </a:spcBef>
              <a:buSzPct val="171000"/>
              <a:buChar char="•"/>
              <a:defRPr sz="1800"/>
            </a:pPr>
            <a:r>
              <a:rPr sz="4800">
                <a:solidFill>
                  <a:srgbClr val="1D5F7B"/>
                </a:solidFill>
                <a:latin typeface="Trebuchet MS"/>
                <a:ea typeface="Trebuchet MS"/>
                <a:cs typeface="Trebuchet MS"/>
                <a:sym typeface="Trebuchet MS"/>
              </a:rPr>
              <a:t>be prepared to leave</a:t>
            </a:r>
            <a:endParaRPr sz="4800">
              <a:solidFill>
                <a:srgbClr val="1D5F7B"/>
              </a:solidFill>
              <a:latin typeface="Trebuchet MS"/>
              <a:ea typeface="Trebuchet MS"/>
              <a:cs typeface="Trebuchet MS"/>
              <a:sym typeface="Trebuchet MS"/>
            </a:endParaRPr>
          </a:p>
          <a:p>
            <a:pPr lvl="0" marL="910166" indent="-592666" defTabSz="825500">
              <a:spcBef>
                <a:spcPts val="1400"/>
              </a:spcBef>
              <a:buSzPct val="171000"/>
              <a:buChar char="•"/>
              <a:defRPr sz="1800"/>
            </a:pPr>
            <a:r>
              <a:rPr sz="4800">
                <a:solidFill>
                  <a:srgbClr val="1D5F7B"/>
                </a:solidFill>
                <a:latin typeface="Trebuchet MS"/>
                <a:ea typeface="Trebuchet MS"/>
                <a:cs typeface="Trebuchet MS"/>
                <a:sym typeface="Trebuchet MS"/>
              </a:rPr>
              <a:t>keep the coastal zone clean and prepared for inundation</a:t>
            </a:r>
            <a:endParaRPr sz="4800">
              <a:solidFill>
                <a:srgbClr val="1D5F7B"/>
              </a:solidFill>
              <a:latin typeface="Trebuchet MS"/>
              <a:ea typeface="Trebuchet MS"/>
              <a:cs typeface="Trebuchet MS"/>
              <a:sym typeface="Trebuchet MS"/>
            </a:endParaRPr>
          </a:p>
          <a:p>
            <a:pPr lvl="0" marL="910166" indent="-592666" defTabSz="825500">
              <a:spcBef>
                <a:spcPts val="1400"/>
              </a:spcBef>
              <a:buSzPct val="171000"/>
              <a:buChar char="•"/>
              <a:defRPr sz="1800"/>
            </a:pPr>
            <a:r>
              <a:rPr sz="4800">
                <a:solidFill>
                  <a:srgbClr val="1D5F7B"/>
                </a:solidFill>
                <a:latin typeface="Trebuchet MS"/>
                <a:ea typeface="Trebuchet MS"/>
                <a:cs typeface="Trebuchet MS"/>
                <a:sym typeface="Trebuchet MS"/>
              </a:rPr>
              <a:t>have </a:t>
            </a:r>
            <a:r>
              <a:rPr b="1" sz="4800">
                <a:solidFill>
                  <a:srgbClr val="1D5F7B"/>
                </a:solidFill>
                <a:latin typeface="Trebuchet MS"/>
                <a:ea typeface="Trebuchet MS"/>
                <a:cs typeface="Trebuchet MS"/>
                <a:sym typeface="Trebuchet MS"/>
              </a:rPr>
              <a:t>early warning systems</a:t>
            </a:r>
            <a:r>
              <a:rPr sz="4800">
                <a:solidFill>
                  <a:srgbClr val="1D5F7B"/>
                </a:solidFill>
                <a:latin typeface="Trebuchet MS"/>
                <a:ea typeface="Trebuchet MS"/>
                <a:cs typeface="Trebuchet MS"/>
                <a:sym typeface="Trebuchet MS"/>
              </a:rPr>
              <a:t> in place</a:t>
            </a:r>
          </a:p>
        </p:txBody>
      </p:sp>
      <p:sp>
        <p:nvSpPr>
          <p:cNvPr id="284" name="Shape 284"/>
          <p:cNvSpPr/>
          <p:nvPr/>
        </p:nvSpPr>
        <p:spPr>
          <a:xfrm>
            <a:off x="190500" y="12118975"/>
            <a:ext cx="240030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400">
                <a:solidFill>
                  <a:srgbClr val="1D5F7B"/>
                </a:solidFill>
                <a:latin typeface="Trebuchet MS"/>
                <a:ea typeface="Trebuchet MS"/>
                <a:cs typeface="Trebuchet MS"/>
                <a:sym typeface="Trebuchet MS"/>
              </a:defRPr>
            </a:lvl1pPr>
          </a:lstStyle>
          <a:p>
            <a:pPr lvl="0">
              <a:defRPr sz="1800">
                <a:solidFill>
                  <a:srgbClr val="000000"/>
                </a:solidFill>
              </a:defRPr>
            </a:pPr>
            <a:r>
              <a:rPr sz="4400">
                <a:solidFill>
                  <a:srgbClr val="1D5F7B"/>
                </a:solidFill>
              </a:rPr>
              <a:t>Decision Making Under Uncertainty (DMUU) ——&gt; Decision Making Under Foreseeability (DMUF)</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277"/>
                                        </p:tgtEl>
                                        <p:attrNameLst>
                                          <p:attrName>style.visibility</p:attrName>
                                        </p:attrNameLst>
                                      </p:cBhvr>
                                      <p:to>
                                        <p:strVal val="visible"/>
                                      </p:to>
                                    </p:set>
                                    <p:animEffect filter="dissolve" transition="in">
                                      <p:cBhvr>
                                        <p:cTn id="7" dur="1000"/>
                                        <p:tgtEl>
                                          <p:spTgt spid="277"/>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282"/>
                                        </p:tgtEl>
                                        <p:attrNameLst>
                                          <p:attrName>style.visibility</p:attrName>
                                        </p:attrNameLst>
                                      </p:cBhvr>
                                      <p:to>
                                        <p:strVal val="visible"/>
                                      </p:to>
                                    </p:set>
                                    <p:animEffect filter="dissolve" transition="in">
                                      <p:cBhvr>
                                        <p:cTn id="12" dur="1000"/>
                                        <p:tgtEl>
                                          <p:spTgt spid="282"/>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9" grpId="3" fill="hold">
                                  <p:stCondLst>
                                    <p:cond delay="0"/>
                                  </p:stCondLst>
                                  <p:iterate type="el" backwards="0">
                                    <p:tmAbs val="0"/>
                                  </p:iterate>
                                  <p:childTnLst>
                                    <p:set>
                                      <p:cBhvr>
                                        <p:cTn id="16" fill="hold"/>
                                        <p:tgtEl>
                                          <p:spTgt spid="283"/>
                                        </p:tgtEl>
                                        <p:attrNameLst>
                                          <p:attrName>style.visibility</p:attrName>
                                        </p:attrNameLst>
                                      </p:cBhvr>
                                      <p:to>
                                        <p:strVal val="visible"/>
                                      </p:to>
                                    </p:set>
                                    <p:animEffect filter="dissolve" transition="in">
                                      <p:cBhvr>
                                        <p:cTn id="17" dur="1000"/>
                                        <p:tgtEl>
                                          <p:spTgt spid="283"/>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9" grpId="4" fill="hold">
                                  <p:stCondLst>
                                    <p:cond delay="0"/>
                                  </p:stCondLst>
                                  <p:iterate type="el" backwards="0">
                                    <p:tmAbs val="0"/>
                                  </p:iterate>
                                  <p:childTnLst>
                                    <p:set>
                                      <p:cBhvr>
                                        <p:cTn id="21" fill="hold"/>
                                        <p:tgtEl>
                                          <p:spTgt spid="284"/>
                                        </p:tgtEl>
                                        <p:attrNameLst>
                                          <p:attrName>style.visibility</p:attrName>
                                        </p:attrNameLst>
                                      </p:cBhvr>
                                      <p:to>
                                        <p:strVal val="visible"/>
                                      </p:to>
                                    </p:set>
                                    <p:animEffect filter="dissolve" transition="in">
                                      <p:cBhvr>
                                        <p:cTn id="22" dur="10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3" grpId="3"/>
      <p:bldP build="whole" bldLvl="1" animBg="1" rev="0" advAuto="0" spid="277" grpId="1"/>
      <p:bldP build="whole" bldLvl="1" animBg="1" rev="0" advAuto="0" spid="284" grpId="4"/>
      <p:bldP build="whole" bldLvl="1" animBg="1" rev="0" advAuto="0" spid="282" grpId="2"/>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grpSp>
        <p:nvGrpSpPr>
          <p:cNvPr id="70" name="Group 70"/>
          <p:cNvGrpSpPr/>
          <p:nvPr/>
        </p:nvGrpSpPr>
        <p:grpSpPr>
          <a:xfrm>
            <a:off x="88900" y="63500"/>
            <a:ext cx="24193500" cy="1778000"/>
            <a:chOff x="-50800" y="-50800"/>
            <a:chExt cx="24193500" cy="1778000"/>
          </a:xfrm>
        </p:grpSpPr>
        <p:pic>
          <p:nvPicPr>
            <p:cNvPr id="68"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69"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sp>
        <p:nvSpPr>
          <p:cNvPr id="71" name="Shape 71"/>
          <p:cNvSpPr/>
          <p:nvPr/>
        </p:nvSpPr>
        <p:spPr>
          <a:xfrm>
            <a:off x="342900" y="2082799"/>
            <a:ext cx="23360658" cy="2235201"/>
          </a:xfrm>
          <a:prstGeom prst="rect">
            <a:avLst/>
          </a:prstGeom>
          <a:solidFill>
            <a:srgbClr val="FFFFFF">
              <a:alpha val="6746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800">
                <a:latin typeface="Trebuchet MS"/>
                <a:ea typeface="Trebuchet MS"/>
                <a:cs typeface="Trebuchet MS"/>
                <a:sym typeface="Trebuchet MS"/>
              </a:defRPr>
            </a:lvl1pPr>
          </a:lstStyle>
          <a:p>
            <a:pPr lvl="0">
              <a:defRPr sz="1800"/>
            </a:pPr>
            <a:r>
              <a:rPr sz="4800"/>
              <a:t>When science facilitated industrialization, and access to seemingly unlimited energy sustained an extreme population growth, humanity developed a “life style” that resulted in a “reengineering" of the planet … </a:t>
            </a:r>
          </a:p>
        </p:txBody>
      </p:sp>
      <p:sp>
        <p:nvSpPr>
          <p:cNvPr id="72" name="Shape 72"/>
          <p:cNvSpPr/>
          <p:nvPr/>
        </p:nvSpPr>
        <p:spPr>
          <a:xfrm>
            <a:off x="342900" y="5946775"/>
            <a:ext cx="23360658" cy="4394201"/>
          </a:xfrm>
          <a:prstGeom prst="rect">
            <a:avLst/>
          </a:prstGeom>
          <a:solidFill>
            <a:srgbClr val="FFFFFF">
              <a:alpha val="6746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spcBef>
                <a:spcPts val="1400"/>
              </a:spcBef>
              <a:defRPr sz="1800"/>
            </a:pPr>
            <a:r>
              <a:rPr sz="4100">
                <a:latin typeface="Trebuchet MS"/>
                <a:ea typeface="Trebuchet MS"/>
                <a:cs typeface="Trebuchet MS"/>
                <a:sym typeface="Trebuchet MS"/>
              </a:rPr>
              <a:t>Many Warnings:</a:t>
            </a:r>
            <a:endParaRPr sz="4100">
              <a:latin typeface="Trebuchet MS"/>
              <a:ea typeface="Trebuchet MS"/>
              <a:cs typeface="Trebuchet MS"/>
              <a:sym typeface="Trebuchet MS"/>
            </a:endParaRPr>
          </a:p>
          <a:p>
            <a:pPr lvl="0" defTabSz="825500">
              <a:spcBef>
                <a:spcPts val="1400"/>
              </a:spcBef>
              <a:defRPr sz="1800"/>
            </a:pPr>
            <a:r>
              <a:rPr b="1" sz="4100">
                <a:latin typeface="Trebuchet MS"/>
                <a:ea typeface="Trebuchet MS"/>
                <a:cs typeface="Trebuchet MS"/>
                <a:sym typeface="Trebuchet MS"/>
              </a:rPr>
              <a:t>Thomas R Malthus</a:t>
            </a:r>
            <a:r>
              <a:rPr sz="4100">
                <a:latin typeface="Trebuchet MS"/>
                <a:ea typeface="Trebuchet MS"/>
                <a:cs typeface="Trebuchet MS"/>
                <a:sym typeface="Trebuchet MS"/>
              </a:rPr>
              <a:t>: </a:t>
            </a:r>
            <a:r>
              <a:rPr i="1" sz="4100">
                <a:latin typeface="Trebuchet MS"/>
                <a:ea typeface="Trebuchet MS"/>
                <a:cs typeface="Trebuchet MS"/>
                <a:sym typeface="Trebuchet MS"/>
              </a:rPr>
              <a:t>Population growth will eventually outrun food production …</a:t>
            </a:r>
            <a:endParaRPr i="1" sz="4100">
              <a:latin typeface="Trebuchet MS"/>
              <a:ea typeface="Trebuchet MS"/>
              <a:cs typeface="Trebuchet MS"/>
              <a:sym typeface="Trebuchet MS"/>
            </a:endParaRPr>
          </a:p>
          <a:p>
            <a:pPr lvl="0" defTabSz="825500">
              <a:spcBef>
                <a:spcPts val="1400"/>
              </a:spcBef>
              <a:defRPr sz="1800"/>
            </a:pPr>
            <a:r>
              <a:rPr b="1" sz="4100">
                <a:latin typeface="Trebuchet MS"/>
                <a:ea typeface="Trebuchet MS"/>
                <a:cs typeface="Trebuchet MS"/>
                <a:sym typeface="Trebuchet MS"/>
              </a:rPr>
              <a:t>Albert A Bartlett</a:t>
            </a:r>
            <a:r>
              <a:rPr sz="4100">
                <a:latin typeface="Trebuchet MS"/>
                <a:ea typeface="Trebuchet MS"/>
                <a:cs typeface="Trebuchet MS"/>
                <a:sym typeface="Trebuchet MS"/>
              </a:rPr>
              <a:t>: “The greatest shortcoming on the human race is our inability to understand the exponential function.”</a:t>
            </a:r>
            <a:endParaRPr sz="4100">
              <a:latin typeface="Trebuchet MS"/>
              <a:ea typeface="Trebuchet MS"/>
              <a:cs typeface="Trebuchet MS"/>
              <a:sym typeface="Trebuchet MS"/>
            </a:endParaRPr>
          </a:p>
          <a:p>
            <a:pPr lvl="0" defTabSz="825500">
              <a:spcBef>
                <a:spcPts val="1400"/>
              </a:spcBef>
              <a:defRPr sz="1800"/>
            </a:pPr>
            <a:r>
              <a:rPr b="1" sz="4100">
                <a:latin typeface="Trebuchet MS"/>
                <a:ea typeface="Trebuchet MS"/>
                <a:cs typeface="Trebuchet MS"/>
                <a:sym typeface="Trebuchet MS"/>
              </a:rPr>
              <a:t>Geoffrey West</a:t>
            </a:r>
            <a:r>
              <a:rPr sz="4100">
                <a:latin typeface="Trebuchet MS"/>
                <a:ea typeface="Trebuchet MS"/>
                <a:cs typeface="Trebuchet MS"/>
                <a:sym typeface="Trebuchet MS"/>
              </a:rPr>
              <a:t>: </a:t>
            </a:r>
            <a:r>
              <a:rPr i="1" sz="4100">
                <a:latin typeface="Trebuchet MS"/>
                <a:ea typeface="Trebuchet MS"/>
                <a:cs typeface="Trebuchet MS"/>
                <a:sym typeface="Trebuchet MS"/>
              </a:rPr>
              <a:t>We need innovations at an increasing rate to offset impacts of growth</a:t>
            </a:r>
            <a:endParaRPr sz="4100">
              <a:latin typeface="Trebuchet MS"/>
              <a:ea typeface="Trebuchet MS"/>
              <a:cs typeface="Trebuchet MS"/>
              <a:sym typeface="Trebuchet MS"/>
            </a:endParaRPr>
          </a:p>
          <a:p>
            <a:pPr lvl="0" defTabSz="825500">
              <a:spcBef>
                <a:spcPts val="1400"/>
              </a:spcBef>
              <a:defRPr sz="1800"/>
            </a:pPr>
            <a:r>
              <a:rPr b="1" sz="4100">
                <a:latin typeface="Trebuchet MS"/>
                <a:ea typeface="Trebuchet MS"/>
                <a:cs typeface="Trebuchet MS"/>
                <a:sym typeface="Trebuchet MS"/>
              </a:rPr>
              <a:t>Sir David Attenborough</a:t>
            </a:r>
            <a:r>
              <a:rPr sz="4100">
                <a:latin typeface="Trebuchet MS"/>
                <a:ea typeface="Trebuchet MS"/>
                <a:cs typeface="Trebuchet MS"/>
                <a:sym typeface="Trebuchet MS"/>
              </a:rPr>
              <a:t>: “</a:t>
            </a:r>
            <a:r>
              <a:rPr i="1" sz="4100">
                <a:latin typeface="Trebuchet MS"/>
                <a:ea typeface="Trebuchet MS"/>
                <a:cs typeface="Trebuchet MS"/>
                <a:sym typeface="Trebuchet MS"/>
              </a:rPr>
              <a:t>You can’t put infinity into something that is finite</a:t>
            </a:r>
            <a:r>
              <a:rPr sz="4100">
                <a:latin typeface="Trebuchet MS"/>
                <a:ea typeface="Trebuchet MS"/>
                <a:cs typeface="Trebuchet MS"/>
                <a:sym typeface="Trebuchet MS"/>
              </a:rPr>
              <a:t>”</a:t>
            </a:r>
          </a:p>
        </p:txBody>
      </p:sp>
      <p:sp>
        <p:nvSpPr>
          <p:cNvPr id="73" name="Shape 73"/>
          <p:cNvSpPr/>
          <p:nvPr/>
        </p:nvSpPr>
        <p:spPr>
          <a:xfrm>
            <a:off x="342900" y="10598149"/>
            <a:ext cx="23360658" cy="812801"/>
          </a:xfrm>
          <a:prstGeom prst="rect">
            <a:avLst/>
          </a:prstGeom>
          <a:solidFill>
            <a:srgbClr val="FFFFFF">
              <a:alpha val="6746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800">
                <a:latin typeface="Trebuchet MS"/>
                <a:ea typeface="Trebuchet MS"/>
                <a:cs typeface="Trebuchet MS"/>
                <a:sym typeface="Trebuchet MS"/>
              </a:defRPr>
            </a:lvl1pPr>
          </a:lstStyle>
          <a:p>
            <a:pPr lvl="0">
              <a:defRPr sz="1800"/>
            </a:pPr>
            <a:r>
              <a:rPr sz="4800"/>
              <a:t>(Most of) science: technology and innovations can outrun impacts of growth …   </a:t>
            </a:r>
          </a:p>
        </p:txBody>
      </p:sp>
      <p:sp>
        <p:nvSpPr>
          <p:cNvPr id="74" name="Shape 74"/>
          <p:cNvSpPr/>
          <p:nvPr/>
        </p:nvSpPr>
        <p:spPr>
          <a:xfrm>
            <a:off x="342900" y="4408487"/>
            <a:ext cx="23360658" cy="1447801"/>
          </a:xfrm>
          <a:prstGeom prst="rect">
            <a:avLst/>
          </a:prstGeom>
          <a:solidFill>
            <a:srgbClr val="FFFFFF">
              <a:alpha val="6746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00100">
              <a:defRPr i="1" sz="4600">
                <a:solidFill>
                  <a:srgbClr val="0728BE"/>
                </a:solidFill>
                <a:latin typeface="Trebuchet MS"/>
                <a:ea typeface="Trebuchet MS"/>
                <a:cs typeface="Trebuchet MS"/>
                <a:sym typeface="Trebuchet MS"/>
              </a:defRPr>
            </a:lvl1pPr>
          </a:lstStyle>
          <a:p>
            <a:pPr lvl="0">
              <a:defRPr i="0" sz="1800">
                <a:solidFill>
                  <a:srgbClr val="000000"/>
                </a:solidFill>
              </a:defRPr>
            </a:pPr>
            <a:r>
              <a:rPr i="1" sz="4600">
                <a:solidFill>
                  <a:srgbClr val="0728BE"/>
                </a:solidFill>
              </a:rPr>
              <a:t>Humanity produces today more nitrogen than all bacteria on the planet, move more surface mass than all rivers together</a:t>
            </a:r>
          </a:p>
        </p:txBody>
      </p:sp>
      <p:sp>
        <p:nvSpPr>
          <p:cNvPr id="75" name="Shape 75"/>
          <p:cNvSpPr/>
          <p:nvPr/>
        </p:nvSpPr>
        <p:spPr>
          <a:xfrm>
            <a:off x="342900" y="12090399"/>
            <a:ext cx="23360658" cy="812801"/>
          </a:xfrm>
          <a:prstGeom prst="rect">
            <a:avLst/>
          </a:prstGeom>
          <a:solidFill>
            <a:srgbClr val="FFFFFF">
              <a:alpha val="6746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spcBef>
                <a:spcPts val="1400"/>
              </a:spcBef>
              <a:defRPr sz="1800"/>
            </a:pPr>
            <a:r>
              <a:rPr sz="4800">
                <a:latin typeface="Trebuchet MS"/>
                <a:ea typeface="Trebuchet MS"/>
                <a:cs typeface="Trebuchet MS"/>
                <a:sym typeface="Trebuchet MS"/>
              </a:rPr>
              <a:t>Mantra of modern society: We need more growth …   (</a:t>
            </a:r>
            <a:r>
              <a:rPr i="1" sz="4800">
                <a:solidFill>
                  <a:srgbClr val="C93220"/>
                </a:solidFill>
                <a:latin typeface="Trebuchet MS"/>
                <a:ea typeface="Trebuchet MS"/>
                <a:cs typeface="Trebuchet MS"/>
                <a:sym typeface="Trebuchet MS"/>
              </a:rPr>
              <a:t>and propel more inequality</a:t>
            </a:r>
            <a:r>
              <a:rPr sz="4800">
                <a:latin typeface="Trebuchet MS"/>
                <a:ea typeface="Trebuchet MS"/>
                <a:cs typeface="Trebuchet MS"/>
                <a:sym typeface="Trebuchet MS"/>
              </a:rPr>
              <a:t>)</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71"/>
                                        </p:tgtEl>
                                        <p:attrNameLst>
                                          <p:attrName>style.visibility</p:attrName>
                                        </p:attrNameLst>
                                      </p:cBhvr>
                                      <p:to>
                                        <p:strVal val="visible"/>
                                      </p:to>
                                    </p:set>
                                    <p:animEffect filter="dissolve" transition="in">
                                      <p:cBhvr>
                                        <p:cTn id="7" dur="10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74"/>
                                        </p:tgtEl>
                                        <p:attrNameLst>
                                          <p:attrName>style.visibility</p:attrName>
                                        </p:attrNameLst>
                                      </p:cBhvr>
                                      <p:to>
                                        <p:strVal val="visible"/>
                                      </p:to>
                                    </p:set>
                                    <p:animEffect filter="dissolve" transition="in">
                                      <p:cBhvr>
                                        <p:cTn id="12" dur="10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9" grpId="3" fill="hold">
                                  <p:stCondLst>
                                    <p:cond delay="0"/>
                                  </p:stCondLst>
                                  <p:iterate type="el" backwards="0">
                                    <p:tmAbs val="0"/>
                                  </p:iterate>
                                  <p:childTnLst>
                                    <p:set>
                                      <p:cBhvr>
                                        <p:cTn id="16" fill="hold"/>
                                        <p:tgtEl>
                                          <p:spTgt spid="72"/>
                                        </p:tgtEl>
                                        <p:attrNameLst>
                                          <p:attrName>style.visibility</p:attrName>
                                        </p:attrNameLst>
                                      </p:cBhvr>
                                      <p:to>
                                        <p:strVal val="visible"/>
                                      </p:to>
                                    </p:set>
                                    <p:animEffect filter="dissolve" transition="in">
                                      <p:cBhvr>
                                        <p:cTn id="17" dur="10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9" grpId="4" fill="hold">
                                  <p:stCondLst>
                                    <p:cond delay="0"/>
                                  </p:stCondLst>
                                  <p:iterate type="el" backwards="0">
                                    <p:tmAbs val="0"/>
                                  </p:iterate>
                                  <p:childTnLst>
                                    <p:set>
                                      <p:cBhvr>
                                        <p:cTn id="21" fill="hold"/>
                                        <p:tgtEl>
                                          <p:spTgt spid="73"/>
                                        </p:tgtEl>
                                        <p:attrNameLst>
                                          <p:attrName>style.visibility</p:attrName>
                                        </p:attrNameLst>
                                      </p:cBhvr>
                                      <p:to>
                                        <p:strVal val="visible"/>
                                      </p:to>
                                    </p:set>
                                    <p:animEffect filter="dissolve" transition="in">
                                      <p:cBhvr>
                                        <p:cTn id="22" dur="10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9" grpId="5" fill="hold">
                                  <p:stCondLst>
                                    <p:cond delay="0"/>
                                  </p:stCondLst>
                                  <p:iterate type="el" backwards="0">
                                    <p:tmAbs val="0"/>
                                  </p:iterate>
                                  <p:childTnLst>
                                    <p:set>
                                      <p:cBhvr>
                                        <p:cTn id="26" fill="hold"/>
                                        <p:tgtEl>
                                          <p:spTgt spid="75"/>
                                        </p:tgtEl>
                                        <p:attrNameLst>
                                          <p:attrName>style.visibility</p:attrName>
                                        </p:attrNameLst>
                                      </p:cBhvr>
                                      <p:to>
                                        <p:strVal val="visible"/>
                                      </p:to>
                                    </p:set>
                                    <p:animEffect filter="dissolve" transition="in">
                                      <p:cBhvr>
                                        <p:cTn id="27" dur="1000"/>
                                        <p:tgtEl>
                                          <p:spTgt spid="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 grpId="3"/>
      <p:bldP build="whole" bldLvl="1" animBg="1" rev="0" advAuto="0" spid="74" grpId="2"/>
      <p:bldP build="whole" bldLvl="1" animBg="1" rev="0" advAuto="0" spid="71" grpId="1"/>
      <p:bldP build="whole" bldLvl="1" animBg="1" rev="0" advAuto="0" spid="75" grpId="5"/>
      <p:bldP build="whole" bldLvl="1" animBg="1" rev="0" advAuto="0" spid="73" grpId="4"/>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77" name="Shape 77"/>
          <p:cNvSpPr/>
          <p:nvPr/>
        </p:nvSpPr>
        <p:spPr>
          <a:xfrm>
            <a:off x="18920618" y="8699500"/>
            <a:ext cx="4970464"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spcBef>
                <a:spcPts val="1400"/>
              </a:spcBef>
              <a:defRPr sz="1800"/>
            </a:pPr>
            <a:r>
              <a:rPr sz="4800">
                <a:latin typeface="Trebuchet MS"/>
                <a:ea typeface="Trebuchet MS"/>
                <a:cs typeface="Trebuchet MS"/>
                <a:sym typeface="Trebuchet MS"/>
              </a:rPr>
              <a:t>“Normal Range”</a:t>
            </a:r>
            <a:endParaRPr sz="4800">
              <a:latin typeface="Trebuchet MS"/>
              <a:ea typeface="Trebuchet MS"/>
              <a:cs typeface="Trebuchet MS"/>
              <a:sym typeface="Trebuchet MS"/>
            </a:endParaRPr>
          </a:p>
          <a:p>
            <a:pPr lvl="0" defTabSz="825500">
              <a:spcBef>
                <a:spcPts val="1400"/>
              </a:spcBef>
              <a:defRPr sz="1800"/>
            </a:pPr>
            <a:r>
              <a:rPr sz="4800">
                <a:latin typeface="Trebuchet MS"/>
                <a:ea typeface="Trebuchet MS"/>
                <a:cs typeface="Trebuchet MS"/>
                <a:sym typeface="Trebuchet MS"/>
              </a:rPr>
              <a:t>(800,000 years)</a:t>
            </a:r>
          </a:p>
        </p:txBody>
      </p:sp>
      <p:sp>
        <p:nvSpPr>
          <p:cNvPr id="78" name="Shape 78"/>
          <p:cNvSpPr/>
          <p:nvPr/>
        </p:nvSpPr>
        <p:spPr>
          <a:xfrm>
            <a:off x="18920618" y="5524499"/>
            <a:ext cx="4970464"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Trebuchet MS"/>
                <a:ea typeface="Trebuchet MS"/>
                <a:cs typeface="Trebuchet MS"/>
                <a:sym typeface="Trebuchet MS"/>
              </a:defRPr>
            </a:lvl1pPr>
          </a:lstStyle>
          <a:p>
            <a:pPr lvl="0">
              <a:defRPr sz="1800"/>
            </a:pPr>
            <a:r>
              <a:rPr sz="4800"/>
              <a:t>“Current State”</a:t>
            </a:r>
          </a:p>
        </p:txBody>
      </p:sp>
      <p:sp>
        <p:nvSpPr>
          <p:cNvPr id="79" name="Shape 79"/>
          <p:cNvSpPr/>
          <p:nvPr/>
        </p:nvSpPr>
        <p:spPr>
          <a:xfrm>
            <a:off x="19047618" y="2578099"/>
            <a:ext cx="4970464"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4800">
                <a:latin typeface="Trebuchet MS"/>
                <a:ea typeface="Trebuchet MS"/>
                <a:cs typeface="Trebuchet MS"/>
                <a:sym typeface="Trebuchet MS"/>
              </a:defRPr>
            </a:lvl1pPr>
          </a:lstStyle>
          <a:p>
            <a:pPr lvl="0">
              <a:defRPr sz="1800"/>
            </a:pPr>
            <a:r>
              <a:rPr sz="4800"/>
              <a:t>“Prognosis”</a:t>
            </a:r>
          </a:p>
        </p:txBody>
      </p:sp>
      <p:grpSp>
        <p:nvGrpSpPr>
          <p:cNvPr id="82" name="Group 82"/>
          <p:cNvGrpSpPr/>
          <p:nvPr/>
        </p:nvGrpSpPr>
        <p:grpSpPr>
          <a:xfrm>
            <a:off x="254000" y="2540000"/>
            <a:ext cx="18034778" cy="10280332"/>
            <a:chOff x="0" y="0"/>
            <a:chExt cx="18034777" cy="10280331"/>
          </a:xfrm>
        </p:grpSpPr>
        <p:pic>
          <p:nvPicPr>
            <p:cNvPr id="80" name="LeavingtheHoloceneA.jpg"/>
            <p:cNvPicPr/>
            <p:nvPr/>
          </p:nvPicPr>
          <p:blipFill>
            <a:blip r:embed="rId2">
              <a:extLst/>
            </a:blip>
            <a:stretch>
              <a:fillRect/>
            </a:stretch>
          </p:blipFill>
          <p:spPr>
            <a:xfrm>
              <a:off x="254777" y="0"/>
              <a:ext cx="17780001" cy="10280332"/>
            </a:xfrm>
            <a:prstGeom prst="rect">
              <a:avLst/>
            </a:prstGeom>
            <a:ln w="12700" cap="flat">
              <a:noFill/>
              <a:miter lim="400000"/>
            </a:ln>
            <a:effectLst/>
          </p:spPr>
        </p:pic>
        <p:sp>
          <p:nvSpPr>
            <p:cNvPr id="81" name="Shape 81"/>
            <p:cNvSpPr/>
            <p:nvPr/>
          </p:nvSpPr>
          <p:spPr>
            <a:xfrm>
              <a:off x="0" y="1727200"/>
              <a:ext cx="1747640" cy="1086942"/>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n-lt"/>
                  <a:ea typeface="+mn-ea"/>
                  <a:cs typeface="+mn-cs"/>
                  <a:sym typeface="Gill Sans"/>
                </a:defRPr>
              </a:pPr>
            </a:p>
          </p:txBody>
        </p:sp>
      </p:grpSp>
      <p:grpSp>
        <p:nvGrpSpPr>
          <p:cNvPr id="85" name="Group 85"/>
          <p:cNvGrpSpPr/>
          <p:nvPr/>
        </p:nvGrpSpPr>
        <p:grpSpPr>
          <a:xfrm>
            <a:off x="216288" y="2641144"/>
            <a:ext cx="18110201" cy="10078043"/>
            <a:chOff x="0" y="0"/>
            <a:chExt cx="18110200" cy="10078041"/>
          </a:xfrm>
        </p:grpSpPr>
        <p:pic>
          <p:nvPicPr>
            <p:cNvPr id="83" name="LeavingtheHoloceneB.jpg"/>
            <p:cNvPicPr/>
            <p:nvPr/>
          </p:nvPicPr>
          <p:blipFill>
            <a:blip r:embed="rId3">
              <a:extLst/>
            </a:blip>
            <a:stretch>
              <a:fillRect/>
            </a:stretch>
          </p:blipFill>
          <p:spPr>
            <a:xfrm>
              <a:off x="330200" y="0"/>
              <a:ext cx="17780000" cy="10078042"/>
            </a:xfrm>
            <a:prstGeom prst="rect">
              <a:avLst/>
            </a:prstGeom>
            <a:ln w="12700" cap="flat">
              <a:noFill/>
              <a:miter lim="400000"/>
            </a:ln>
            <a:effectLst/>
          </p:spPr>
        </p:pic>
        <p:sp>
          <p:nvSpPr>
            <p:cNvPr id="84" name="Shape 84"/>
            <p:cNvSpPr/>
            <p:nvPr/>
          </p:nvSpPr>
          <p:spPr>
            <a:xfrm>
              <a:off x="0" y="1480004"/>
              <a:ext cx="1830289" cy="1085851"/>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n-lt"/>
                  <a:ea typeface="+mn-ea"/>
                  <a:cs typeface="+mn-cs"/>
                  <a:sym typeface="Gill Sans"/>
                </a:defRPr>
              </a:pPr>
            </a:p>
          </p:txBody>
        </p:sp>
      </p:grpSp>
      <p:pic>
        <p:nvPicPr>
          <p:cNvPr id="86" name="LeavingtheHolocene2.jpg"/>
          <p:cNvPicPr/>
          <p:nvPr/>
        </p:nvPicPr>
        <p:blipFill>
          <a:blip r:embed="rId4">
            <a:extLst/>
          </a:blip>
          <a:stretch>
            <a:fillRect/>
          </a:stretch>
        </p:blipFill>
        <p:spPr>
          <a:xfrm>
            <a:off x="609988" y="2641144"/>
            <a:ext cx="17780001" cy="10078043"/>
          </a:xfrm>
          <a:prstGeom prst="rect">
            <a:avLst/>
          </a:prstGeom>
          <a:ln w="12700">
            <a:miter lim="400000"/>
          </a:ln>
        </p:spPr>
      </p:pic>
      <p:grpSp>
        <p:nvGrpSpPr>
          <p:cNvPr id="89" name="Group 89"/>
          <p:cNvGrpSpPr/>
          <p:nvPr/>
        </p:nvGrpSpPr>
        <p:grpSpPr>
          <a:xfrm>
            <a:off x="88900" y="63500"/>
            <a:ext cx="24193500" cy="1778000"/>
            <a:chOff x="-50800" y="-50800"/>
            <a:chExt cx="24193500" cy="1778000"/>
          </a:xfrm>
        </p:grpSpPr>
        <p:pic>
          <p:nvPicPr>
            <p:cNvPr id="87" name=""/>
            <p:cNvPicPr/>
            <p:nvPr/>
          </p:nvPicPr>
          <p:blipFill>
            <a:blip r:embed="rId5">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88" name="droppedImage.pdf"/>
            <p:cNvPicPr/>
            <p:nvPr/>
          </p:nvPicPr>
          <p:blipFill>
            <a:blip r:embed="rId6">
              <a:extLst/>
            </a:blip>
            <a:stretch>
              <a:fillRect/>
            </a:stretch>
          </p:blipFill>
          <p:spPr>
            <a:xfrm>
              <a:off x="22128503" y="63500"/>
              <a:ext cx="1887198" cy="1549400"/>
            </a:xfrm>
            <a:prstGeom prst="rect">
              <a:avLst/>
            </a:prstGeom>
            <a:ln w="12700" cap="flat">
              <a:noFill/>
              <a:miter lim="400000"/>
            </a:ln>
            <a:effectLst/>
          </p:spPr>
        </p:pic>
      </p:grpSp>
      <p:sp>
        <p:nvSpPr>
          <p:cNvPr id="90" name="Shape 90"/>
          <p:cNvSpPr/>
          <p:nvPr/>
        </p:nvSpPr>
        <p:spPr>
          <a:xfrm>
            <a:off x="342900" y="2082800"/>
            <a:ext cx="10313393" cy="3302001"/>
          </a:xfrm>
          <a:prstGeom prst="rect">
            <a:avLst/>
          </a:prstGeom>
          <a:solidFill>
            <a:srgbClr val="FFFFFF">
              <a:alpha val="6746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spcBef>
                <a:spcPts val="1400"/>
              </a:spcBef>
              <a:defRPr sz="1800"/>
            </a:pPr>
            <a:r>
              <a:rPr sz="4800">
                <a:latin typeface="Trebuchet MS"/>
                <a:ea typeface="Trebuchet MS"/>
                <a:cs typeface="Trebuchet MS"/>
                <a:sym typeface="Trebuchet MS"/>
              </a:rPr>
              <a:t>Long-term (centuries to millennia) correlations:</a:t>
            </a:r>
            <a:endParaRPr sz="4800">
              <a:latin typeface="Trebuchet MS"/>
              <a:ea typeface="Trebuchet MS"/>
              <a:cs typeface="Trebuchet MS"/>
              <a:sym typeface="Trebuchet MS"/>
            </a:endParaRPr>
          </a:p>
          <a:p>
            <a:pPr lvl="0" defTabSz="825500">
              <a:spcBef>
                <a:spcPts val="1400"/>
              </a:spcBef>
              <a:buSzPct val="125000"/>
              <a:buChar char="•"/>
              <a:defRPr sz="1800"/>
            </a:pPr>
            <a:r>
              <a:rPr sz="4800">
                <a:latin typeface="Trebuchet MS"/>
                <a:ea typeface="Trebuchet MS"/>
                <a:cs typeface="Trebuchet MS"/>
                <a:sym typeface="Trebuchet MS"/>
              </a:rPr>
              <a:t>130 ppm CO</a:t>
            </a:r>
            <a:r>
              <a:rPr baseline="-5999" sz="4800">
                <a:latin typeface="Trebuchet MS"/>
                <a:ea typeface="Trebuchet MS"/>
                <a:cs typeface="Trebuchet MS"/>
                <a:sym typeface="Trebuchet MS"/>
              </a:rPr>
              <a:t>2</a:t>
            </a:r>
            <a:r>
              <a:rPr sz="4800">
                <a:latin typeface="Trebuchet MS"/>
                <a:ea typeface="Trebuchet MS"/>
                <a:cs typeface="Trebuchet MS"/>
                <a:sym typeface="Trebuchet MS"/>
              </a:rPr>
              <a:t> &lt;=&gt; 5</a:t>
            </a:r>
            <a:r>
              <a:rPr baseline="31999" sz="4800">
                <a:latin typeface="Trebuchet MS"/>
                <a:ea typeface="Trebuchet MS"/>
                <a:cs typeface="Trebuchet MS"/>
                <a:sym typeface="Trebuchet MS"/>
              </a:rPr>
              <a:t>o</a:t>
            </a:r>
            <a:r>
              <a:rPr sz="4800">
                <a:latin typeface="Trebuchet MS"/>
                <a:ea typeface="Trebuchet MS"/>
                <a:cs typeface="Trebuchet MS"/>
                <a:sym typeface="Trebuchet MS"/>
              </a:rPr>
              <a:t>C </a:t>
            </a:r>
            <a:endParaRPr sz="4800">
              <a:latin typeface="Trebuchet MS"/>
              <a:ea typeface="Trebuchet MS"/>
              <a:cs typeface="Trebuchet MS"/>
              <a:sym typeface="Trebuchet MS"/>
            </a:endParaRPr>
          </a:p>
          <a:p>
            <a:pPr lvl="0" defTabSz="825500">
              <a:spcBef>
                <a:spcPts val="1400"/>
              </a:spcBef>
              <a:buSzPct val="125000"/>
              <a:buChar char="•"/>
              <a:defRPr sz="1800"/>
            </a:pPr>
            <a:r>
              <a:rPr sz="4800">
                <a:latin typeface="Trebuchet MS"/>
                <a:ea typeface="Trebuchet MS"/>
                <a:cs typeface="Trebuchet MS"/>
                <a:sym typeface="Trebuchet MS"/>
              </a:rPr>
              <a:t>130 ppm CO</a:t>
            </a:r>
            <a:r>
              <a:rPr baseline="-5999" sz="4800">
                <a:latin typeface="Trebuchet MS"/>
                <a:ea typeface="Trebuchet MS"/>
                <a:cs typeface="Trebuchet MS"/>
                <a:sym typeface="Trebuchet MS"/>
              </a:rPr>
              <a:t>2</a:t>
            </a:r>
            <a:r>
              <a:rPr sz="4800">
                <a:latin typeface="Trebuchet MS"/>
                <a:ea typeface="Trebuchet MS"/>
                <a:cs typeface="Trebuchet MS"/>
                <a:sym typeface="Trebuchet MS"/>
              </a:rPr>
              <a:t> &lt;=&gt; 130 m in sea level</a:t>
            </a:r>
          </a:p>
        </p:txBody>
      </p:sp>
    </p:spTree>
  </p:cSld>
  <p:clrMapOvr>
    <a:masterClrMapping/>
  </p:clrMapOvr>
  <p:transition spd="slow"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82"/>
                                        </p:tgtEl>
                                        <p:attrNameLst>
                                          <p:attrName>style.visibility</p:attrName>
                                        </p:attrNameLst>
                                      </p:cBhvr>
                                      <p:to>
                                        <p:strVal val="visible"/>
                                      </p:to>
                                    </p:set>
                                    <p:animEffect filter="fade" transition="in">
                                      <p:cBhvr>
                                        <p:cTn id="7" dur="1000"/>
                                        <p:tgtEl>
                                          <p:spTgt spid="82"/>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77"/>
                                        </p:tgtEl>
                                        <p:attrNameLst>
                                          <p:attrName>style.visibility</p:attrName>
                                        </p:attrNameLst>
                                      </p:cBhvr>
                                      <p:to>
                                        <p:strVal val="visible"/>
                                      </p:to>
                                    </p:set>
                                    <p:animEffect filter="dissolve" transition="in">
                                      <p:cBhvr>
                                        <p:cTn id="11" dur="1000"/>
                                        <p:tgtEl>
                                          <p:spTgt spid="77"/>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90"/>
                                        </p:tgtEl>
                                        <p:attrNameLst>
                                          <p:attrName>style.visibility</p:attrName>
                                        </p:attrNameLst>
                                      </p:cBhvr>
                                      <p:to>
                                        <p:strVal val="visible"/>
                                      </p:to>
                                    </p:set>
                                    <p:animEffect filter="dissolve" transition="in">
                                      <p:cBhvr>
                                        <p:cTn id="16" dur="1000"/>
                                        <p:tgtEl>
                                          <p:spTgt spid="90"/>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xit" presetSubtype="0" presetID="9" grpId="4" fill="hold">
                                  <p:stCondLst>
                                    <p:cond delay="0"/>
                                  </p:stCondLst>
                                  <p:iterate type="el" backwards="0">
                                    <p:tmAbs val="0"/>
                                  </p:iterate>
                                  <p:childTnLst>
                                    <p:animEffect filter="dissolve" transition="out">
                                      <p:cBhvr>
                                        <p:cTn id="20" dur="1000" fill="hold"/>
                                        <p:tgtEl>
                                          <p:spTgt spid="90"/>
                                        </p:tgtEl>
                                      </p:cBhvr>
                                    </p:animEffect>
                                    <p:set>
                                      <p:cBhvr>
                                        <p:cTn id="21" fill="hold">
                                          <p:stCondLst>
                                            <p:cond delay="999"/>
                                          </p:stCondLst>
                                        </p:cTn>
                                        <p:tgtEl>
                                          <p:spTgt spid="90"/>
                                        </p:tgtEl>
                                        <p:attrNameLst>
                                          <p:attrName>style.visibility</p:attrName>
                                        </p:attrNameLst>
                                      </p:cBhvr>
                                      <p:to>
                                        <p:strVal val="hidden"/>
                                      </p:to>
                                    </p:set>
                                  </p:childTnLst>
                                </p:cTn>
                              </p:par>
                            </p:childTnLst>
                          </p:cTn>
                        </p:par>
                        <p:par>
                          <p:cTn id="22" fill="hold">
                            <p:stCondLst>
                              <p:cond delay="1000"/>
                            </p:stCondLst>
                            <p:childTnLst>
                              <p:par>
                                <p:cTn id="23" nodeType="afterEffect" presetClass="entr" presetSubtype="0" presetID="10" grpId="5" fill="hold">
                                  <p:stCondLst>
                                    <p:cond delay="0"/>
                                  </p:stCondLst>
                                  <p:iterate type="el" backwards="0">
                                    <p:tmAbs val="0"/>
                                  </p:iterate>
                                  <p:childTnLst>
                                    <p:set>
                                      <p:cBhvr>
                                        <p:cTn id="24" fill="hold"/>
                                        <p:tgtEl>
                                          <p:spTgt spid="85"/>
                                        </p:tgtEl>
                                        <p:attrNameLst>
                                          <p:attrName>style.visibility</p:attrName>
                                        </p:attrNameLst>
                                      </p:cBhvr>
                                      <p:to>
                                        <p:strVal val="visible"/>
                                      </p:to>
                                    </p:set>
                                    <p:animEffect filter="fade" transition="in">
                                      <p:cBhvr>
                                        <p:cTn id="25" dur="1000"/>
                                        <p:tgtEl>
                                          <p:spTgt spid="85"/>
                                        </p:tgtEl>
                                      </p:cBhvr>
                                    </p:animEffect>
                                  </p:childTnLst>
                                </p:cTn>
                              </p:par>
                            </p:childTnLst>
                          </p:cTn>
                        </p:par>
                        <p:par>
                          <p:cTn id="26" fill="hold">
                            <p:stCondLst>
                              <p:cond delay="2000"/>
                            </p:stCondLst>
                            <p:childTnLst>
                              <p:par>
                                <p:cTn id="27" nodeType="afterEffect" presetClass="entr" presetSubtype="0" presetID="9" grpId="6" fill="hold">
                                  <p:stCondLst>
                                    <p:cond delay="0"/>
                                  </p:stCondLst>
                                  <p:iterate type="el" backwards="0">
                                    <p:tmAbs val="0"/>
                                  </p:iterate>
                                  <p:childTnLst>
                                    <p:set>
                                      <p:cBhvr>
                                        <p:cTn id="28" fill="hold"/>
                                        <p:tgtEl>
                                          <p:spTgt spid="78"/>
                                        </p:tgtEl>
                                        <p:attrNameLst>
                                          <p:attrName>style.visibility</p:attrName>
                                        </p:attrNameLst>
                                      </p:cBhvr>
                                      <p:to>
                                        <p:strVal val="visible"/>
                                      </p:to>
                                    </p:set>
                                    <p:animEffect filter="dissolve" transition="in">
                                      <p:cBhvr>
                                        <p:cTn id="29" dur="10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nodeType="clickEffect" presetClass="entr" presetSubtype="0" presetID="10" grpId="7" fill="hold">
                                  <p:stCondLst>
                                    <p:cond delay="0"/>
                                  </p:stCondLst>
                                  <p:iterate type="el" backwards="0">
                                    <p:tmAbs val="0"/>
                                  </p:iterate>
                                  <p:childTnLst>
                                    <p:set>
                                      <p:cBhvr>
                                        <p:cTn id="33" fill="hold"/>
                                        <p:tgtEl>
                                          <p:spTgt spid="86"/>
                                        </p:tgtEl>
                                        <p:attrNameLst>
                                          <p:attrName>style.visibility</p:attrName>
                                        </p:attrNameLst>
                                      </p:cBhvr>
                                      <p:to>
                                        <p:strVal val="visible"/>
                                      </p:to>
                                    </p:set>
                                    <p:animEffect filter="fade" transition="in">
                                      <p:cBhvr>
                                        <p:cTn id="34" dur="1000"/>
                                        <p:tgtEl>
                                          <p:spTgt spid="86"/>
                                        </p:tgtEl>
                                      </p:cBhvr>
                                    </p:animEffect>
                                  </p:childTnLst>
                                </p:cTn>
                              </p:par>
                            </p:childTnLst>
                          </p:cTn>
                        </p:par>
                        <p:par>
                          <p:cTn id="35" fill="hold">
                            <p:stCondLst>
                              <p:cond delay="1000"/>
                            </p:stCondLst>
                            <p:childTnLst>
                              <p:par>
                                <p:cTn id="36" nodeType="afterEffect" presetClass="entr" presetSubtype="0" presetID="9" grpId="8" fill="hold">
                                  <p:stCondLst>
                                    <p:cond delay="0"/>
                                  </p:stCondLst>
                                  <p:iterate type="el" backwards="0">
                                    <p:tmAbs val="0"/>
                                  </p:iterate>
                                  <p:childTnLst>
                                    <p:set>
                                      <p:cBhvr>
                                        <p:cTn id="37" fill="hold"/>
                                        <p:tgtEl>
                                          <p:spTgt spid="79"/>
                                        </p:tgtEl>
                                        <p:attrNameLst>
                                          <p:attrName>style.visibility</p:attrName>
                                        </p:attrNameLst>
                                      </p:cBhvr>
                                      <p:to>
                                        <p:strVal val="visible"/>
                                      </p:to>
                                    </p:set>
                                    <p:animEffect filter="dissolve" transition="in">
                                      <p:cBhvr>
                                        <p:cTn id="38" dur="1000"/>
                                        <p:tgtEl>
                                          <p:spTgt spid="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 grpId="1"/>
      <p:bldP build="whole" bldLvl="1" animBg="1" rev="0" advAuto="0" spid="86" grpId="7"/>
      <p:bldP build="whole" bldLvl="1" animBg="1" rev="0" advAuto="0" spid="79" grpId="8"/>
      <p:bldP build="whole" bldLvl="1" animBg="1" rev="0" advAuto="0" spid="85" grpId="5"/>
      <p:bldP build="whole" bldLvl="1" animBg="1" rev="0" advAuto="0" spid="77" grpId="2"/>
      <p:bldP build="whole" bldLvl="1" animBg="1" rev="0" advAuto="0" spid="90" grpId="3"/>
      <p:bldP build="whole" bldLvl="1" animBg="1" rev="0" advAuto="0" spid="90" grpId="4"/>
      <p:bldP build="whole" bldLvl="1" animBg="1" rev="0" advAuto="0" spid="78" grpId="6"/>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92" name="HumanitysJourney_Mono.jpg"/>
          <p:cNvPicPr/>
          <p:nvPr/>
        </p:nvPicPr>
        <p:blipFill>
          <a:blip r:embed="rId2">
            <a:extLst/>
          </a:blip>
          <a:stretch>
            <a:fillRect/>
          </a:stretch>
        </p:blipFill>
        <p:spPr>
          <a:xfrm>
            <a:off x="3374" y="0"/>
            <a:ext cx="17757735" cy="13716000"/>
          </a:xfrm>
          <a:prstGeom prst="rect">
            <a:avLst/>
          </a:prstGeom>
          <a:ln w="12700">
            <a:miter lim="400000"/>
          </a:ln>
        </p:spPr>
      </p:pic>
      <p:pic>
        <p:nvPicPr>
          <p:cNvPr id="93" name="HumanitysJourney_Mono2.jpg"/>
          <p:cNvPicPr/>
          <p:nvPr/>
        </p:nvPicPr>
        <p:blipFill>
          <a:blip r:embed="rId3">
            <a:extLst/>
          </a:blip>
          <a:stretch>
            <a:fillRect/>
          </a:stretch>
        </p:blipFill>
        <p:spPr>
          <a:xfrm>
            <a:off x="0" y="5833"/>
            <a:ext cx="17754600" cy="13704334"/>
          </a:xfrm>
          <a:prstGeom prst="rect">
            <a:avLst/>
          </a:prstGeom>
          <a:ln w="12700">
            <a:round/>
          </a:ln>
        </p:spPr>
      </p:pic>
      <p:sp>
        <p:nvSpPr>
          <p:cNvPr id="94" name="Shape 94"/>
          <p:cNvSpPr/>
          <p:nvPr/>
        </p:nvSpPr>
        <p:spPr>
          <a:xfrm>
            <a:off x="19685000" y="5486400"/>
            <a:ext cx="4292600" cy="1397000"/>
          </a:xfrm>
          <a:prstGeom prst="wedgeEllipseCallout">
            <a:avLst>
              <a:gd name="adj1" fmla="val -325740"/>
              <a:gd name="adj2" fmla="val 488182"/>
            </a:avLst>
          </a:prstGeom>
          <a:solidFill>
            <a:srgbClr val="92868B"/>
          </a:solidFill>
          <a:ln>
            <a:solidFill/>
            <a:round/>
          </a:ln>
          <a:extLst>
            <a:ext uri="{C572A759-6A51-4108-AA02-DFA0A04FC94B}">
              <ma14:wrappingTextBoxFlag xmlns:ma14="http://schemas.microsoft.com/office/mac/drawingml/2011/main" val="1"/>
            </a:ext>
          </a:extLst>
        </p:spPr>
        <p:txBody>
          <a:bodyPr lIns="0" tIns="0" rIns="0" bIns="0" anchor="ctr"/>
          <a:lstStyle>
            <a:lvl1pPr marL="59266" marR="59266" algn="ctr" defTabSz="655174">
              <a:defRPr sz="4800">
                <a:solidFill>
                  <a:srgbClr val="FFFFFF"/>
                </a:solidFill>
                <a:uFill>
                  <a:solidFill>
                    <a:srgbClr val="FFFFFF"/>
                  </a:solidFill>
                </a:uFill>
                <a:latin typeface="American Typewriter"/>
                <a:ea typeface="American Typewriter"/>
                <a:cs typeface="American Typewriter"/>
                <a:sym typeface="American Typewriter"/>
              </a:defRPr>
            </a:lvl1pPr>
          </a:lstStyle>
          <a:p>
            <a:pPr lvl="0">
              <a:defRPr sz="1800">
                <a:solidFill>
                  <a:srgbClr val="000000"/>
                </a:solidFill>
                <a:uFillTx/>
              </a:defRPr>
            </a:pPr>
            <a:r>
              <a:rPr sz="4800">
                <a:solidFill>
                  <a:srgbClr val="FFFFFF"/>
                </a:solidFill>
                <a:uFill>
                  <a:solidFill>
                    <a:srgbClr val="FFFFFF"/>
                  </a:solidFill>
                </a:uFill>
              </a:rPr>
              <a:t>Holocene</a:t>
            </a:r>
          </a:p>
        </p:txBody>
      </p:sp>
      <p:sp>
        <p:nvSpPr>
          <p:cNvPr id="95" name="Shape 95"/>
          <p:cNvSpPr/>
          <p:nvPr/>
        </p:nvSpPr>
        <p:spPr>
          <a:xfrm>
            <a:off x="17957800" y="8077200"/>
            <a:ext cx="6426200" cy="2032000"/>
          </a:xfrm>
          <a:prstGeom prst="wedgeEllipseCallout">
            <a:avLst>
              <a:gd name="adj1" fmla="val -108103"/>
              <a:gd name="adj2" fmla="val 188750"/>
            </a:avLst>
          </a:prstGeom>
          <a:solidFill>
            <a:srgbClr val="EFDCE7"/>
          </a:solidFill>
          <a:ln>
            <a:solidFill/>
            <a:round/>
          </a:ln>
          <a:extLst>
            <a:ext uri="{C572A759-6A51-4108-AA02-DFA0A04FC94B}">
              <ma14:wrappingTextBoxFlag xmlns:ma14="http://schemas.microsoft.com/office/mac/drawingml/2011/main" val="1"/>
            </a:ext>
          </a:extLst>
        </p:spPr>
        <p:txBody>
          <a:bodyPr lIns="0" tIns="0" rIns="0" bIns="0" anchor="ctr"/>
          <a:lstStyle>
            <a:lvl1pPr marL="59266" marR="59266" algn="ctr" defTabSz="655174">
              <a:defRPr sz="4800">
                <a:solidFill>
                  <a:srgbClr val="A47F56"/>
                </a:solidFill>
                <a:uFill>
                  <a:solidFill>
                    <a:srgbClr val="A47F56"/>
                  </a:solidFill>
                </a:uFill>
                <a:latin typeface="American Typewriter"/>
                <a:ea typeface="American Typewriter"/>
                <a:cs typeface="American Typewriter"/>
                <a:sym typeface="American Typewriter"/>
              </a:defRPr>
            </a:lvl1pPr>
          </a:lstStyle>
          <a:p>
            <a:pPr lvl="0">
              <a:defRPr sz="1800">
                <a:solidFill>
                  <a:srgbClr val="000000"/>
                </a:solidFill>
                <a:uFillTx/>
              </a:defRPr>
            </a:pPr>
            <a:r>
              <a:rPr sz="4800">
                <a:solidFill>
                  <a:srgbClr val="A47F56"/>
                </a:solidFill>
                <a:uFill>
                  <a:solidFill>
                    <a:srgbClr val="A47F56"/>
                  </a:solidFill>
                </a:uFill>
              </a:rPr>
              <a:t>20th and 21st Century</a:t>
            </a:r>
          </a:p>
        </p:txBody>
      </p:sp>
      <p:sp>
        <p:nvSpPr>
          <p:cNvPr id="96" name="Shape 96"/>
          <p:cNvSpPr/>
          <p:nvPr/>
        </p:nvSpPr>
        <p:spPr>
          <a:xfrm>
            <a:off x="19456400" y="11379200"/>
            <a:ext cx="4927600" cy="1397000"/>
          </a:xfrm>
          <a:prstGeom prst="wedgeEllipseCallout">
            <a:avLst>
              <a:gd name="adj1" fmla="val -93814"/>
              <a:gd name="adj2" fmla="val 79091"/>
            </a:avLst>
          </a:prstGeom>
          <a:solidFill>
            <a:srgbClr val="5D7992"/>
          </a:solidFill>
          <a:ln>
            <a:solidFill/>
            <a:round/>
          </a:ln>
          <a:extLst>
            <a:ext uri="{C572A759-6A51-4108-AA02-DFA0A04FC94B}">
              <ma14:wrappingTextBoxFlag xmlns:ma14="http://schemas.microsoft.com/office/mac/drawingml/2011/main" val="1"/>
            </a:ext>
          </a:extLst>
        </p:spPr>
        <p:txBody>
          <a:bodyPr lIns="0" tIns="0" rIns="0" bIns="0" anchor="ctr"/>
          <a:lstStyle>
            <a:lvl1pPr marL="59266" marR="59266" algn="ctr" defTabSz="655174">
              <a:defRPr sz="4800">
                <a:solidFill>
                  <a:srgbClr val="FFFFFF"/>
                </a:solidFill>
                <a:uFill>
                  <a:solidFill>
                    <a:srgbClr val="FFFFFF"/>
                  </a:solidFill>
                </a:uFill>
                <a:latin typeface="American Typewriter"/>
                <a:ea typeface="American Typewriter"/>
                <a:cs typeface="American Typewriter"/>
                <a:sym typeface="American Typewriter"/>
              </a:defRPr>
            </a:lvl1pPr>
          </a:lstStyle>
          <a:p>
            <a:pPr lvl="0">
              <a:defRPr sz="1800">
                <a:solidFill>
                  <a:srgbClr val="000000"/>
                </a:solidFill>
                <a:uFillTx/>
              </a:defRPr>
            </a:pPr>
            <a:r>
              <a:rPr sz="4800">
                <a:solidFill>
                  <a:srgbClr val="FFFFFF"/>
                </a:solidFill>
                <a:uFill>
                  <a:solidFill>
                    <a:srgbClr val="FFFFFF"/>
                  </a:solidFill>
                </a:uFill>
              </a:rPr>
              <a:t>Future</a:t>
            </a:r>
          </a:p>
        </p:txBody>
      </p:sp>
      <p:sp>
        <p:nvSpPr>
          <p:cNvPr id="97" name="Shape 97"/>
          <p:cNvSpPr/>
          <p:nvPr/>
        </p:nvSpPr>
        <p:spPr>
          <a:xfrm>
            <a:off x="17989550" y="190500"/>
            <a:ext cx="6159500" cy="1524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59266" marR="59266" defTabSz="655174">
              <a:defRPr sz="4800">
                <a:uFill>
                  <a:solidFill/>
                </a:uFill>
                <a:latin typeface="Trebuchet MS"/>
                <a:ea typeface="Trebuchet MS"/>
                <a:cs typeface="Trebuchet MS"/>
                <a:sym typeface="Trebuchet MS"/>
              </a:defRPr>
            </a:lvl1pPr>
          </a:lstStyle>
          <a:p>
            <a:pPr lvl="0">
              <a:defRPr sz="1800">
                <a:uFillTx/>
              </a:defRPr>
            </a:pPr>
            <a:r>
              <a:rPr sz="4800">
                <a:uFill>
                  <a:solidFill/>
                </a:uFill>
              </a:rPr>
              <a:t>Humanity is in the “Emergency Room”</a:t>
            </a:r>
          </a:p>
        </p:txBody>
      </p:sp>
      <p:sp>
        <p:nvSpPr>
          <p:cNvPr id="98" name="Shape 98"/>
          <p:cNvSpPr/>
          <p:nvPr/>
        </p:nvSpPr>
        <p:spPr>
          <a:xfrm>
            <a:off x="17754600" y="114300"/>
            <a:ext cx="6330554" cy="5080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9266" marR="59266" defTabSz="655174">
              <a:defRPr sz="1800"/>
            </a:pPr>
            <a:r>
              <a:rPr sz="4800">
                <a:uFill>
                  <a:solidFill/>
                </a:uFill>
                <a:latin typeface="Trebuchet MS"/>
                <a:ea typeface="Trebuchet MS"/>
                <a:cs typeface="Trebuchet MS"/>
                <a:sym typeface="Trebuchet MS"/>
              </a:rPr>
              <a:t>We are not in the Anthropocene; </a:t>
            </a:r>
            <a:endParaRPr sz="4800">
              <a:uFill>
                <a:solidFill/>
              </a:uFill>
              <a:latin typeface="Trebuchet MS"/>
              <a:ea typeface="Trebuchet MS"/>
              <a:cs typeface="Trebuchet MS"/>
              <a:sym typeface="Trebuchet MS"/>
            </a:endParaRPr>
          </a:p>
          <a:p>
            <a:pPr lvl="0" marL="59266" marR="59266" defTabSz="655174">
              <a:defRPr sz="1800"/>
            </a:pPr>
            <a:r>
              <a:rPr sz="4800">
                <a:uFill>
                  <a:solidFill/>
                </a:uFill>
                <a:latin typeface="Trebuchet MS"/>
                <a:ea typeface="Trebuchet MS"/>
                <a:cs typeface="Trebuchet MS"/>
                <a:sym typeface="Trebuchet MS"/>
              </a:rPr>
              <a:t>we are in the Anthroposition: </a:t>
            </a:r>
            <a:endParaRPr sz="4800">
              <a:uFill>
                <a:solidFill/>
              </a:uFill>
              <a:latin typeface="Trebuchet MS"/>
              <a:ea typeface="Trebuchet MS"/>
              <a:cs typeface="Trebuchet MS"/>
              <a:sym typeface="Trebuchet MS"/>
            </a:endParaRPr>
          </a:p>
          <a:p>
            <a:pPr lvl="0" marL="59266" marR="59266" defTabSz="655174">
              <a:defRPr sz="1800"/>
            </a:pPr>
            <a:r>
              <a:rPr sz="4800">
                <a:uFill>
                  <a:solidFill/>
                </a:uFill>
                <a:latin typeface="Trebuchet MS"/>
                <a:ea typeface="Trebuchet MS"/>
                <a:cs typeface="Trebuchet MS"/>
                <a:sym typeface="Trebuchet MS"/>
              </a:rPr>
              <a:t>the transition from the Holocene to the Post-Holocene</a:t>
            </a:r>
          </a:p>
        </p:txBody>
      </p:sp>
      <p:grpSp>
        <p:nvGrpSpPr>
          <p:cNvPr id="102" name="Group 102"/>
          <p:cNvGrpSpPr/>
          <p:nvPr/>
        </p:nvGrpSpPr>
        <p:grpSpPr>
          <a:xfrm>
            <a:off x="12293600" y="0"/>
            <a:ext cx="2958947" cy="13734291"/>
            <a:chOff x="0" y="0"/>
            <a:chExt cx="2958946" cy="13734290"/>
          </a:xfrm>
        </p:grpSpPr>
        <p:sp>
          <p:nvSpPr>
            <p:cNvPr id="99" name="Shape 99"/>
            <p:cNvSpPr/>
            <p:nvPr/>
          </p:nvSpPr>
          <p:spPr>
            <a:xfrm>
              <a:off x="0" y="0"/>
              <a:ext cx="2286000" cy="12110443"/>
            </a:xfrm>
            <a:prstGeom prst="rect">
              <a:avLst/>
            </a:prstGeom>
            <a:solidFill>
              <a:srgbClr val="FFFFFF"/>
            </a:solidFill>
            <a:ln w="12700" cap="flat">
              <a:noFill/>
              <a:miter lim="400000"/>
            </a:ln>
            <a:effectLst/>
          </p:spPr>
          <p:txBody>
            <a:bodyPr wrap="square" lIns="0" tIns="0" rIns="0" bIns="0" numCol="1" anchor="ctr">
              <a:noAutofit/>
            </a:bodyP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00" name="Shape 100"/>
            <p:cNvSpPr/>
            <p:nvPr/>
          </p:nvSpPr>
          <p:spPr>
            <a:xfrm>
              <a:off x="695081" y="12018532"/>
              <a:ext cx="2263866" cy="524754"/>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n-lt"/>
                  <a:ea typeface="+mn-ea"/>
                  <a:cs typeface="+mn-cs"/>
                  <a:sym typeface="Gill Sans"/>
                </a:defRPr>
              </a:pPr>
            </a:p>
          </p:txBody>
        </p:sp>
        <p:sp>
          <p:nvSpPr>
            <p:cNvPr id="101" name="Shape 101"/>
            <p:cNvSpPr/>
            <p:nvPr/>
          </p:nvSpPr>
          <p:spPr>
            <a:xfrm>
              <a:off x="11067" y="12513832"/>
              <a:ext cx="2263866" cy="1220459"/>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n-lt"/>
                  <a:ea typeface="+mn-ea"/>
                  <a:cs typeface="+mn-cs"/>
                  <a:sym typeface="Gill Sans"/>
                </a:defRPr>
              </a:pPr>
            </a:p>
          </p:txBody>
        </p:sp>
      </p:grpSp>
      <p:grpSp>
        <p:nvGrpSpPr>
          <p:cNvPr id="106" name="Group 106"/>
          <p:cNvGrpSpPr/>
          <p:nvPr/>
        </p:nvGrpSpPr>
        <p:grpSpPr>
          <a:xfrm>
            <a:off x="14554200" y="0"/>
            <a:ext cx="3246815" cy="13734291"/>
            <a:chOff x="0" y="0"/>
            <a:chExt cx="3246814" cy="13734290"/>
          </a:xfrm>
        </p:grpSpPr>
        <p:sp>
          <p:nvSpPr>
            <p:cNvPr id="103" name="Shape 103"/>
            <p:cNvSpPr/>
            <p:nvPr/>
          </p:nvSpPr>
          <p:spPr>
            <a:xfrm>
              <a:off x="0" y="0"/>
              <a:ext cx="3225800" cy="12110443"/>
            </a:xfrm>
            <a:prstGeom prst="rect">
              <a:avLst/>
            </a:prstGeom>
            <a:solidFill>
              <a:srgbClr val="FFFFFF"/>
            </a:solidFill>
            <a:ln w="12700" cap="flat">
              <a:noFill/>
              <a:miter lim="400000"/>
            </a:ln>
            <a:effectLst/>
          </p:spPr>
          <p:txBody>
            <a:bodyPr wrap="square" lIns="0" tIns="0" rIns="0" bIns="0" numCol="1" anchor="ctr">
              <a:noAutofit/>
            </a:bodyP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04" name="Shape 104"/>
            <p:cNvSpPr/>
            <p:nvPr/>
          </p:nvSpPr>
          <p:spPr>
            <a:xfrm>
              <a:off x="695081" y="12018532"/>
              <a:ext cx="2551734" cy="524754"/>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n-lt"/>
                  <a:ea typeface="+mn-ea"/>
                  <a:cs typeface="+mn-cs"/>
                  <a:sym typeface="Gill Sans"/>
                </a:defRPr>
              </a:pPr>
            </a:p>
          </p:txBody>
        </p:sp>
        <p:sp>
          <p:nvSpPr>
            <p:cNvPr id="105" name="Shape 105"/>
            <p:cNvSpPr/>
            <p:nvPr/>
          </p:nvSpPr>
          <p:spPr>
            <a:xfrm>
              <a:off x="11067" y="12513832"/>
              <a:ext cx="3203666" cy="1220459"/>
            </a:xfrm>
            <a:prstGeom prst="rect">
              <a:avLst/>
            </a:prstGeom>
            <a:solidFill>
              <a:srgbClr val="FFFFFF"/>
            </a:solidFill>
            <a:ln w="12700" cap="flat">
              <a:noFill/>
              <a:miter lim="400000"/>
            </a:ln>
            <a:effectLst/>
          </p:spPr>
          <p:txBody>
            <a:bodyPr wrap="square" lIns="0" tIns="0" rIns="0" bIns="0" numCol="1" anchor="ctr">
              <a:noAutofit/>
            </a:bodyPr>
            <a:lstStyle/>
            <a:p>
              <a:pPr lvl="0" algn="ctr" defTabSz="1130300">
                <a:defRPr sz="3000">
                  <a:solidFill>
                    <a:srgbClr val="FFFFFF"/>
                  </a:solidFill>
                  <a:effectLst>
                    <a:outerShdw sx="100000" sy="100000" kx="0" ky="0" algn="b" rotWithShape="0" blurRad="25400" dist="23998" dir="2700000">
                      <a:srgbClr val="000000">
                        <a:alpha val="31034"/>
                      </a:srgbClr>
                    </a:outerShdw>
                  </a:effectLst>
                  <a:latin typeface="+mn-lt"/>
                  <a:ea typeface="+mn-ea"/>
                  <a:cs typeface="+mn-cs"/>
                  <a:sym typeface="Gill Sans"/>
                </a:defRPr>
              </a:pPr>
            </a:p>
          </p:txBody>
        </p:sp>
      </p:grpSp>
      <p:sp>
        <p:nvSpPr>
          <p:cNvPr id="107" name="Shape 107"/>
          <p:cNvSpPr/>
          <p:nvPr/>
        </p:nvSpPr>
        <p:spPr>
          <a:xfrm>
            <a:off x="12547600" y="190500"/>
            <a:ext cx="11443693" cy="4368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59266" marR="59266" defTabSz="655174">
              <a:defRPr sz="1800"/>
            </a:pPr>
            <a:r>
              <a:rPr sz="4800">
                <a:uFill>
                  <a:solidFill/>
                </a:uFill>
                <a:latin typeface="Trebuchet MS"/>
                <a:ea typeface="Trebuchet MS"/>
                <a:cs typeface="Trebuchet MS"/>
                <a:sym typeface="Trebuchet MS"/>
              </a:rPr>
              <a:t>Holocene: Last geological epoch that started 11,700 years ago</a:t>
            </a:r>
            <a:endParaRPr sz="4800">
              <a:uFill>
                <a:solidFill/>
              </a:uFill>
              <a:latin typeface="Trebuchet MS"/>
              <a:ea typeface="Trebuchet MS"/>
              <a:cs typeface="Trebuchet MS"/>
              <a:sym typeface="Trebuchet MS"/>
            </a:endParaRPr>
          </a:p>
          <a:p>
            <a:pPr lvl="0" marL="59266" marR="59266" defTabSz="655174">
              <a:defRPr sz="1800"/>
            </a:pPr>
            <a:endParaRPr sz="4800">
              <a:uFill>
                <a:solidFill/>
              </a:uFill>
              <a:latin typeface="Trebuchet MS"/>
              <a:ea typeface="Trebuchet MS"/>
              <a:cs typeface="Trebuchet MS"/>
              <a:sym typeface="Trebuchet MS"/>
            </a:endParaRPr>
          </a:p>
          <a:p>
            <a:pPr lvl="0" marL="59266" marR="59266" defTabSz="655174">
              <a:defRPr sz="1800"/>
            </a:pPr>
            <a:r>
              <a:rPr sz="4800">
                <a:uFill>
                  <a:solidFill/>
                </a:uFill>
                <a:latin typeface="Trebuchet MS"/>
                <a:ea typeface="Trebuchet MS"/>
                <a:cs typeface="Trebuchet MS"/>
                <a:sym typeface="Trebuchet MS"/>
              </a:rPr>
              <a:t>Stable climate and, in the later part, stable sea level allowed the development of civilizations</a:t>
            </a:r>
          </a:p>
        </p:txBody>
      </p:sp>
    </p:spTree>
  </p:cSld>
  <p:clrMapOvr>
    <a:masterClrMapping/>
  </p:clrMapOvr>
  <p:transition spd="slow"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92"/>
                                        </p:tgtEl>
                                        <p:attrNameLst>
                                          <p:attrName>style.visibility</p:attrName>
                                        </p:attrNameLst>
                                      </p:cBhvr>
                                      <p:to>
                                        <p:strVal val="visible"/>
                                      </p:to>
                                    </p:set>
                                    <p:animEffect filter="fade" transition="in">
                                      <p:cBhvr>
                                        <p:cTn id="7" dur="1000"/>
                                        <p:tgtEl>
                                          <p:spTgt spid="92"/>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107"/>
                                        </p:tgtEl>
                                        <p:attrNameLst>
                                          <p:attrName>style.visibility</p:attrName>
                                        </p:attrNameLst>
                                      </p:cBhvr>
                                      <p:to>
                                        <p:strVal val="visible"/>
                                      </p:to>
                                    </p:set>
                                    <p:animEffect filter="dissolve" transition="in">
                                      <p:cBhvr>
                                        <p:cTn id="11" dur="1000"/>
                                        <p:tgtEl>
                                          <p:spTgt spid="107"/>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xit" presetSubtype="0" presetID="9" grpId="3" fill="hold">
                                  <p:stCondLst>
                                    <p:cond delay="0"/>
                                  </p:stCondLst>
                                  <p:iterate type="el" backwards="0">
                                    <p:tmAbs val="0"/>
                                  </p:iterate>
                                  <p:childTnLst>
                                    <p:animEffect filter="dissolve" transition="out">
                                      <p:cBhvr>
                                        <p:cTn id="15" dur="1000" fill="hold"/>
                                        <p:tgtEl>
                                          <p:spTgt spid="107"/>
                                        </p:tgtEl>
                                      </p:cBhvr>
                                    </p:animEffect>
                                    <p:set>
                                      <p:cBhvr>
                                        <p:cTn id="16" fill="hold">
                                          <p:stCondLst>
                                            <p:cond delay="999"/>
                                          </p:stCondLst>
                                        </p:cTn>
                                        <p:tgtEl>
                                          <p:spTgt spid="107"/>
                                        </p:tgtEl>
                                        <p:attrNameLst>
                                          <p:attrName>style.visibility</p:attrName>
                                        </p:attrNameLst>
                                      </p:cBhvr>
                                      <p:to>
                                        <p:strVal val="hidden"/>
                                      </p:to>
                                    </p:set>
                                  </p:childTnLst>
                                </p:cTn>
                              </p:par>
                            </p:childTnLst>
                          </p:cTn>
                        </p:par>
                        <p:par>
                          <p:cTn id="17" fill="hold">
                            <p:stCondLst>
                              <p:cond delay="1000"/>
                            </p:stCondLst>
                            <p:childTnLst>
                              <p:par>
                                <p:cTn id="18" nodeType="afterEffect" presetClass="exit" presetSubtype="2" presetID="17" grpId="4" fill="hold">
                                  <p:stCondLst>
                                    <p:cond delay="0"/>
                                  </p:stCondLst>
                                  <p:iterate type="el" backwards="0">
                                    <p:tmAbs val="0"/>
                                  </p:iterate>
                                  <p:childTnLst>
                                    <p:anim calcmode="lin" valueType="num">
                                      <p:cBhvr>
                                        <p:cTn id="19" dur="1000" fill="hold"/>
                                        <p:tgtEl>
                                          <p:spTgt spid="102"/>
                                        </p:tgtEl>
                                        <p:attrNameLst>
                                          <p:attrName>ppt_x</p:attrName>
                                        </p:attrNameLst>
                                      </p:cBhvr>
                                      <p:tavLst>
                                        <p:tav tm="0">
                                          <p:val>
                                            <p:strVal val="ppt_x"/>
                                          </p:val>
                                        </p:tav>
                                        <p:tav tm="100000">
                                          <p:val>
                                            <p:strVal val="ppt_x+ppt_w/2"/>
                                          </p:val>
                                        </p:tav>
                                      </p:tavLst>
                                    </p:anim>
                                    <p:anim calcmode="lin" valueType="num">
                                      <p:cBhvr>
                                        <p:cTn id="20" dur="1000" fill="hold"/>
                                        <p:tgtEl>
                                          <p:spTgt spid="102"/>
                                        </p:tgtEl>
                                        <p:attrNameLst>
                                          <p:attrName>ppt_y</p:attrName>
                                        </p:attrNameLst>
                                      </p:cBhvr>
                                      <p:tavLst>
                                        <p:tav tm="0">
                                          <p:val>
                                            <p:strVal val="ppt_y"/>
                                          </p:val>
                                        </p:tav>
                                        <p:tav tm="100000">
                                          <p:val>
                                            <p:strVal val="ppt_y"/>
                                          </p:val>
                                        </p:tav>
                                      </p:tavLst>
                                    </p:anim>
                                    <p:anim calcmode="lin" valueType="num">
                                      <p:cBhvr>
                                        <p:cTn id="21" dur="1000" fill="hold"/>
                                        <p:tgtEl>
                                          <p:spTgt spid="102"/>
                                        </p:tgtEl>
                                        <p:attrNameLst>
                                          <p:attrName>ppt_w</p:attrName>
                                        </p:attrNameLst>
                                      </p:cBhvr>
                                      <p:tavLst>
                                        <p:tav tm="0">
                                          <p:val>
                                            <p:strVal val="ppt_w"/>
                                          </p:val>
                                        </p:tav>
                                        <p:tav tm="100000">
                                          <p:val>
                                            <p:fltVal val="0"/>
                                          </p:val>
                                        </p:tav>
                                      </p:tavLst>
                                    </p:anim>
                                    <p:anim calcmode="lin" valueType="num">
                                      <p:cBhvr>
                                        <p:cTn id="22" dur="1000" fill="hold"/>
                                        <p:tgtEl>
                                          <p:spTgt spid="102"/>
                                        </p:tgtEl>
                                        <p:attrNameLst>
                                          <p:attrName>ppt_h</p:attrName>
                                        </p:attrNameLst>
                                      </p:cBhvr>
                                      <p:tavLst>
                                        <p:tav tm="0">
                                          <p:val>
                                            <p:strVal val="ppt_h"/>
                                          </p:val>
                                        </p:tav>
                                        <p:tav tm="100000">
                                          <p:val>
                                            <p:strVal val="ppt_h"/>
                                          </p:val>
                                        </p:tav>
                                      </p:tavLst>
                                    </p:anim>
                                    <p:set>
                                      <p:cBhvr>
                                        <p:cTn id="23" fill="hold">
                                          <p:stCondLst>
                                            <p:cond delay="999"/>
                                          </p:stCondLst>
                                        </p:cTn>
                                        <p:tgtEl>
                                          <p:spTgt spid="10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nodeType="clickEffect" presetClass="exit" presetSubtype="2" presetID="17" grpId="5" fill="hold">
                                  <p:stCondLst>
                                    <p:cond delay="0"/>
                                  </p:stCondLst>
                                  <p:iterate type="el" backwards="0">
                                    <p:tmAbs val="0"/>
                                  </p:iterate>
                                  <p:childTnLst>
                                    <p:anim calcmode="lin" valueType="num">
                                      <p:cBhvr>
                                        <p:cTn id="27" dur="1000" fill="hold"/>
                                        <p:tgtEl>
                                          <p:spTgt spid="106"/>
                                        </p:tgtEl>
                                        <p:attrNameLst>
                                          <p:attrName>ppt_x</p:attrName>
                                        </p:attrNameLst>
                                      </p:cBhvr>
                                      <p:tavLst>
                                        <p:tav tm="0">
                                          <p:val>
                                            <p:strVal val="ppt_x"/>
                                          </p:val>
                                        </p:tav>
                                        <p:tav tm="100000">
                                          <p:val>
                                            <p:strVal val="ppt_x+ppt_w/2"/>
                                          </p:val>
                                        </p:tav>
                                      </p:tavLst>
                                    </p:anim>
                                    <p:anim calcmode="lin" valueType="num">
                                      <p:cBhvr>
                                        <p:cTn id="28" dur="1000" fill="hold"/>
                                        <p:tgtEl>
                                          <p:spTgt spid="106"/>
                                        </p:tgtEl>
                                        <p:attrNameLst>
                                          <p:attrName>ppt_y</p:attrName>
                                        </p:attrNameLst>
                                      </p:cBhvr>
                                      <p:tavLst>
                                        <p:tav tm="0">
                                          <p:val>
                                            <p:strVal val="ppt_y"/>
                                          </p:val>
                                        </p:tav>
                                        <p:tav tm="100000">
                                          <p:val>
                                            <p:strVal val="ppt_y"/>
                                          </p:val>
                                        </p:tav>
                                      </p:tavLst>
                                    </p:anim>
                                    <p:anim calcmode="lin" valueType="num">
                                      <p:cBhvr>
                                        <p:cTn id="29" dur="1000" fill="hold"/>
                                        <p:tgtEl>
                                          <p:spTgt spid="106"/>
                                        </p:tgtEl>
                                        <p:attrNameLst>
                                          <p:attrName>ppt_w</p:attrName>
                                        </p:attrNameLst>
                                      </p:cBhvr>
                                      <p:tavLst>
                                        <p:tav tm="0">
                                          <p:val>
                                            <p:strVal val="ppt_w"/>
                                          </p:val>
                                        </p:tav>
                                        <p:tav tm="100000">
                                          <p:val>
                                            <p:fltVal val="0"/>
                                          </p:val>
                                        </p:tav>
                                      </p:tavLst>
                                    </p:anim>
                                    <p:anim calcmode="lin" valueType="num">
                                      <p:cBhvr>
                                        <p:cTn id="30" dur="1000" fill="hold"/>
                                        <p:tgtEl>
                                          <p:spTgt spid="106"/>
                                        </p:tgtEl>
                                        <p:attrNameLst>
                                          <p:attrName>ppt_h</p:attrName>
                                        </p:attrNameLst>
                                      </p:cBhvr>
                                      <p:tavLst>
                                        <p:tav tm="0">
                                          <p:val>
                                            <p:strVal val="ppt_h"/>
                                          </p:val>
                                        </p:tav>
                                        <p:tav tm="100000">
                                          <p:val>
                                            <p:strVal val="ppt_h"/>
                                          </p:val>
                                        </p:tav>
                                      </p:tavLst>
                                    </p:anim>
                                    <p:set>
                                      <p:cBhvr>
                                        <p:cTn id="31" fill="hold">
                                          <p:stCondLst>
                                            <p:cond delay="999"/>
                                          </p:stCondLst>
                                        </p:cTn>
                                        <p:tgtEl>
                                          <p:spTgt spid="10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nodeType="clickEffect" presetClass="entr" presetSubtype="0" presetID="10" grpId="6" fill="hold">
                                  <p:stCondLst>
                                    <p:cond delay="0"/>
                                  </p:stCondLst>
                                  <p:iterate type="el" backwards="0">
                                    <p:tmAbs val="0"/>
                                  </p:iterate>
                                  <p:childTnLst>
                                    <p:set>
                                      <p:cBhvr>
                                        <p:cTn id="35" fill="hold"/>
                                        <p:tgtEl>
                                          <p:spTgt spid="93"/>
                                        </p:tgtEl>
                                        <p:attrNameLst>
                                          <p:attrName>style.visibility</p:attrName>
                                        </p:attrNameLst>
                                      </p:cBhvr>
                                      <p:to>
                                        <p:strVal val="visible"/>
                                      </p:to>
                                    </p:set>
                                    <p:animEffect filter="fade" transition="in">
                                      <p:cBhvr>
                                        <p:cTn id="36" dur="1000"/>
                                        <p:tgtEl>
                                          <p:spTgt spid="93"/>
                                        </p:tgtEl>
                                      </p:cBhvr>
                                    </p:animEffect>
                                  </p:childTnLst>
                                </p:cTn>
                              </p:par>
                            </p:childTnLst>
                          </p:cTn>
                        </p:par>
                      </p:childTnLst>
                    </p:cTn>
                  </p:par>
                  <p:par>
                    <p:cTn id="37" fill="hold">
                      <p:stCondLst>
                        <p:cond delay="indefinite"/>
                      </p:stCondLst>
                      <p:childTnLst>
                        <p:par>
                          <p:cTn id="38" fill="hold">
                            <p:stCondLst>
                              <p:cond delay="0"/>
                            </p:stCondLst>
                            <p:childTnLst>
                              <p:par>
                                <p:cTn id="39" nodeType="clickEffect" presetClass="entr" presetSubtype="16" presetID="23" grpId="7" fill="hold">
                                  <p:stCondLst>
                                    <p:cond delay="0"/>
                                  </p:stCondLst>
                                  <p:iterate type="el" backwards="0">
                                    <p:tmAbs val="0"/>
                                  </p:iterate>
                                  <p:childTnLst>
                                    <p:set>
                                      <p:cBhvr>
                                        <p:cTn id="40" fill="hold"/>
                                        <p:tgtEl>
                                          <p:spTgt spid="94"/>
                                        </p:tgtEl>
                                        <p:attrNameLst>
                                          <p:attrName>style.visibility</p:attrName>
                                        </p:attrNameLst>
                                      </p:cBhvr>
                                      <p:to>
                                        <p:strVal val="visible"/>
                                      </p:to>
                                    </p:set>
                                    <p:anim calcmode="lin" valueType="num">
                                      <p:cBhvr>
                                        <p:cTn id="41" dur="1000" fill="hold"/>
                                        <p:tgtEl>
                                          <p:spTgt spid="94"/>
                                        </p:tgtEl>
                                        <p:attrNameLst>
                                          <p:attrName>ppt_w</p:attrName>
                                        </p:attrNameLst>
                                      </p:cBhvr>
                                      <p:tavLst>
                                        <p:tav tm="0">
                                          <p:val>
                                            <p:fltVal val="0"/>
                                          </p:val>
                                        </p:tav>
                                        <p:tav tm="100000">
                                          <p:val>
                                            <p:strVal val="#ppt_w"/>
                                          </p:val>
                                        </p:tav>
                                      </p:tavLst>
                                    </p:anim>
                                    <p:anim calcmode="lin" valueType="num">
                                      <p:cBhvr>
                                        <p:cTn id="42" dur="1000" fill="hold"/>
                                        <p:tgtEl>
                                          <p:spTgt spid="94"/>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nodeType="clickEffect" presetClass="entr" presetSubtype="16" presetID="23" grpId="8" fill="hold">
                                  <p:stCondLst>
                                    <p:cond delay="0"/>
                                  </p:stCondLst>
                                  <p:iterate type="el" backwards="0">
                                    <p:tmAbs val="0"/>
                                  </p:iterate>
                                  <p:childTnLst>
                                    <p:set>
                                      <p:cBhvr>
                                        <p:cTn id="46" fill="hold"/>
                                        <p:tgtEl>
                                          <p:spTgt spid="95"/>
                                        </p:tgtEl>
                                        <p:attrNameLst>
                                          <p:attrName>style.visibility</p:attrName>
                                        </p:attrNameLst>
                                      </p:cBhvr>
                                      <p:to>
                                        <p:strVal val="visible"/>
                                      </p:to>
                                    </p:set>
                                    <p:anim calcmode="lin" valueType="num">
                                      <p:cBhvr>
                                        <p:cTn id="47" dur="1000" fill="hold"/>
                                        <p:tgtEl>
                                          <p:spTgt spid="95"/>
                                        </p:tgtEl>
                                        <p:attrNameLst>
                                          <p:attrName>ppt_w</p:attrName>
                                        </p:attrNameLst>
                                      </p:cBhvr>
                                      <p:tavLst>
                                        <p:tav tm="0">
                                          <p:val>
                                            <p:fltVal val="0"/>
                                          </p:val>
                                        </p:tav>
                                        <p:tav tm="100000">
                                          <p:val>
                                            <p:strVal val="#ppt_w"/>
                                          </p:val>
                                        </p:tav>
                                      </p:tavLst>
                                    </p:anim>
                                    <p:anim calcmode="lin" valueType="num">
                                      <p:cBhvr>
                                        <p:cTn id="48" dur="1000" fill="hold"/>
                                        <p:tgtEl>
                                          <p:spTgt spid="95"/>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nodeType="clickEffect" presetClass="entr" presetSubtype="0" presetID="9" grpId="9" fill="hold">
                                  <p:stCondLst>
                                    <p:cond delay="0"/>
                                  </p:stCondLst>
                                  <p:iterate type="el" backwards="0">
                                    <p:tmAbs val="0"/>
                                  </p:iterate>
                                  <p:childTnLst>
                                    <p:set>
                                      <p:cBhvr>
                                        <p:cTn id="52" fill="hold"/>
                                        <p:tgtEl>
                                          <p:spTgt spid="97"/>
                                        </p:tgtEl>
                                        <p:attrNameLst>
                                          <p:attrName>style.visibility</p:attrName>
                                        </p:attrNameLst>
                                      </p:cBhvr>
                                      <p:to>
                                        <p:strVal val="visible"/>
                                      </p:to>
                                    </p:set>
                                    <p:animEffect filter="dissolve" transition="in">
                                      <p:cBhvr>
                                        <p:cTn id="53" dur="1000"/>
                                        <p:tgtEl>
                                          <p:spTgt spid="97"/>
                                        </p:tgtEl>
                                      </p:cBhvr>
                                    </p:animEffect>
                                  </p:childTnLst>
                                </p:cTn>
                              </p:par>
                            </p:childTnLst>
                          </p:cTn>
                        </p:par>
                      </p:childTnLst>
                    </p:cTn>
                  </p:par>
                  <p:par>
                    <p:cTn id="54" fill="hold">
                      <p:stCondLst>
                        <p:cond delay="indefinite"/>
                      </p:stCondLst>
                      <p:childTnLst>
                        <p:par>
                          <p:cTn id="55" fill="hold">
                            <p:stCondLst>
                              <p:cond delay="0"/>
                            </p:stCondLst>
                            <p:childTnLst>
                              <p:par>
                                <p:cTn id="56" nodeType="clickEffect" presetClass="entr" presetSubtype="16" presetID="23" grpId="10" fill="hold">
                                  <p:stCondLst>
                                    <p:cond delay="0"/>
                                  </p:stCondLst>
                                  <p:iterate type="el" backwards="0">
                                    <p:tmAbs val="0"/>
                                  </p:iterate>
                                  <p:childTnLst>
                                    <p:set>
                                      <p:cBhvr>
                                        <p:cTn id="57" fill="hold"/>
                                        <p:tgtEl>
                                          <p:spTgt spid="96"/>
                                        </p:tgtEl>
                                        <p:attrNameLst>
                                          <p:attrName>style.visibility</p:attrName>
                                        </p:attrNameLst>
                                      </p:cBhvr>
                                      <p:to>
                                        <p:strVal val="visible"/>
                                      </p:to>
                                    </p:set>
                                    <p:anim calcmode="lin" valueType="num">
                                      <p:cBhvr>
                                        <p:cTn id="58" dur="1000" fill="hold"/>
                                        <p:tgtEl>
                                          <p:spTgt spid="96"/>
                                        </p:tgtEl>
                                        <p:attrNameLst>
                                          <p:attrName>ppt_w</p:attrName>
                                        </p:attrNameLst>
                                      </p:cBhvr>
                                      <p:tavLst>
                                        <p:tav tm="0">
                                          <p:val>
                                            <p:fltVal val="0"/>
                                          </p:val>
                                        </p:tav>
                                        <p:tav tm="100000">
                                          <p:val>
                                            <p:strVal val="#ppt_w"/>
                                          </p:val>
                                        </p:tav>
                                      </p:tavLst>
                                    </p:anim>
                                    <p:anim calcmode="lin" valueType="num">
                                      <p:cBhvr>
                                        <p:cTn id="59" dur="1000" fill="hold"/>
                                        <p:tgtEl>
                                          <p:spTgt spid="96"/>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nodeType="clickEffect" presetClass="exit" presetSubtype="0" presetID="9" grpId="11" fill="hold">
                                  <p:stCondLst>
                                    <p:cond delay="0"/>
                                  </p:stCondLst>
                                  <p:iterate type="el" backwards="0">
                                    <p:tmAbs val="0"/>
                                  </p:iterate>
                                  <p:childTnLst>
                                    <p:animEffect filter="dissolve" transition="out">
                                      <p:cBhvr>
                                        <p:cTn id="63" dur="1000" fill="hold"/>
                                        <p:tgtEl>
                                          <p:spTgt spid="97"/>
                                        </p:tgtEl>
                                      </p:cBhvr>
                                    </p:animEffect>
                                    <p:set>
                                      <p:cBhvr>
                                        <p:cTn id="64" fill="hold">
                                          <p:stCondLst>
                                            <p:cond delay="999"/>
                                          </p:stCondLst>
                                        </p:cTn>
                                        <p:tgtEl>
                                          <p:spTgt spid="97"/>
                                        </p:tgtEl>
                                        <p:attrNameLst>
                                          <p:attrName>style.visibility</p:attrName>
                                        </p:attrNameLst>
                                      </p:cBhvr>
                                      <p:to>
                                        <p:strVal val="hidden"/>
                                      </p:to>
                                    </p:set>
                                  </p:childTnLst>
                                </p:cTn>
                              </p:par>
                            </p:childTnLst>
                          </p:cTn>
                        </p:par>
                        <p:par>
                          <p:cTn id="65" fill="hold">
                            <p:stCondLst>
                              <p:cond delay="1000"/>
                            </p:stCondLst>
                            <p:childTnLst>
                              <p:par>
                                <p:cTn id="66" nodeType="afterEffect" presetClass="entr" presetSubtype="0" presetID="9" grpId="12" fill="hold">
                                  <p:stCondLst>
                                    <p:cond delay="0"/>
                                  </p:stCondLst>
                                  <p:iterate type="el" backwards="0">
                                    <p:tmAbs val="0"/>
                                  </p:iterate>
                                  <p:childTnLst>
                                    <p:set>
                                      <p:cBhvr>
                                        <p:cTn id="67" fill="hold"/>
                                        <p:tgtEl>
                                          <p:spTgt spid="98"/>
                                        </p:tgtEl>
                                        <p:attrNameLst>
                                          <p:attrName>style.visibility</p:attrName>
                                        </p:attrNameLst>
                                      </p:cBhvr>
                                      <p:to>
                                        <p:strVal val="visible"/>
                                      </p:to>
                                    </p:set>
                                    <p:animEffect filter="dissolve" transition="in">
                                      <p:cBhvr>
                                        <p:cTn id="68" dur="1000"/>
                                        <p:tgtEl>
                                          <p:spTgt spid="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8" grpId="12"/>
      <p:bldP build="whole" bldLvl="1" animBg="1" rev="0" advAuto="0" spid="93" grpId="6"/>
      <p:bldP build="whole" bldLvl="1" animBg="1" rev="0" advAuto="0" spid="107" grpId="2"/>
      <p:bldP build="whole" bldLvl="1" animBg="1" rev="0" advAuto="0" spid="107" grpId="3"/>
      <p:bldP build="whole" bldLvl="1" animBg="1" rev="0" advAuto="0" spid="95" grpId="8"/>
      <p:bldP build="whole" bldLvl="1" animBg="1" rev="0" advAuto="0" spid="94" grpId="7"/>
      <p:bldP build="whole" bldLvl="1" animBg="1" rev="0" advAuto="0" spid="106" grpId="5"/>
      <p:bldP build="whole" bldLvl="1" animBg="1" rev="0" advAuto="0" spid="102" grpId="4"/>
      <p:bldP build="whole" bldLvl="1" animBg="1" rev="0" advAuto="0" spid="97" grpId="9"/>
      <p:bldP build="whole" bldLvl="1" animBg="1" rev="0" advAuto="0" spid="96" grpId="10"/>
      <p:bldP build="whole" bldLvl="1" animBg="1" rev="0" advAuto="0" spid="97" grpId="11"/>
      <p:bldP build="whole" bldLvl="1" animBg="1" rev="0" advAuto="0" spid="92"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09" name="Shape 109"/>
          <p:cNvSpPr/>
          <p:nvPr/>
        </p:nvSpPr>
        <p:spPr>
          <a:xfrm>
            <a:off x="215900" y="2241550"/>
            <a:ext cx="229235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b="1" sz="4800">
                <a:solidFill>
                  <a:srgbClr val="1D6076"/>
                </a:solidFill>
                <a:latin typeface="Trebuchet MS"/>
                <a:ea typeface="Trebuchet MS"/>
                <a:cs typeface="Trebuchet MS"/>
                <a:sym typeface="Trebuchet MS"/>
              </a:defRPr>
            </a:lvl1pPr>
          </a:lstStyle>
          <a:p>
            <a:pPr lvl="0">
              <a:defRPr b="0" sz="1800">
                <a:solidFill>
                  <a:srgbClr val="000000"/>
                </a:solidFill>
              </a:defRPr>
            </a:pPr>
            <a:r>
              <a:rPr b="1" sz="4800">
                <a:solidFill>
                  <a:srgbClr val="1D6076"/>
                </a:solidFill>
              </a:rPr>
              <a:t>Crossing thresholds in the Anthroposition:</a:t>
            </a:r>
          </a:p>
        </p:txBody>
      </p:sp>
      <p:pic>
        <p:nvPicPr>
          <p:cNvPr id="110" name="oct09wallpaper-11_1600.jpg"/>
          <p:cNvPicPr/>
          <p:nvPr/>
        </p:nvPicPr>
        <p:blipFill>
          <a:blip r:embed="rId2">
            <a:extLst/>
          </a:blip>
          <a:stretch>
            <a:fillRect/>
          </a:stretch>
        </p:blipFill>
        <p:spPr>
          <a:xfrm>
            <a:off x="10811933" y="3505200"/>
            <a:ext cx="13275734" cy="9956800"/>
          </a:xfrm>
          <a:prstGeom prst="rect">
            <a:avLst/>
          </a:prstGeom>
          <a:ln w="12700">
            <a:miter lim="400000"/>
          </a:ln>
        </p:spPr>
      </p:pic>
      <p:sp>
        <p:nvSpPr>
          <p:cNvPr id="111" name="Shape 111"/>
          <p:cNvSpPr/>
          <p:nvPr/>
        </p:nvSpPr>
        <p:spPr>
          <a:xfrm>
            <a:off x="241300" y="3238500"/>
            <a:ext cx="10299700" cy="365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4800">
                <a:solidFill>
                  <a:srgbClr val="1D6076"/>
                </a:solidFill>
                <a:latin typeface="Trebuchet MS"/>
                <a:ea typeface="Trebuchet MS"/>
                <a:cs typeface="Trebuchet MS"/>
                <a:sym typeface="Trebuchet MS"/>
              </a:rPr>
              <a:t>The threshold is not where the boat goes over the edge, it is far up the river, when the people in the boat lose the option to get to the shore</a:t>
            </a:r>
            <a:endParaRPr sz="4800">
              <a:solidFill>
                <a:srgbClr val="1D6076"/>
              </a:solidFill>
              <a:latin typeface="Trebuchet MS"/>
              <a:ea typeface="Trebuchet MS"/>
              <a:cs typeface="Trebuchet MS"/>
              <a:sym typeface="Trebuchet MS"/>
            </a:endParaRPr>
          </a:p>
          <a:p>
            <a:pPr lvl="0" defTabSz="825500">
              <a:defRPr sz="1800"/>
            </a:pPr>
            <a:r>
              <a:rPr i="1" sz="4800">
                <a:solidFill>
                  <a:srgbClr val="1D6076"/>
                </a:solidFill>
                <a:latin typeface="Trebuchet MS"/>
                <a:ea typeface="Trebuchet MS"/>
                <a:cs typeface="Trebuchet MS"/>
                <a:sym typeface="Trebuchet MS"/>
              </a:rPr>
              <a:t>                                      Tim Lenton</a:t>
            </a:r>
          </a:p>
        </p:txBody>
      </p:sp>
      <p:sp>
        <p:nvSpPr>
          <p:cNvPr id="112" name="Shape 112"/>
          <p:cNvSpPr/>
          <p:nvPr/>
        </p:nvSpPr>
        <p:spPr>
          <a:xfrm>
            <a:off x="241300" y="7023100"/>
            <a:ext cx="10299700" cy="294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4800">
                <a:solidFill>
                  <a:srgbClr val="1D6076"/>
                </a:solidFill>
                <a:latin typeface="Trebuchet MS"/>
                <a:ea typeface="Trebuchet MS"/>
                <a:cs typeface="Trebuchet MS"/>
                <a:sym typeface="Trebuchet MS"/>
              </a:rPr>
              <a:t>On a big, unknown river, don’t go into the middle, stay close to the shore</a:t>
            </a:r>
            <a:endParaRPr sz="4800">
              <a:solidFill>
                <a:srgbClr val="1D6076"/>
              </a:solidFill>
              <a:latin typeface="Trebuchet MS"/>
              <a:ea typeface="Trebuchet MS"/>
              <a:cs typeface="Trebuchet MS"/>
              <a:sym typeface="Trebuchet MS"/>
            </a:endParaRPr>
          </a:p>
          <a:p>
            <a:pPr lvl="3" indent="0" defTabSz="825500">
              <a:defRPr sz="1800"/>
            </a:pPr>
            <a:r>
              <a:rPr sz="4800">
                <a:solidFill>
                  <a:srgbClr val="1D6076"/>
                </a:solidFill>
                <a:latin typeface="Trebuchet MS"/>
                <a:ea typeface="Trebuchet MS"/>
                <a:cs typeface="Trebuchet MS"/>
                <a:sym typeface="Trebuchet MS"/>
              </a:rPr>
              <a:t>                                    </a:t>
            </a:r>
            <a:r>
              <a:rPr i="1" sz="4800">
                <a:solidFill>
                  <a:srgbClr val="1D6076"/>
                </a:solidFill>
                <a:latin typeface="Trebuchet MS"/>
                <a:ea typeface="Trebuchet MS"/>
                <a:cs typeface="Trebuchet MS"/>
                <a:sym typeface="Trebuchet MS"/>
              </a:rPr>
              <a:t>Jim White</a:t>
            </a:r>
          </a:p>
        </p:txBody>
      </p:sp>
      <p:pic>
        <p:nvPicPr>
          <p:cNvPr id="113" name="image9.jpg" descr="climate_2007_65-f1.jpg"/>
          <p:cNvPicPr/>
          <p:nvPr/>
        </p:nvPicPr>
        <p:blipFill>
          <a:blip r:embed="rId3">
            <a:extLst/>
          </a:blip>
          <a:stretch>
            <a:fillRect/>
          </a:stretch>
        </p:blipFill>
        <p:spPr>
          <a:xfrm>
            <a:off x="10454766" y="3279775"/>
            <a:ext cx="13990068" cy="7834439"/>
          </a:xfrm>
          <a:prstGeom prst="rect">
            <a:avLst/>
          </a:prstGeom>
          <a:ln w="12700">
            <a:miter lim="400000"/>
          </a:ln>
        </p:spPr>
      </p:pic>
      <p:sp>
        <p:nvSpPr>
          <p:cNvPr id="114" name="Shape 114"/>
          <p:cNvSpPr/>
          <p:nvPr/>
        </p:nvSpPr>
        <p:spPr>
          <a:xfrm>
            <a:off x="12649200" y="10769600"/>
            <a:ext cx="11428175" cy="5613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defTabSz="914400">
              <a:defRPr sz="1800"/>
            </a:pPr>
            <a:r>
              <a:rPr sz="3200">
                <a:latin typeface="Calibri"/>
                <a:ea typeface="Calibri"/>
                <a:cs typeface="Calibri"/>
                <a:sym typeface="Calibri"/>
              </a:rPr>
              <a:t>Lenton &amp; Schellnhuber (2007) </a:t>
            </a:r>
            <a:r>
              <a:rPr i="1" sz="3200">
                <a:latin typeface="Calibri"/>
                <a:ea typeface="Calibri"/>
                <a:cs typeface="Calibri"/>
                <a:sym typeface="Calibri"/>
              </a:rPr>
              <a:t>Nature Reports Climate Change</a:t>
            </a:r>
          </a:p>
        </p:txBody>
      </p:sp>
      <p:sp>
        <p:nvSpPr>
          <p:cNvPr id="115" name="Shape 115"/>
          <p:cNvSpPr/>
          <p:nvPr/>
        </p:nvSpPr>
        <p:spPr>
          <a:xfrm>
            <a:off x="241300" y="10096500"/>
            <a:ext cx="10299700" cy="152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indent="0" defTabSz="825500">
              <a:defRPr sz="1800"/>
            </a:pPr>
            <a:r>
              <a:rPr sz="4800">
                <a:solidFill>
                  <a:srgbClr val="1D6076"/>
                </a:solidFill>
                <a:latin typeface="Trebuchet MS"/>
                <a:ea typeface="Trebuchet MS"/>
                <a:cs typeface="Trebuchet MS"/>
                <a:sym typeface="Trebuchet MS"/>
              </a:rPr>
              <a:t>Many thresholds, including climate change related ones …</a:t>
            </a:r>
          </a:p>
        </p:txBody>
      </p:sp>
      <p:grpSp>
        <p:nvGrpSpPr>
          <p:cNvPr id="118" name="Group 118"/>
          <p:cNvGrpSpPr/>
          <p:nvPr/>
        </p:nvGrpSpPr>
        <p:grpSpPr>
          <a:xfrm>
            <a:off x="88900" y="63500"/>
            <a:ext cx="24193500" cy="1778000"/>
            <a:chOff x="-50800" y="-50800"/>
            <a:chExt cx="24193500" cy="1778000"/>
          </a:xfrm>
        </p:grpSpPr>
        <p:pic>
          <p:nvPicPr>
            <p:cNvPr id="116" name=""/>
            <p:cNvPicPr/>
            <p:nvPr/>
          </p:nvPicPr>
          <p:blipFill>
            <a:blip r:embed="rId4">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17" name="droppedImage.pdf"/>
            <p:cNvPicPr/>
            <p:nvPr/>
          </p:nvPicPr>
          <p:blipFill>
            <a:blip r:embed="rId5">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109"/>
                                        </p:tgtEl>
                                        <p:attrNameLst>
                                          <p:attrName>style.visibility</p:attrName>
                                        </p:attrNameLst>
                                      </p:cBhvr>
                                      <p:to>
                                        <p:strVal val="visible"/>
                                      </p:to>
                                    </p:set>
                                    <p:animEffect filter="dissolve" transition="in">
                                      <p:cBhvr>
                                        <p:cTn id="7" dur="10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111"/>
                                        </p:tgtEl>
                                        <p:attrNameLst>
                                          <p:attrName>style.visibility</p:attrName>
                                        </p:attrNameLst>
                                      </p:cBhvr>
                                      <p:to>
                                        <p:strVal val="visible"/>
                                      </p:to>
                                    </p:set>
                                    <p:animEffect filter="dissolve" transition="in">
                                      <p:cBhvr>
                                        <p:cTn id="12" dur="1000"/>
                                        <p:tgtEl>
                                          <p:spTgt spid="111"/>
                                        </p:tgtEl>
                                      </p:cBhvr>
                                    </p:animEffect>
                                  </p:childTnLst>
                                </p:cTn>
                              </p:par>
                            </p:childTnLst>
                          </p:cTn>
                        </p:par>
                        <p:par>
                          <p:cTn id="13" fill="hold">
                            <p:stCondLst>
                              <p:cond delay="1000"/>
                            </p:stCondLst>
                            <p:childTnLst>
                              <p:par>
                                <p:cTn id="14" nodeType="afterEffect" presetClass="entr" presetSubtype="0" presetID="10" grpId="3" fill="hold">
                                  <p:stCondLst>
                                    <p:cond delay="0"/>
                                  </p:stCondLst>
                                  <p:iterate type="el" backwards="0">
                                    <p:tmAbs val="0"/>
                                  </p:iterate>
                                  <p:childTnLst>
                                    <p:set>
                                      <p:cBhvr>
                                        <p:cTn id="15" fill="hold"/>
                                        <p:tgtEl>
                                          <p:spTgt spid="110"/>
                                        </p:tgtEl>
                                        <p:attrNameLst>
                                          <p:attrName>style.visibility</p:attrName>
                                        </p:attrNameLst>
                                      </p:cBhvr>
                                      <p:to>
                                        <p:strVal val="visible"/>
                                      </p:to>
                                    </p:set>
                                    <p:animEffect filter="fade" transition="in">
                                      <p:cBhvr>
                                        <p:cTn id="16" dur="1000"/>
                                        <p:tgtEl>
                                          <p:spTgt spid="110"/>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9" grpId="4" fill="hold">
                                  <p:stCondLst>
                                    <p:cond delay="0"/>
                                  </p:stCondLst>
                                  <p:iterate type="el" backwards="0">
                                    <p:tmAbs val="0"/>
                                  </p:iterate>
                                  <p:childTnLst>
                                    <p:set>
                                      <p:cBhvr>
                                        <p:cTn id="20" fill="hold"/>
                                        <p:tgtEl>
                                          <p:spTgt spid="112"/>
                                        </p:tgtEl>
                                        <p:attrNameLst>
                                          <p:attrName>style.visibility</p:attrName>
                                        </p:attrNameLst>
                                      </p:cBhvr>
                                      <p:to>
                                        <p:strVal val="visible"/>
                                      </p:to>
                                    </p:set>
                                    <p:animEffect filter="dissolve" transition="in">
                                      <p:cBhvr>
                                        <p:cTn id="21" dur="1000"/>
                                        <p:tgtEl>
                                          <p:spTgt spid="112"/>
                                        </p:tgtEl>
                                      </p:cBhvr>
                                    </p:animEffect>
                                  </p:childTnLst>
                                </p:cTn>
                              </p:par>
                            </p:childTnLst>
                          </p:cTn>
                        </p:par>
                      </p:childTnLst>
                    </p:cTn>
                  </p:par>
                  <p:par>
                    <p:cTn id="22" fill="hold">
                      <p:stCondLst>
                        <p:cond delay="indefinite"/>
                      </p:stCondLst>
                      <p:childTnLst>
                        <p:par>
                          <p:cTn id="23" fill="hold">
                            <p:stCondLst>
                              <p:cond delay="0"/>
                            </p:stCondLst>
                            <p:childTnLst>
                              <p:par>
                                <p:cTn id="24" nodeType="clickEffect" presetClass="exit" presetSubtype="0" presetID="10" grpId="5" fill="hold">
                                  <p:stCondLst>
                                    <p:cond delay="0"/>
                                  </p:stCondLst>
                                  <p:iterate type="el" backwards="0">
                                    <p:tmAbs val="0"/>
                                  </p:iterate>
                                  <p:childTnLst>
                                    <p:animEffect filter="fade" transition="out">
                                      <p:cBhvr>
                                        <p:cTn id="25" dur="1000" fill="hold"/>
                                        <p:tgtEl>
                                          <p:spTgt spid="110"/>
                                        </p:tgtEl>
                                      </p:cBhvr>
                                    </p:animEffect>
                                    <p:set>
                                      <p:cBhvr>
                                        <p:cTn id="26" fill="hold">
                                          <p:stCondLst>
                                            <p:cond delay="999"/>
                                          </p:stCondLst>
                                        </p:cTn>
                                        <p:tgtEl>
                                          <p:spTgt spid="110"/>
                                        </p:tgtEl>
                                        <p:attrNameLst>
                                          <p:attrName>style.visibility</p:attrName>
                                        </p:attrNameLst>
                                      </p:cBhvr>
                                      <p:to>
                                        <p:strVal val="hidden"/>
                                      </p:to>
                                    </p:set>
                                  </p:childTnLst>
                                </p:cTn>
                              </p:par>
                            </p:childTnLst>
                          </p:cTn>
                        </p:par>
                        <p:par>
                          <p:cTn id="27" fill="hold">
                            <p:stCondLst>
                              <p:cond delay="1000"/>
                            </p:stCondLst>
                            <p:childTnLst>
                              <p:par>
                                <p:cTn id="28" nodeType="afterEffect" presetClass="entr" presetSubtype="0" presetID="9" grpId="6" fill="hold">
                                  <p:stCondLst>
                                    <p:cond delay="0"/>
                                  </p:stCondLst>
                                  <p:iterate type="el" backwards="0">
                                    <p:tmAbs val="0"/>
                                  </p:iterate>
                                  <p:childTnLst>
                                    <p:set>
                                      <p:cBhvr>
                                        <p:cTn id="29" fill="hold"/>
                                        <p:tgtEl>
                                          <p:spTgt spid="115"/>
                                        </p:tgtEl>
                                        <p:attrNameLst>
                                          <p:attrName>style.visibility</p:attrName>
                                        </p:attrNameLst>
                                      </p:cBhvr>
                                      <p:to>
                                        <p:strVal val="visible"/>
                                      </p:to>
                                    </p:set>
                                    <p:animEffect filter="dissolve" transition="in">
                                      <p:cBhvr>
                                        <p:cTn id="30" dur="1000"/>
                                        <p:tgtEl>
                                          <p:spTgt spid="115"/>
                                        </p:tgtEl>
                                      </p:cBhvr>
                                    </p:animEffect>
                                  </p:childTnLst>
                                </p:cTn>
                              </p:par>
                            </p:childTnLst>
                          </p:cTn>
                        </p:par>
                        <p:par>
                          <p:cTn id="31" fill="hold">
                            <p:stCondLst>
                              <p:cond delay="2000"/>
                            </p:stCondLst>
                            <p:childTnLst>
                              <p:par>
                                <p:cTn id="32" nodeType="afterEffect" presetClass="entr" presetSubtype="0" presetID="10" grpId="7" fill="hold">
                                  <p:stCondLst>
                                    <p:cond delay="0"/>
                                  </p:stCondLst>
                                  <p:iterate type="el" backwards="0">
                                    <p:tmAbs val="0"/>
                                  </p:iterate>
                                  <p:childTnLst>
                                    <p:set>
                                      <p:cBhvr>
                                        <p:cTn id="33" fill="hold"/>
                                        <p:tgtEl>
                                          <p:spTgt spid="113"/>
                                        </p:tgtEl>
                                        <p:attrNameLst>
                                          <p:attrName>style.visibility</p:attrName>
                                        </p:attrNameLst>
                                      </p:cBhvr>
                                      <p:to>
                                        <p:strVal val="visible"/>
                                      </p:to>
                                    </p:set>
                                    <p:animEffect filter="fade" transition="in">
                                      <p:cBhvr>
                                        <p:cTn id="34" dur="1000"/>
                                        <p:tgtEl>
                                          <p:spTgt spid="113"/>
                                        </p:tgtEl>
                                      </p:cBhvr>
                                    </p:animEffect>
                                  </p:childTnLst>
                                </p:cTn>
                              </p:par>
                            </p:childTnLst>
                          </p:cTn>
                        </p:par>
                        <p:par>
                          <p:cTn id="35" fill="hold">
                            <p:stCondLst>
                              <p:cond delay="3000"/>
                            </p:stCondLst>
                            <p:childTnLst>
                              <p:par>
                                <p:cTn id="36" nodeType="afterEffect" presetClass="entr" presetSubtype="0" presetID="9" grpId="8" fill="hold">
                                  <p:stCondLst>
                                    <p:cond delay="0"/>
                                  </p:stCondLst>
                                  <p:iterate type="el" backwards="0">
                                    <p:tmAbs val="0"/>
                                  </p:iterate>
                                  <p:childTnLst>
                                    <p:set>
                                      <p:cBhvr>
                                        <p:cTn id="37" fill="hold"/>
                                        <p:tgtEl>
                                          <p:spTgt spid="114"/>
                                        </p:tgtEl>
                                        <p:attrNameLst>
                                          <p:attrName>style.visibility</p:attrName>
                                        </p:attrNameLst>
                                      </p:cBhvr>
                                      <p:to>
                                        <p:strVal val="visible"/>
                                      </p:to>
                                    </p:set>
                                    <p:animEffect filter="dissolve" transition="in">
                                      <p:cBhvr>
                                        <p:cTn id="38" dur="10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5" grpId="6"/>
      <p:bldP build="whole" bldLvl="1" animBg="1" rev="0" advAuto="0" spid="110" grpId="3"/>
      <p:bldP build="whole" bldLvl="1" animBg="1" rev="0" advAuto="0" spid="111" grpId="2"/>
      <p:bldP build="whole" bldLvl="1" animBg="1" rev="0" advAuto="0" spid="112" grpId="4"/>
      <p:bldP build="whole" bldLvl="1" animBg="1" rev="0" advAuto="0" spid="110" grpId="5"/>
      <p:bldP build="whole" bldLvl="1" animBg="1" rev="0" advAuto="0" spid="109" grpId="1"/>
      <p:bldP build="whole" bldLvl="1" animBg="1" rev="0" advAuto="0" spid="114" grpId="8"/>
      <p:bldP build="whole" bldLvl="1" animBg="1" rev="0" advAuto="0" spid="113" grpId="7"/>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B8B8B8"/>
        </a:solidFill>
      </p:bgPr>
    </p:bg>
    <p:spTree>
      <p:nvGrpSpPr>
        <p:cNvPr id="1" name=""/>
        <p:cNvGrpSpPr/>
        <p:nvPr/>
      </p:nvGrpSpPr>
      <p:grpSpPr>
        <a:xfrm>
          <a:off x="0" y="0"/>
          <a:ext cx="0" cy="0"/>
          <a:chOff x="0" y="0"/>
          <a:chExt cx="0" cy="0"/>
        </a:xfrm>
      </p:grpSpPr>
      <p:grpSp>
        <p:nvGrpSpPr>
          <p:cNvPr id="122" name="Group 122"/>
          <p:cNvGrpSpPr/>
          <p:nvPr/>
        </p:nvGrpSpPr>
        <p:grpSpPr>
          <a:xfrm>
            <a:off x="88900" y="63500"/>
            <a:ext cx="24193500" cy="1778000"/>
            <a:chOff x="-50800" y="-50800"/>
            <a:chExt cx="24193500" cy="1778000"/>
          </a:xfrm>
        </p:grpSpPr>
        <p:pic>
          <p:nvPicPr>
            <p:cNvPr id="120" name=""/>
            <p:cNvPicPr/>
            <p:nvPr/>
          </p:nvPicPr>
          <p:blipFill>
            <a:blip r:embed="rId2">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21" name="droppedImage.pdf"/>
            <p:cNvPicPr/>
            <p:nvPr/>
          </p:nvPicPr>
          <p:blipFill>
            <a:blip r:embed="rId3">
              <a:extLst/>
            </a:blip>
            <a:stretch>
              <a:fillRect/>
            </a:stretch>
          </p:blipFill>
          <p:spPr>
            <a:xfrm>
              <a:off x="22128503" y="63500"/>
              <a:ext cx="1887198" cy="1549400"/>
            </a:xfrm>
            <a:prstGeom prst="rect">
              <a:avLst/>
            </a:prstGeom>
            <a:ln w="12700" cap="flat">
              <a:noFill/>
              <a:miter lim="400000"/>
            </a:ln>
            <a:effectLst/>
          </p:spPr>
        </p:pic>
      </p:grpSp>
      <p:pic>
        <p:nvPicPr>
          <p:cNvPr id="123" name="osu_science_pub.png"/>
          <p:cNvPicPr/>
          <p:nvPr/>
        </p:nvPicPr>
        <p:blipFill>
          <a:blip r:embed="rId4">
            <a:extLst/>
          </a:blip>
          <a:stretch>
            <a:fillRect/>
          </a:stretch>
        </p:blipFill>
        <p:spPr>
          <a:xfrm>
            <a:off x="5509066" y="8050229"/>
            <a:ext cx="7721601" cy="5169547"/>
          </a:xfrm>
          <a:prstGeom prst="rect">
            <a:avLst/>
          </a:prstGeom>
          <a:ln w="12700">
            <a:miter lim="400000"/>
          </a:ln>
        </p:spPr>
      </p:pic>
      <p:sp>
        <p:nvSpPr>
          <p:cNvPr id="124" name="Shape 124"/>
          <p:cNvSpPr/>
          <p:nvPr/>
        </p:nvSpPr>
        <p:spPr>
          <a:xfrm flipH="1">
            <a:off x="12776200" y="1117600"/>
            <a:ext cx="228600" cy="8280400"/>
          </a:xfrm>
          <a:prstGeom prst="line">
            <a:avLst/>
          </a:prstGeom>
          <a:ln w="63500">
            <a:solidFill>
              <a:srgbClr val="FF33AB"/>
            </a:solidFill>
            <a:miter lim="400000"/>
          </a:ln>
        </p:spPr>
        <p:txBody>
          <a:bodyPr lIns="0" tIns="0" rIns="0" bIns="0" anchor="ctr"/>
          <a:lstStyle/>
          <a:p>
            <a:pPr lvl="0"/>
          </a:p>
        </p:txBody>
      </p:sp>
      <p:sp>
        <p:nvSpPr>
          <p:cNvPr id="125" name="Shape 125"/>
          <p:cNvSpPr/>
          <p:nvPr/>
        </p:nvSpPr>
        <p:spPr>
          <a:xfrm flipH="1">
            <a:off x="12827000" y="6959600"/>
            <a:ext cx="508000" cy="1"/>
          </a:xfrm>
          <a:prstGeom prst="line">
            <a:avLst/>
          </a:prstGeom>
          <a:ln w="25400">
            <a:solidFill>
              <a:srgbClr val="FFFFFF"/>
            </a:solidFill>
            <a:miter lim="400000"/>
          </a:ln>
        </p:spPr>
        <p:txBody>
          <a:bodyPr lIns="0" tIns="0" rIns="0" bIns="0" anchor="ctr"/>
          <a:lstStyle/>
          <a:p>
            <a:pPr lvl="0"/>
          </a:p>
        </p:txBody>
      </p:sp>
      <p:sp>
        <p:nvSpPr>
          <p:cNvPr id="126" name="Shape 126"/>
          <p:cNvSpPr/>
          <p:nvPr/>
        </p:nvSpPr>
        <p:spPr>
          <a:xfrm flipH="1">
            <a:off x="12827000" y="5003800"/>
            <a:ext cx="508000" cy="1"/>
          </a:xfrm>
          <a:prstGeom prst="line">
            <a:avLst/>
          </a:prstGeom>
          <a:ln w="25400">
            <a:solidFill>
              <a:srgbClr val="FFFFFF"/>
            </a:solidFill>
            <a:miter lim="400000"/>
          </a:ln>
        </p:spPr>
        <p:txBody>
          <a:bodyPr lIns="0" tIns="0" rIns="0" bIns="0" anchor="ctr"/>
          <a:lstStyle/>
          <a:p>
            <a:pPr lvl="0"/>
          </a:p>
        </p:txBody>
      </p:sp>
      <p:sp>
        <p:nvSpPr>
          <p:cNvPr id="127" name="Shape 127"/>
          <p:cNvSpPr/>
          <p:nvPr/>
        </p:nvSpPr>
        <p:spPr>
          <a:xfrm flipH="1">
            <a:off x="12928600" y="3048000"/>
            <a:ext cx="508000" cy="1"/>
          </a:xfrm>
          <a:prstGeom prst="line">
            <a:avLst/>
          </a:prstGeom>
          <a:ln w="25400">
            <a:solidFill>
              <a:srgbClr val="FFFFFF"/>
            </a:solidFill>
            <a:miter lim="400000"/>
          </a:ln>
        </p:spPr>
        <p:txBody>
          <a:bodyPr lIns="0" tIns="0" rIns="0" bIns="0" anchor="ctr"/>
          <a:lstStyle/>
          <a:p>
            <a:pPr lvl="0"/>
          </a:p>
        </p:txBody>
      </p:sp>
      <p:sp>
        <p:nvSpPr>
          <p:cNvPr id="128" name="Shape 128"/>
          <p:cNvSpPr/>
          <p:nvPr/>
        </p:nvSpPr>
        <p:spPr>
          <a:xfrm flipH="1">
            <a:off x="12827000" y="8915400"/>
            <a:ext cx="508000" cy="1"/>
          </a:xfrm>
          <a:prstGeom prst="line">
            <a:avLst/>
          </a:prstGeom>
          <a:ln w="25400">
            <a:solidFill>
              <a:srgbClr val="FFFFFF"/>
            </a:solidFill>
            <a:miter lim="400000"/>
          </a:ln>
        </p:spPr>
        <p:txBody>
          <a:bodyPr lIns="0" tIns="0" rIns="0" bIns="0" anchor="ctr"/>
          <a:lstStyle/>
          <a:p>
            <a:pPr lvl="0"/>
          </a:p>
        </p:txBody>
      </p:sp>
      <p:sp>
        <p:nvSpPr>
          <p:cNvPr id="129" name="Shape 129"/>
          <p:cNvSpPr/>
          <p:nvPr/>
        </p:nvSpPr>
        <p:spPr>
          <a:xfrm flipH="1">
            <a:off x="13030200" y="10871200"/>
            <a:ext cx="508000" cy="1"/>
          </a:xfrm>
          <a:prstGeom prst="line">
            <a:avLst/>
          </a:prstGeom>
          <a:ln w="25400">
            <a:solidFill>
              <a:srgbClr val="FFFFFF"/>
            </a:solidFill>
            <a:miter lim="400000"/>
          </a:ln>
        </p:spPr>
        <p:txBody>
          <a:bodyPr lIns="0" tIns="0" rIns="0" bIns="0" anchor="ctr"/>
          <a:lstStyle/>
          <a:p>
            <a:pPr lvl="0"/>
          </a:p>
        </p:txBody>
      </p:sp>
      <p:sp>
        <p:nvSpPr>
          <p:cNvPr id="130" name="Shape 130"/>
          <p:cNvSpPr/>
          <p:nvPr/>
        </p:nvSpPr>
        <p:spPr>
          <a:xfrm flipH="1">
            <a:off x="12928600" y="1092200"/>
            <a:ext cx="508000" cy="1"/>
          </a:xfrm>
          <a:prstGeom prst="line">
            <a:avLst/>
          </a:prstGeom>
          <a:ln w="25400">
            <a:solidFill>
              <a:srgbClr val="FFFFFF"/>
            </a:solidFill>
            <a:miter lim="400000"/>
          </a:ln>
        </p:spPr>
        <p:txBody>
          <a:bodyPr lIns="0" tIns="0" rIns="0" bIns="0" anchor="ctr"/>
          <a:lstStyle/>
          <a:p>
            <a:pPr lvl="0"/>
          </a:p>
        </p:txBody>
      </p:sp>
      <p:sp>
        <p:nvSpPr>
          <p:cNvPr id="131" name="Shape 131"/>
          <p:cNvSpPr/>
          <p:nvPr/>
        </p:nvSpPr>
        <p:spPr>
          <a:xfrm>
            <a:off x="13282265" y="6502400"/>
            <a:ext cx="117103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FFFFFF"/>
                </a:solidFill>
                <a:latin typeface="+mn-lt"/>
                <a:ea typeface="+mn-ea"/>
                <a:cs typeface="+mn-cs"/>
                <a:sym typeface="Gill Sans"/>
              </a:defRPr>
            </a:lvl1pPr>
          </a:lstStyle>
          <a:p>
            <a:pPr lvl="0">
              <a:defRPr sz="1800">
                <a:solidFill>
                  <a:srgbClr val="000000"/>
                </a:solidFill>
              </a:defRPr>
            </a:pPr>
            <a:r>
              <a:rPr sz="5600">
                <a:solidFill>
                  <a:srgbClr val="FFFFFF"/>
                </a:solidFill>
              </a:rPr>
              <a:t>1 C</a:t>
            </a:r>
          </a:p>
        </p:txBody>
      </p:sp>
      <p:sp>
        <p:nvSpPr>
          <p:cNvPr id="132" name="Shape 132"/>
          <p:cNvSpPr/>
          <p:nvPr/>
        </p:nvSpPr>
        <p:spPr>
          <a:xfrm>
            <a:off x="13627100" y="4546600"/>
            <a:ext cx="46990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FFFFFF"/>
                </a:solidFill>
                <a:latin typeface="+mn-lt"/>
                <a:ea typeface="+mn-ea"/>
                <a:cs typeface="+mn-cs"/>
                <a:sym typeface="Gill Sans"/>
              </a:defRPr>
            </a:lvl1pPr>
          </a:lstStyle>
          <a:p>
            <a:pPr lvl="0">
              <a:defRPr sz="1800">
                <a:solidFill>
                  <a:srgbClr val="000000"/>
                </a:solidFill>
              </a:defRPr>
            </a:pPr>
            <a:r>
              <a:rPr sz="5600">
                <a:solidFill>
                  <a:srgbClr val="FFFFFF"/>
                </a:solidFill>
              </a:rPr>
              <a:t>2</a:t>
            </a:r>
          </a:p>
        </p:txBody>
      </p:sp>
      <p:sp>
        <p:nvSpPr>
          <p:cNvPr id="133" name="Shape 133"/>
          <p:cNvSpPr/>
          <p:nvPr/>
        </p:nvSpPr>
        <p:spPr>
          <a:xfrm>
            <a:off x="13627100" y="2590800"/>
            <a:ext cx="46990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FFFFFF"/>
                </a:solidFill>
                <a:latin typeface="+mn-lt"/>
                <a:ea typeface="+mn-ea"/>
                <a:cs typeface="+mn-cs"/>
                <a:sym typeface="Gill Sans"/>
              </a:defRPr>
            </a:lvl1pPr>
          </a:lstStyle>
          <a:p>
            <a:pPr lvl="0">
              <a:defRPr sz="1800">
                <a:solidFill>
                  <a:srgbClr val="000000"/>
                </a:solidFill>
              </a:defRPr>
            </a:pPr>
            <a:r>
              <a:rPr sz="5600">
                <a:solidFill>
                  <a:srgbClr val="FFFFFF"/>
                </a:solidFill>
              </a:rPr>
              <a:t>3</a:t>
            </a:r>
          </a:p>
        </p:txBody>
      </p:sp>
      <p:sp>
        <p:nvSpPr>
          <p:cNvPr id="134" name="Shape 134"/>
          <p:cNvSpPr/>
          <p:nvPr/>
        </p:nvSpPr>
        <p:spPr>
          <a:xfrm>
            <a:off x="13627100" y="635000"/>
            <a:ext cx="469900"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600">
                <a:solidFill>
                  <a:srgbClr val="FFFFFF"/>
                </a:solidFill>
                <a:latin typeface="+mn-lt"/>
                <a:ea typeface="+mn-ea"/>
                <a:cs typeface="+mn-cs"/>
                <a:sym typeface="Gill Sans"/>
              </a:defRPr>
            </a:lvl1pPr>
          </a:lstStyle>
          <a:p>
            <a:pPr lvl="0">
              <a:defRPr sz="1800">
                <a:solidFill>
                  <a:srgbClr val="000000"/>
                </a:solidFill>
              </a:defRPr>
            </a:pPr>
            <a:r>
              <a:rPr sz="5600">
                <a:solidFill>
                  <a:srgbClr val="FFFFFF"/>
                </a:solidFill>
              </a:rPr>
              <a:t>4</a:t>
            </a:r>
          </a:p>
        </p:txBody>
      </p:sp>
      <p:sp>
        <p:nvSpPr>
          <p:cNvPr id="135" name="Shape 135"/>
          <p:cNvSpPr/>
          <p:nvPr/>
        </p:nvSpPr>
        <p:spPr>
          <a:xfrm>
            <a:off x="15013978" y="-336550"/>
            <a:ext cx="2228851" cy="7353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50000">
                <a:solidFill>
                  <a:srgbClr val="FDFFFA"/>
                </a:solidFill>
                <a:latin typeface="Helvetica Neue UltraLight"/>
                <a:ea typeface="Helvetica Neue UltraLight"/>
                <a:cs typeface="Helvetica Neue UltraLight"/>
                <a:sym typeface="Helvetica Neue UltraLight"/>
              </a:defRPr>
            </a:lvl1pPr>
          </a:lstStyle>
          <a:p>
            <a:pPr lvl="0">
              <a:defRPr sz="1800">
                <a:solidFill>
                  <a:srgbClr val="000000"/>
                </a:solidFill>
              </a:defRPr>
            </a:pPr>
            <a:r>
              <a:rPr sz="50000">
                <a:solidFill>
                  <a:srgbClr val="FDFFFA"/>
                </a:solidFill>
              </a:rPr>
              <a:t>}</a:t>
            </a:r>
          </a:p>
        </p:txBody>
      </p:sp>
      <p:sp>
        <p:nvSpPr>
          <p:cNvPr id="136" name="Shape 136"/>
          <p:cNvSpPr/>
          <p:nvPr/>
        </p:nvSpPr>
        <p:spPr>
          <a:xfrm>
            <a:off x="16687874" y="3187700"/>
            <a:ext cx="4926212" cy="1498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defTabSz="800100">
              <a:defRPr sz="1800"/>
            </a:pPr>
            <a:r>
              <a:rPr sz="4800">
                <a:solidFill>
                  <a:srgbClr val="145672"/>
                </a:solidFill>
                <a:latin typeface="+mn-lt"/>
                <a:ea typeface="+mn-ea"/>
                <a:cs typeface="+mn-cs"/>
                <a:sym typeface="Gill Sans"/>
              </a:rPr>
              <a:t>IPCC Assessment: </a:t>
            </a:r>
            <a:endParaRPr sz="4800">
              <a:solidFill>
                <a:srgbClr val="145672"/>
              </a:solidFill>
              <a:latin typeface="+mn-lt"/>
              <a:ea typeface="+mn-ea"/>
              <a:cs typeface="+mn-cs"/>
              <a:sym typeface="Gill Sans"/>
            </a:endParaRPr>
          </a:p>
          <a:p>
            <a:pPr lvl="0" algn="ctr" defTabSz="800100">
              <a:defRPr sz="1800"/>
            </a:pPr>
            <a:r>
              <a:rPr sz="4800">
                <a:solidFill>
                  <a:srgbClr val="145672"/>
                </a:solidFill>
                <a:latin typeface="+mn-lt"/>
                <a:ea typeface="+mn-ea"/>
                <a:cs typeface="+mn-cs"/>
                <a:sym typeface="Gill Sans"/>
              </a:rPr>
              <a:t>Very Likely by 2100</a:t>
            </a:r>
          </a:p>
        </p:txBody>
      </p:sp>
      <p:pic>
        <p:nvPicPr>
          <p:cNvPr id="137" name="osu_science_pub.png"/>
          <p:cNvPicPr/>
          <p:nvPr/>
        </p:nvPicPr>
        <p:blipFill>
          <a:blip r:embed="rId4">
            <a:extLst/>
          </a:blip>
          <a:stretch>
            <a:fillRect/>
          </a:stretch>
        </p:blipFill>
        <p:spPr>
          <a:xfrm>
            <a:off x="4038600" y="2201707"/>
            <a:ext cx="16305611" cy="10916470"/>
          </a:xfrm>
          <a:prstGeom prst="rect">
            <a:avLst/>
          </a:prstGeom>
          <a:ln w="12700">
            <a:miter lim="400000"/>
          </a:ln>
        </p:spPr>
      </p:pic>
      <p:sp>
        <p:nvSpPr>
          <p:cNvPr id="138" name="Shape 138"/>
          <p:cNvSpPr/>
          <p:nvPr/>
        </p:nvSpPr>
        <p:spPr>
          <a:xfrm>
            <a:off x="13582898" y="6369050"/>
            <a:ext cx="292101" cy="62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00100">
              <a:defRPr sz="3600">
                <a:solidFill>
                  <a:srgbClr val="FFFFFF"/>
                </a:solidFill>
                <a:latin typeface="+mn-lt"/>
                <a:ea typeface="+mn-ea"/>
                <a:cs typeface="+mn-cs"/>
                <a:sym typeface="Gill Sans"/>
              </a:defRPr>
            </a:lvl1pPr>
          </a:lstStyle>
          <a:p>
            <a:pPr lvl="0">
              <a:defRPr sz="1800">
                <a:solidFill>
                  <a:srgbClr val="000000"/>
                </a:solidFill>
              </a:defRPr>
            </a:pPr>
            <a:r>
              <a:rPr sz="3600">
                <a:solidFill>
                  <a:srgbClr val="FFFFFF"/>
                </a:solidFill>
              </a:rPr>
              <a:t>o</a:t>
            </a:r>
          </a:p>
        </p:txBody>
      </p:sp>
      <p:sp>
        <p:nvSpPr>
          <p:cNvPr id="139" name="Shape 139"/>
          <p:cNvSpPr/>
          <p:nvPr/>
        </p:nvSpPr>
        <p:spPr>
          <a:xfrm>
            <a:off x="18770600" y="4254499"/>
            <a:ext cx="1054100" cy="48514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40" name="Shape 140"/>
          <p:cNvSpPr/>
          <p:nvPr/>
        </p:nvSpPr>
        <p:spPr>
          <a:xfrm>
            <a:off x="19939000" y="13131800"/>
            <a:ext cx="4406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0E5074"/>
                </a:solidFill>
                <a:latin typeface="Trebuchet MS"/>
                <a:ea typeface="Trebuchet MS"/>
                <a:cs typeface="Trebuchet MS"/>
                <a:sym typeface="Trebuchet MS"/>
              </a:defRPr>
            </a:lvl1pPr>
          </a:lstStyle>
          <a:p>
            <a:pPr lvl="0">
              <a:defRPr sz="1800">
                <a:solidFill>
                  <a:srgbClr val="000000"/>
                </a:solidFill>
              </a:defRPr>
            </a:pPr>
            <a:r>
              <a:rPr sz="3600">
                <a:solidFill>
                  <a:srgbClr val="0E5074"/>
                </a:solidFill>
              </a:rPr>
              <a:t>Marcott et al., 2013</a:t>
            </a:r>
          </a:p>
        </p:txBody>
      </p:sp>
      <p:sp>
        <p:nvSpPr>
          <p:cNvPr id="141" name="Shape 141"/>
          <p:cNvSpPr/>
          <p:nvPr/>
        </p:nvSpPr>
        <p:spPr>
          <a:xfrm>
            <a:off x="7086600" y="10350500"/>
            <a:ext cx="5842000" cy="1041400"/>
          </a:xfrm>
          <a:prstGeom prst="rect">
            <a:avLst/>
          </a:prstGeom>
          <a:solidFill>
            <a:srgbClr val="A5A9A7">
              <a:alpha val="4700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6400">
                <a:solidFill>
                  <a:srgbClr val="0E5074"/>
                </a:solidFill>
                <a:latin typeface="Trebuchet MS"/>
                <a:ea typeface="Trebuchet MS"/>
                <a:cs typeface="Trebuchet MS"/>
                <a:sym typeface="Trebuchet MS"/>
              </a:defRPr>
            </a:lvl1pPr>
          </a:lstStyle>
          <a:p>
            <a:pPr lvl="0">
              <a:defRPr sz="1800">
                <a:solidFill>
                  <a:srgbClr val="000000"/>
                </a:solidFill>
              </a:defRPr>
            </a:pPr>
            <a:r>
              <a:rPr sz="6400">
                <a:solidFill>
                  <a:srgbClr val="0E5074"/>
                </a:solidFill>
              </a:rPr>
              <a:t>&lt;--Holocene---&gt;</a:t>
            </a:r>
          </a:p>
        </p:txBody>
      </p:sp>
      <p:sp>
        <p:nvSpPr>
          <p:cNvPr id="142" name="Shape 142"/>
          <p:cNvSpPr/>
          <p:nvPr/>
        </p:nvSpPr>
        <p:spPr>
          <a:xfrm>
            <a:off x="13004800" y="1993900"/>
            <a:ext cx="7924800" cy="1041400"/>
          </a:xfrm>
          <a:prstGeom prst="rect">
            <a:avLst/>
          </a:prstGeom>
          <a:solidFill>
            <a:srgbClr val="A5A9A7">
              <a:alpha val="4700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6400">
                <a:solidFill>
                  <a:srgbClr val="0E5074"/>
                </a:solidFill>
                <a:latin typeface="Trebuchet MS"/>
                <a:ea typeface="Trebuchet MS"/>
                <a:cs typeface="Trebuchet MS"/>
                <a:sym typeface="Trebuchet MS"/>
              </a:defRPr>
            </a:lvl1pPr>
          </a:lstStyle>
          <a:p>
            <a:pPr lvl="0">
              <a:defRPr sz="1800">
                <a:solidFill>
                  <a:srgbClr val="000000"/>
                </a:solidFill>
              </a:defRPr>
            </a:pPr>
            <a:r>
              <a:rPr sz="6400">
                <a:solidFill>
                  <a:srgbClr val="0E5074"/>
                </a:solidFill>
              </a:rPr>
              <a:t>&lt;--Post-Holocene </a:t>
            </a:r>
          </a:p>
        </p:txBody>
      </p:sp>
      <p:pic>
        <p:nvPicPr>
          <p:cNvPr id="143" name="temp_21st.png"/>
          <p:cNvPicPr/>
          <p:nvPr/>
        </p:nvPicPr>
        <p:blipFill>
          <a:blip r:embed="rId5">
            <a:extLst/>
          </a:blip>
          <a:stretch>
            <a:fillRect/>
          </a:stretch>
        </p:blipFill>
        <p:spPr>
          <a:xfrm>
            <a:off x="69951" y="2183614"/>
            <a:ext cx="11078071" cy="5473701"/>
          </a:xfrm>
          <a:prstGeom prst="rect">
            <a:avLst/>
          </a:prstGeom>
          <a:ln w="12700">
            <a:round/>
          </a:ln>
        </p:spPr>
      </p:pic>
      <p:sp>
        <p:nvSpPr>
          <p:cNvPr id="144" name="Shape 144"/>
          <p:cNvSpPr/>
          <p:nvPr/>
        </p:nvSpPr>
        <p:spPr>
          <a:xfrm>
            <a:off x="13818789" y="7591424"/>
            <a:ext cx="10513418" cy="3048001"/>
          </a:xfrm>
          <a:prstGeom prst="rect">
            <a:avLst/>
          </a:prstGeom>
          <a:solidFill>
            <a:srgbClr val="A5A9A7">
              <a:alpha val="4700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5000">
                <a:solidFill>
                  <a:srgbClr val="0E5074"/>
                </a:solidFill>
                <a:latin typeface="Trebuchet MS"/>
                <a:ea typeface="Trebuchet MS"/>
                <a:cs typeface="Trebuchet MS"/>
                <a:sym typeface="Trebuchet MS"/>
              </a:defRPr>
            </a:lvl1pPr>
          </a:lstStyle>
          <a:p>
            <a:pPr lvl="0">
              <a:defRPr sz="1800">
                <a:solidFill>
                  <a:srgbClr val="000000"/>
                </a:solidFill>
              </a:defRPr>
            </a:pPr>
            <a:r>
              <a:rPr sz="5000">
                <a:solidFill>
                  <a:srgbClr val="0E5074"/>
                </a:solidFill>
              </a:rPr>
              <a:t>Science is not for fear mongering, but science must not overlook an emerging threat and danger and must enable timely warnings</a:t>
            </a:r>
          </a:p>
        </p:txBody>
      </p:sp>
      <p:sp>
        <p:nvSpPr>
          <p:cNvPr id="145" name="Shape 145"/>
          <p:cNvSpPr/>
          <p:nvPr/>
        </p:nvSpPr>
        <p:spPr>
          <a:xfrm>
            <a:off x="7493000" y="8394700"/>
            <a:ext cx="11984832" cy="1041400"/>
          </a:xfrm>
          <a:prstGeom prst="rect">
            <a:avLst/>
          </a:prstGeom>
          <a:solidFill>
            <a:srgbClr val="A5A9A7">
              <a:alpha val="4700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6400">
                <a:solidFill>
                  <a:srgbClr val="0E5074"/>
                </a:solidFill>
                <a:latin typeface="Trebuchet MS"/>
                <a:ea typeface="Trebuchet MS"/>
                <a:cs typeface="Trebuchet MS"/>
                <a:sym typeface="Trebuchet MS"/>
              </a:defRPr>
            </a:lvl1pPr>
          </a:lstStyle>
          <a:p>
            <a:pPr lvl="0">
              <a:defRPr sz="1800">
                <a:solidFill>
                  <a:srgbClr val="000000"/>
                </a:solidFill>
              </a:defRPr>
            </a:pPr>
            <a:r>
              <a:rPr sz="6400">
                <a:solidFill>
                  <a:srgbClr val="0E5074"/>
                </a:solidFill>
              </a:rPr>
              <a:t>&lt;—————Holocene——————-—&gt;</a:t>
            </a:r>
          </a:p>
        </p:txBody>
      </p:sp>
      <p:sp>
        <p:nvSpPr>
          <p:cNvPr id="146" name="Shape 146"/>
          <p:cNvSpPr/>
          <p:nvPr/>
        </p:nvSpPr>
        <p:spPr>
          <a:xfrm>
            <a:off x="13817600" y="10680700"/>
            <a:ext cx="10515797" cy="2409825"/>
          </a:xfrm>
          <a:prstGeom prst="rect">
            <a:avLst/>
          </a:prstGeom>
          <a:solidFill>
            <a:srgbClr val="000000">
              <a:alpha val="0"/>
            </a:srgbClr>
          </a:solidFill>
          <a:ln w="12700">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47" name="Shape 147"/>
          <p:cNvSpPr/>
          <p:nvPr/>
        </p:nvSpPr>
        <p:spPr>
          <a:xfrm>
            <a:off x="13818789" y="10680700"/>
            <a:ext cx="10513418" cy="2413001"/>
          </a:xfrm>
          <a:prstGeom prst="rect">
            <a:avLst/>
          </a:prstGeom>
          <a:solidFill>
            <a:srgbClr val="A5A9A7">
              <a:alpha val="8204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spcBef>
                <a:spcPts val="1400"/>
              </a:spcBef>
              <a:defRPr sz="1800"/>
            </a:pPr>
            <a:r>
              <a:rPr sz="4800">
                <a:solidFill>
                  <a:srgbClr val="0E5074"/>
                </a:solidFill>
                <a:latin typeface="Trebuchet MS"/>
                <a:ea typeface="Trebuchet MS"/>
                <a:cs typeface="Trebuchet MS"/>
                <a:sym typeface="Trebuchet MS"/>
              </a:rPr>
              <a:t>The Holocene was a  “safe operating space for humanity”</a:t>
            </a:r>
            <a:endParaRPr sz="4800">
              <a:solidFill>
                <a:srgbClr val="0E5074"/>
              </a:solidFill>
              <a:latin typeface="Trebuchet MS"/>
              <a:ea typeface="Trebuchet MS"/>
              <a:cs typeface="Trebuchet MS"/>
              <a:sym typeface="Trebuchet MS"/>
            </a:endParaRPr>
          </a:p>
          <a:p>
            <a:pPr lvl="0" defTabSz="825500">
              <a:spcBef>
                <a:spcPts val="1400"/>
              </a:spcBef>
              <a:defRPr sz="1800"/>
            </a:pPr>
            <a:r>
              <a:rPr i="1" sz="4800">
                <a:solidFill>
                  <a:srgbClr val="0E5074"/>
                </a:solidFill>
                <a:latin typeface="Trebuchet MS"/>
                <a:ea typeface="Trebuchet MS"/>
                <a:cs typeface="Trebuchet MS"/>
                <a:sym typeface="Trebuchet MS"/>
              </a:rPr>
              <a:t>               Rockström et al. (2009)</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145"/>
                                        </p:tgtEl>
                                        <p:attrNameLst>
                                          <p:attrName>style.visibility</p:attrName>
                                        </p:attrNameLst>
                                      </p:cBhvr>
                                      <p:to>
                                        <p:strVal val="visible"/>
                                      </p:to>
                                    </p:set>
                                    <p:animEffect filter="dissolve" transition="in">
                                      <p:cBhvr>
                                        <p:cTn id="7" dur="100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147"/>
                                        </p:tgtEl>
                                        <p:attrNameLst>
                                          <p:attrName>style.visibility</p:attrName>
                                        </p:attrNameLst>
                                      </p:cBhvr>
                                      <p:to>
                                        <p:strVal val="visible"/>
                                      </p:to>
                                    </p:set>
                                    <p:animEffect filter="dissolve" transition="in">
                                      <p:cBhvr>
                                        <p:cTn id="12" dur="1000"/>
                                        <p:tgtEl>
                                          <p:spTgt spid="147"/>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xit" presetSubtype="0" presetID="1" grpId="3" fill="hold">
                                  <p:stCondLst>
                                    <p:cond delay="0"/>
                                  </p:stCondLst>
                                  <p:iterate type="el" backwards="0">
                                    <p:tmAbs val="0"/>
                                  </p:iterate>
                                  <p:childTnLst>
                                    <p:set>
                                      <p:cBhvr>
                                        <p:cTn id="16" fill="hold">
                                          <p:stCondLst>
                                            <p:cond delay="0"/>
                                          </p:stCondLst>
                                        </p:cTn>
                                        <p:tgtEl>
                                          <p:spTgt spid="139"/>
                                        </p:tgtEl>
                                        <p:attrNameLst>
                                          <p:attrName>style.visibility</p:attrName>
                                        </p:attrNameLst>
                                      </p:cBhvr>
                                      <p:to>
                                        <p:strVal val="hidden"/>
                                      </p:to>
                                    </p:set>
                                  </p:childTnLst>
                                </p:cTn>
                              </p:par>
                            </p:childTnLst>
                          </p:cTn>
                        </p:par>
                        <p:par>
                          <p:cTn id="17" fill="hold">
                            <p:stCondLst>
                              <p:cond delay="0"/>
                            </p:stCondLst>
                            <p:childTnLst>
                              <p:par>
                                <p:cTn id="18" nodeType="afterEffect" presetClass="exit" presetSubtype="12" presetID="2" grpId="4" fill="hold">
                                  <p:stCondLst>
                                    <p:cond delay="0"/>
                                  </p:stCondLst>
                                  <p:iterate type="el" backwards="0">
                                    <p:tmAbs val="0"/>
                                  </p:iterate>
                                  <p:childTnLst>
                                    <p:anim calcmode="lin" valueType="num">
                                      <p:cBhvr>
                                        <p:cTn id="19" dur="1000" fill="hold"/>
                                        <p:tgtEl>
                                          <p:spTgt spid="137"/>
                                        </p:tgtEl>
                                        <p:attrNameLst>
                                          <p:attrName>ppt_x</p:attrName>
                                        </p:attrNameLst>
                                      </p:cBhvr>
                                      <p:tavLst>
                                        <p:tav tm="0">
                                          <p:val>
                                            <p:strVal val="ppt_x"/>
                                          </p:val>
                                        </p:tav>
                                        <p:tav tm="100000">
                                          <p:val>
                                            <p:strVal val="0-ppt_w/2"/>
                                          </p:val>
                                        </p:tav>
                                      </p:tavLst>
                                    </p:anim>
                                    <p:anim calcmode="lin" valueType="num">
                                      <p:cBhvr>
                                        <p:cTn id="20" dur="1000" fill="hold"/>
                                        <p:tgtEl>
                                          <p:spTgt spid="137"/>
                                        </p:tgtEl>
                                        <p:attrNameLst>
                                          <p:attrName>ppt_y</p:attrName>
                                        </p:attrNameLst>
                                      </p:cBhvr>
                                      <p:tavLst>
                                        <p:tav tm="0">
                                          <p:val>
                                            <p:strVal val="ppt_y"/>
                                          </p:val>
                                        </p:tav>
                                        <p:tav tm="100000">
                                          <p:val>
                                            <p:strVal val="1+ppt_h/2"/>
                                          </p:val>
                                        </p:tav>
                                      </p:tavLst>
                                    </p:anim>
                                    <p:set>
                                      <p:cBhvr>
                                        <p:cTn id="21" fill="hold">
                                          <p:stCondLst>
                                            <p:cond delay="999"/>
                                          </p:stCondLst>
                                        </p:cTn>
                                        <p:tgtEl>
                                          <p:spTgt spid="137"/>
                                        </p:tgtEl>
                                        <p:attrNameLst>
                                          <p:attrName>style.visibility</p:attrName>
                                        </p:attrNameLst>
                                      </p:cBhvr>
                                      <p:to>
                                        <p:strVal val="hidden"/>
                                      </p:to>
                                    </p:set>
                                  </p:childTnLst>
                                </p:cTn>
                              </p:par>
                            </p:childTnLst>
                          </p:cTn>
                        </p:par>
                        <p:par>
                          <p:cTn id="22" fill="hold">
                            <p:stCondLst>
                              <p:cond delay="1000"/>
                            </p:stCondLst>
                            <p:childTnLst>
                              <p:par>
                                <p:cTn id="23" nodeType="afterEffect" presetClass="exit" presetSubtype="0" presetID="9" grpId="5" fill="hold">
                                  <p:stCondLst>
                                    <p:cond delay="0"/>
                                  </p:stCondLst>
                                  <p:iterate type="el" backwards="0">
                                    <p:tmAbs val="0"/>
                                  </p:iterate>
                                  <p:childTnLst>
                                    <p:animEffect filter="dissolve" transition="out">
                                      <p:cBhvr>
                                        <p:cTn id="24" dur="1000" fill="hold"/>
                                        <p:tgtEl>
                                          <p:spTgt spid="145"/>
                                        </p:tgtEl>
                                      </p:cBhvr>
                                    </p:animEffect>
                                    <p:set>
                                      <p:cBhvr>
                                        <p:cTn id="25" fill="hold">
                                          <p:stCondLst>
                                            <p:cond delay="999"/>
                                          </p:stCondLst>
                                        </p:cTn>
                                        <p:tgtEl>
                                          <p:spTgt spid="145"/>
                                        </p:tgtEl>
                                        <p:attrNameLst>
                                          <p:attrName>style.visibility</p:attrName>
                                        </p:attrNameLst>
                                      </p:cBhvr>
                                      <p:to>
                                        <p:strVal val="hidden"/>
                                      </p:to>
                                    </p:set>
                                  </p:childTnLst>
                                </p:cTn>
                              </p:par>
                            </p:childTnLst>
                          </p:cTn>
                        </p:par>
                        <p:par>
                          <p:cTn id="26" fill="hold">
                            <p:stCondLst>
                              <p:cond delay="2000"/>
                            </p:stCondLst>
                            <p:childTnLst>
                              <p:par>
                                <p:cTn id="27" nodeType="afterEffect" presetClass="exit" presetSubtype="0" presetID="9" grpId="6" fill="hold">
                                  <p:stCondLst>
                                    <p:cond delay="0"/>
                                  </p:stCondLst>
                                  <p:iterate type="el" backwards="0">
                                    <p:tmAbs val="0"/>
                                  </p:iterate>
                                  <p:childTnLst>
                                    <p:animEffect filter="dissolve" transition="out">
                                      <p:cBhvr>
                                        <p:cTn id="28" dur="1000" fill="hold"/>
                                        <p:tgtEl>
                                          <p:spTgt spid="140"/>
                                        </p:tgtEl>
                                      </p:cBhvr>
                                    </p:animEffect>
                                    <p:set>
                                      <p:cBhvr>
                                        <p:cTn id="29" fill="hold">
                                          <p:stCondLst>
                                            <p:cond delay="999"/>
                                          </p:stCondLst>
                                        </p:cTn>
                                        <p:tgtEl>
                                          <p:spTgt spid="140"/>
                                        </p:tgtEl>
                                        <p:attrNameLst>
                                          <p:attrName>style.visibility</p:attrName>
                                        </p:attrNameLst>
                                      </p:cBhvr>
                                      <p:to>
                                        <p:strVal val="hidden"/>
                                      </p:to>
                                    </p:set>
                                  </p:childTnLst>
                                </p:cTn>
                              </p:par>
                            </p:childTnLst>
                          </p:cTn>
                        </p:par>
                        <p:par>
                          <p:cTn id="30" fill="hold">
                            <p:stCondLst>
                              <p:cond delay="3000"/>
                            </p:stCondLst>
                            <p:childTnLst>
                              <p:par>
                                <p:cTn id="31" nodeType="afterEffect" presetClass="entr" presetSubtype="0" presetID="10" grpId="7" fill="hold">
                                  <p:stCondLst>
                                    <p:cond delay="0"/>
                                  </p:stCondLst>
                                  <p:iterate type="el" backwards="0">
                                    <p:tmAbs val="0"/>
                                  </p:iterate>
                                  <p:childTnLst>
                                    <p:set>
                                      <p:cBhvr>
                                        <p:cTn id="32" fill="hold"/>
                                        <p:tgtEl>
                                          <p:spTgt spid="123"/>
                                        </p:tgtEl>
                                        <p:attrNameLst>
                                          <p:attrName>style.visibility</p:attrName>
                                        </p:attrNameLst>
                                      </p:cBhvr>
                                      <p:to>
                                        <p:strVal val="visible"/>
                                      </p:to>
                                    </p:set>
                                    <p:animEffect filter="fade" transition="in">
                                      <p:cBhvr>
                                        <p:cTn id="33" dur="1000"/>
                                        <p:tgtEl>
                                          <p:spTgt spid="123"/>
                                        </p:tgtEl>
                                      </p:cBhvr>
                                    </p:animEffect>
                                  </p:childTnLst>
                                </p:cTn>
                              </p:par>
                            </p:childTnLst>
                          </p:cTn>
                        </p:par>
                        <p:par>
                          <p:cTn id="34" fill="hold">
                            <p:stCondLst>
                              <p:cond delay="4000"/>
                            </p:stCondLst>
                            <p:childTnLst>
                              <p:par>
                                <p:cTn id="35" nodeType="afterEffect" presetClass="entr" presetSubtype="0" presetID="9" grpId="8" fill="hold">
                                  <p:stCondLst>
                                    <p:cond delay="0"/>
                                  </p:stCondLst>
                                  <p:iterate type="el" backwards="0">
                                    <p:tmAbs val="0"/>
                                  </p:iterate>
                                  <p:childTnLst>
                                    <p:set>
                                      <p:cBhvr>
                                        <p:cTn id="36" fill="hold"/>
                                        <p:tgtEl>
                                          <p:spTgt spid="141"/>
                                        </p:tgtEl>
                                        <p:attrNameLst>
                                          <p:attrName>style.visibility</p:attrName>
                                        </p:attrNameLst>
                                      </p:cBhvr>
                                      <p:to>
                                        <p:strVal val="visible"/>
                                      </p:to>
                                    </p:set>
                                    <p:animEffect filter="dissolve" transition="in">
                                      <p:cBhvr>
                                        <p:cTn id="37" dur="1000"/>
                                        <p:tgtEl>
                                          <p:spTgt spid="141"/>
                                        </p:tgtEl>
                                      </p:cBhvr>
                                    </p:animEffect>
                                  </p:childTnLst>
                                </p:cTn>
                              </p:par>
                            </p:childTnLst>
                          </p:cTn>
                        </p:par>
                        <p:par>
                          <p:cTn id="38" fill="hold">
                            <p:stCondLst>
                              <p:cond delay="5000"/>
                            </p:stCondLst>
                            <p:childTnLst>
                              <p:par>
                                <p:cTn id="39" nodeType="afterEffect" presetClass="entr" presetSubtype="0" presetID="9" grpId="9" fill="hold">
                                  <p:stCondLst>
                                    <p:cond delay="0"/>
                                  </p:stCondLst>
                                  <p:iterate type="el" backwards="0">
                                    <p:tmAbs val="0"/>
                                  </p:iterate>
                                  <p:childTnLst>
                                    <p:set>
                                      <p:cBhvr>
                                        <p:cTn id="40" fill="hold"/>
                                        <p:tgtEl>
                                          <p:spTgt spid="124"/>
                                        </p:tgtEl>
                                        <p:attrNameLst>
                                          <p:attrName>style.visibility</p:attrName>
                                        </p:attrNameLst>
                                      </p:cBhvr>
                                      <p:to>
                                        <p:strVal val="visible"/>
                                      </p:to>
                                    </p:set>
                                    <p:animEffect filter="dissolve" transition="in">
                                      <p:cBhvr>
                                        <p:cTn id="41" dur="750"/>
                                        <p:tgtEl>
                                          <p:spTgt spid="124"/>
                                        </p:tgtEl>
                                      </p:cBhvr>
                                    </p:animEffect>
                                  </p:childTnLst>
                                </p:cTn>
                              </p:par>
                            </p:childTnLst>
                          </p:cTn>
                        </p:par>
                        <p:par>
                          <p:cTn id="42" fill="hold">
                            <p:stCondLst>
                              <p:cond delay="5750"/>
                            </p:stCondLst>
                            <p:childTnLst>
                              <p:par>
                                <p:cTn id="43" nodeType="afterEffect" presetClass="entr" presetSubtype="0" presetID="9" grpId="10" fill="hold">
                                  <p:stCondLst>
                                    <p:cond delay="0"/>
                                  </p:stCondLst>
                                  <p:iterate type="el" backwards="0">
                                    <p:tmAbs val="0"/>
                                  </p:iterate>
                                  <p:childTnLst>
                                    <p:set>
                                      <p:cBhvr>
                                        <p:cTn id="44" fill="hold"/>
                                        <p:tgtEl>
                                          <p:spTgt spid="129"/>
                                        </p:tgtEl>
                                        <p:attrNameLst>
                                          <p:attrName>style.visibility</p:attrName>
                                        </p:attrNameLst>
                                      </p:cBhvr>
                                      <p:to>
                                        <p:strVal val="visible"/>
                                      </p:to>
                                    </p:set>
                                    <p:animEffect filter="dissolve" transition="in">
                                      <p:cBhvr>
                                        <p:cTn id="45" dur="250"/>
                                        <p:tgtEl>
                                          <p:spTgt spid="129"/>
                                        </p:tgtEl>
                                      </p:cBhvr>
                                    </p:animEffect>
                                  </p:childTnLst>
                                </p:cTn>
                              </p:par>
                            </p:childTnLst>
                          </p:cTn>
                        </p:par>
                        <p:par>
                          <p:cTn id="46" fill="hold">
                            <p:stCondLst>
                              <p:cond delay="6000"/>
                            </p:stCondLst>
                            <p:childTnLst>
                              <p:par>
                                <p:cTn id="47" nodeType="afterEffect" presetClass="entr" presetSubtype="0" presetID="9" grpId="11" fill="hold">
                                  <p:stCondLst>
                                    <p:cond delay="0"/>
                                  </p:stCondLst>
                                  <p:iterate type="el" backwards="0">
                                    <p:tmAbs val="0"/>
                                  </p:iterate>
                                  <p:childTnLst>
                                    <p:set>
                                      <p:cBhvr>
                                        <p:cTn id="48" fill="hold"/>
                                        <p:tgtEl>
                                          <p:spTgt spid="128"/>
                                        </p:tgtEl>
                                        <p:attrNameLst>
                                          <p:attrName>style.visibility</p:attrName>
                                        </p:attrNameLst>
                                      </p:cBhvr>
                                      <p:to>
                                        <p:strVal val="visible"/>
                                      </p:to>
                                    </p:set>
                                    <p:animEffect filter="dissolve" transition="in">
                                      <p:cBhvr>
                                        <p:cTn id="49" dur="250"/>
                                        <p:tgtEl>
                                          <p:spTgt spid="128"/>
                                        </p:tgtEl>
                                      </p:cBhvr>
                                    </p:animEffect>
                                  </p:childTnLst>
                                </p:cTn>
                              </p:par>
                            </p:childTnLst>
                          </p:cTn>
                        </p:par>
                        <p:par>
                          <p:cTn id="50" fill="hold">
                            <p:stCondLst>
                              <p:cond delay="6250"/>
                            </p:stCondLst>
                            <p:childTnLst>
                              <p:par>
                                <p:cTn id="51" nodeType="afterEffect" presetClass="entr" presetSubtype="0" presetID="9" grpId="12" fill="hold">
                                  <p:stCondLst>
                                    <p:cond delay="0"/>
                                  </p:stCondLst>
                                  <p:iterate type="el" backwards="0">
                                    <p:tmAbs val="0"/>
                                  </p:iterate>
                                  <p:childTnLst>
                                    <p:set>
                                      <p:cBhvr>
                                        <p:cTn id="52" fill="hold"/>
                                        <p:tgtEl>
                                          <p:spTgt spid="125"/>
                                        </p:tgtEl>
                                        <p:attrNameLst>
                                          <p:attrName>style.visibility</p:attrName>
                                        </p:attrNameLst>
                                      </p:cBhvr>
                                      <p:to>
                                        <p:strVal val="visible"/>
                                      </p:to>
                                    </p:set>
                                    <p:animEffect filter="dissolve" transition="in">
                                      <p:cBhvr>
                                        <p:cTn id="53" dur="250"/>
                                        <p:tgtEl>
                                          <p:spTgt spid="125"/>
                                        </p:tgtEl>
                                      </p:cBhvr>
                                    </p:animEffect>
                                  </p:childTnLst>
                                </p:cTn>
                              </p:par>
                            </p:childTnLst>
                          </p:cTn>
                        </p:par>
                        <p:par>
                          <p:cTn id="54" fill="hold">
                            <p:stCondLst>
                              <p:cond delay="6500"/>
                            </p:stCondLst>
                            <p:childTnLst>
                              <p:par>
                                <p:cTn id="55" nodeType="afterEffect" presetClass="entr" presetSubtype="0" presetID="9" grpId="13" fill="hold">
                                  <p:stCondLst>
                                    <p:cond delay="0"/>
                                  </p:stCondLst>
                                  <p:iterate type="el" backwards="0">
                                    <p:tmAbs val="0"/>
                                  </p:iterate>
                                  <p:childTnLst>
                                    <p:set>
                                      <p:cBhvr>
                                        <p:cTn id="56" fill="hold"/>
                                        <p:tgtEl>
                                          <p:spTgt spid="131"/>
                                        </p:tgtEl>
                                        <p:attrNameLst>
                                          <p:attrName>style.visibility</p:attrName>
                                        </p:attrNameLst>
                                      </p:cBhvr>
                                      <p:to>
                                        <p:strVal val="visible"/>
                                      </p:to>
                                    </p:set>
                                    <p:animEffect filter="dissolve" transition="in">
                                      <p:cBhvr>
                                        <p:cTn id="57" dur="250"/>
                                        <p:tgtEl>
                                          <p:spTgt spid="131"/>
                                        </p:tgtEl>
                                      </p:cBhvr>
                                    </p:animEffect>
                                  </p:childTnLst>
                                </p:cTn>
                              </p:par>
                            </p:childTnLst>
                          </p:cTn>
                        </p:par>
                        <p:par>
                          <p:cTn id="58" fill="hold">
                            <p:stCondLst>
                              <p:cond delay="6750"/>
                            </p:stCondLst>
                            <p:childTnLst>
                              <p:par>
                                <p:cTn id="59" nodeType="afterEffect" presetClass="entr" presetSubtype="0" presetID="9" grpId="14" fill="hold">
                                  <p:stCondLst>
                                    <p:cond delay="0"/>
                                  </p:stCondLst>
                                  <p:iterate type="el" backwards="0">
                                    <p:tmAbs val="0"/>
                                  </p:iterate>
                                  <p:childTnLst>
                                    <p:set>
                                      <p:cBhvr>
                                        <p:cTn id="60" fill="hold"/>
                                        <p:tgtEl>
                                          <p:spTgt spid="138"/>
                                        </p:tgtEl>
                                        <p:attrNameLst>
                                          <p:attrName>style.visibility</p:attrName>
                                        </p:attrNameLst>
                                      </p:cBhvr>
                                      <p:to>
                                        <p:strVal val="visible"/>
                                      </p:to>
                                    </p:set>
                                    <p:animEffect filter="dissolve" transition="in">
                                      <p:cBhvr>
                                        <p:cTn id="61" dur="1000"/>
                                        <p:tgtEl>
                                          <p:spTgt spid="138"/>
                                        </p:tgtEl>
                                      </p:cBhvr>
                                    </p:animEffect>
                                  </p:childTnLst>
                                </p:cTn>
                              </p:par>
                            </p:childTnLst>
                          </p:cTn>
                        </p:par>
                        <p:par>
                          <p:cTn id="62" fill="hold">
                            <p:stCondLst>
                              <p:cond delay="7750"/>
                            </p:stCondLst>
                            <p:childTnLst>
                              <p:par>
                                <p:cTn id="63" nodeType="afterEffect" presetClass="entr" presetSubtype="0" presetID="9" grpId="15" fill="hold">
                                  <p:stCondLst>
                                    <p:cond delay="0"/>
                                  </p:stCondLst>
                                  <p:iterate type="el" backwards="0">
                                    <p:tmAbs val="0"/>
                                  </p:iterate>
                                  <p:childTnLst>
                                    <p:set>
                                      <p:cBhvr>
                                        <p:cTn id="64" fill="hold"/>
                                        <p:tgtEl>
                                          <p:spTgt spid="126"/>
                                        </p:tgtEl>
                                        <p:attrNameLst>
                                          <p:attrName>style.visibility</p:attrName>
                                        </p:attrNameLst>
                                      </p:cBhvr>
                                      <p:to>
                                        <p:strVal val="visible"/>
                                      </p:to>
                                    </p:set>
                                    <p:animEffect filter="dissolve" transition="in">
                                      <p:cBhvr>
                                        <p:cTn id="65" dur="250"/>
                                        <p:tgtEl>
                                          <p:spTgt spid="126"/>
                                        </p:tgtEl>
                                      </p:cBhvr>
                                    </p:animEffect>
                                  </p:childTnLst>
                                </p:cTn>
                              </p:par>
                            </p:childTnLst>
                          </p:cTn>
                        </p:par>
                        <p:par>
                          <p:cTn id="66" fill="hold">
                            <p:stCondLst>
                              <p:cond delay="8000"/>
                            </p:stCondLst>
                            <p:childTnLst>
                              <p:par>
                                <p:cTn id="67" nodeType="afterEffect" presetClass="entr" presetSubtype="0" presetID="9" grpId="16" fill="hold">
                                  <p:stCondLst>
                                    <p:cond delay="0"/>
                                  </p:stCondLst>
                                  <p:iterate type="el" backwards="0">
                                    <p:tmAbs val="0"/>
                                  </p:iterate>
                                  <p:childTnLst>
                                    <p:set>
                                      <p:cBhvr>
                                        <p:cTn id="68" fill="hold"/>
                                        <p:tgtEl>
                                          <p:spTgt spid="132"/>
                                        </p:tgtEl>
                                        <p:attrNameLst>
                                          <p:attrName>style.visibility</p:attrName>
                                        </p:attrNameLst>
                                      </p:cBhvr>
                                      <p:to>
                                        <p:strVal val="visible"/>
                                      </p:to>
                                    </p:set>
                                    <p:animEffect filter="dissolve" transition="in">
                                      <p:cBhvr>
                                        <p:cTn id="69" dur="250"/>
                                        <p:tgtEl>
                                          <p:spTgt spid="132"/>
                                        </p:tgtEl>
                                      </p:cBhvr>
                                    </p:animEffect>
                                  </p:childTnLst>
                                </p:cTn>
                              </p:par>
                            </p:childTnLst>
                          </p:cTn>
                        </p:par>
                        <p:par>
                          <p:cTn id="70" fill="hold">
                            <p:stCondLst>
                              <p:cond delay="8250"/>
                            </p:stCondLst>
                            <p:childTnLst>
                              <p:par>
                                <p:cTn id="71" nodeType="afterEffect" presetClass="entr" presetSubtype="0" presetID="9" grpId="17" fill="hold">
                                  <p:stCondLst>
                                    <p:cond delay="0"/>
                                  </p:stCondLst>
                                  <p:iterate type="el" backwards="0">
                                    <p:tmAbs val="0"/>
                                  </p:iterate>
                                  <p:childTnLst>
                                    <p:set>
                                      <p:cBhvr>
                                        <p:cTn id="72" fill="hold"/>
                                        <p:tgtEl>
                                          <p:spTgt spid="127"/>
                                        </p:tgtEl>
                                        <p:attrNameLst>
                                          <p:attrName>style.visibility</p:attrName>
                                        </p:attrNameLst>
                                      </p:cBhvr>
                                      <p:to>
                                        <p:strVal val="visible"/>
                                      </p:to>
                                    </p:set>
                                    <p:animEffect filter="dissolve" transition="in">
                                      <p:cBhvr>
                                        <p:cTn id="73" dur="250"/>
                                        <p:tgtEl>
                                          <p:spTgt spid="127"/>
                                        </p:tgtEl>
                                      </p:cBhvr>
                                    </p:animEffect>
                                  </p:childTnLst>
                                </p:cTn>
                              </p:par>
                            </p:childTnLst>
                          </p:cTn>
                        </p:par>
                        <p:par>
                          <p:cTn id="74" fill="hold">
                            <p:stCondLst>
                              <p:cond delay="8500"/>
                            </p:stCondLst>
                            <p:childTnLst>
                              <p:par>
                                <p:cTn id="75" nodeType="afterEffect" presetClass="entr" presetSubtype="0" presetID="9" grpId="18" fill="hold">
                                  <p:stCondLst>
                                    <p:cond delay="0"/>
                                  </p:stCondLst>
                                  <p:iterate type="el" backwards="0">
                                    <p:tmAbs val="0"/>
                                  </p:iterate>
                                  <p:childTnLst>
                                    <p:set>
                                      <p:cBhvr>
                                        <p:cTn id="76" fill="hold"/>
                                        <p:tgtEl>
                                          <p:spTgt spid="133"/>
                                        </p:tgtEl>
                                        <p:attrNameLst>
                                          <p:attrName>style.visibility</p:attrName>
                                        </p:attrNameLst>
                                      </p:cBhvr>
                                      <p:to>
                                        <p:strVal val="visible"/>
                                      </p:to>
                                    </p:set>
                                    <p:animEffect filter="dissolve" transition="in">
                                      <p:cBhvr>
                                        <p:cTn id="77" dur="250"/>
                                        <p:tgtEl>
                                          <p:spTgt spid="133"/>
                                        </p:tgtEl>
                                      </p:cBhvr>
                                    </p:animEffect>
                                  </p:childTnLst>
                                </p:cTn>
                              </p:par>
                            </p:childTnLst>
                          </p:cTn>
                        </p:par>
                        <p:par>
                          <p:cTn id="78" fill="hold">
                            <p:stCondLst>
                              <p:cond delay="8750"/>
                            </p:stCondLst>
                            <p:childTnLst>
                              <p:par>
                                <p:cTn id="79" nodeType="afterEffect" presetClass="entr" presetSubtype="0" presetID="9" grpId="19" fill="hold">
                                  <p:stCondLst>
                                    <p:cond delay="0"/>
                                  </p:stCondLst>
                                  <p:iterate type="el" backwards="0">
                                    <p:tmAbs val="0"/>
                                  </p:iterate>
                                  <p:childTnLst>
                                    <p:set>
                                      <p:cBhvr>
                                        <p:cTn id="80" fill="hold"/>
                                        <p:tgtEl>
                                          <p:spTgt spid="130"/>
                                        </p:tgtEl>
                                        <p:attrNameLst>
                                          <p:attrName>style.visibility</p:attrName>
                                        </p:attrNameLst>
                                      </p:cBhvr>
                                      <p:to>
                                        <p:strVal val="visible"/>
                                      </p:to>
                                    </p:set>
                                    <p:animEffect filter="dissolve" transition="in">
                                      <p:cBhvr>
                                        <p:cTn id="81" dur="250"/>
                                        <p:tgtEl>
                                          <p:spTgt spid="130"/>
                                        </p:tgtEl>
                                      </p:cBhvr>
                                    </p:animEffect>
                                  </p:childTnLst>
                                </p:cTn>
                              </p:par>
                            </p:childTnLst>
                          </p:cTn>
                        </p:par>
                        <p:par>
                          <p:cTn id="82" fill="hold">
                            <p:stCondLst>
                              <p:cond delay="9000"/>
                            </p:stCondLst>
                            <p:childTnLst>
                              <p:par>
                                <p:cTn id="83" nodeType="afterEffect" presetClass="entr" presetSubtype="0" presetID="9" grpId="20" fill="hold">
                                  <p:stCondLst>
                                    <p:cond delay="0"/>
                                  </p:stCondLst>
                                  <p:iterate type="el" backwards="0">
                                    <p:tmAbs val="0"/>
                                  </p:iterate>
                                  <p:childTnLst>
                                    <p:set>
                                      <p:cBhvr>
                                        <p:cTn id="84" fill="hold"/>
                                        <p:tgtEl>
                                          <p:spTgt spid="134"/>
                                        </p:tgtEl>
                                        <p:attrNameLst>
                                          <p:attrName>style.visibility</p:attrName>
                                        </p:attrNameLst>
                                      </p:cBhvr>
                                      <p:to>
                                        <p:strVal val="visible"/>
                                      </p:to>
                                    </p:set>
                                    <p:animEffect filter="dissolve" transition="in">
                                      <p:cBhvr>
                                        <p:cTn id="85" dur="250"/>
                                        <p:tgtEl>
                                          <p:spTgt spid="134"/>
                                        </p:tgtEl>
                                      </p:cBhvr>
                                    </p:animEffect>
                                  </p:childTnLst>
                                </p:cTn>
                              </p:par>
                            </p:childTnLst>
                          </p:cTn>
                        </p:par>
                        <p:par>
                          <p:cTn id="86" fill="hold">
                            <p:stCondLst>
                              <p:cond delay="9250"/>
                            </p:stCondLst>
                            <p:childTnLst>
                              <p:par>
                                <p:cTn id="87" nodeType="afterEffect" presetClass="entr" presetSubtype="0" presetID="9" grpId="21" fill="hold">
                                  <p:stCondLst>
                                    <p:cond delay="0"/>
                                  </p:stCondLst>
                                  <p:iterate type="el" backwards="0">
                                    <p:tmAbs val="0"/>
                                  </p:iterate>
                                  <p:childTnLst>
                                    <p:set>
                                      <p:cBhvr>
                                        <p:cTn id="88" fill="hold"/>
                                        <p:tgtEl>
                                          <p:spTgt spid="135"/>
                                        </p:tgtEl>
                                        <p:attrNameLst>
                                          <p:attrName>style.visibility</p:attrName>
                                        </p:attrNameLst>
                                      </p:cBhvr>
                                      <p:to>
                                        <p:strVal val="visible"/>
                                      </p:to>
                                    </p:set>
                                    <p:animEffect filter="dissolve" transition="in">
                                      <p:cBhvr>
                                        <p:cTn id="89" dur="1000"/>
                                        <p:tgtEl>
                                          <p:spTgt spid="135"/>
                                        </p:tgtEl>
                                      </p:cBhvr>
                                    </p:animEffect>
                                  </p:childTnLst>
                                </p:cTn>
                              </p:par>
                            </p:childTnLst>
                          </p:cTn>
                        </p:par>
                        <p:par>
                          <p:cTn id="90" fill="hold">
                            <p:stCondLst>
                              <p:cond delay="10250"/>
                            </p:stCondLst>
                            <p:childTnLst>
                              <p:par>
                                <p:cTn id="91" nodeType="afterEffect" presetClass="entr" presetSubtype="0" presetID="9" grpId="22" fill="hold">
                                  <p:stCondLst>
                                    <p:cond delay="0"/>
                                  </p:stCondLst>
                                  <p:iterate type="el" backwards="0">
                                    <p:tmAbs val="0"/>
                                  </p:iterate>
                                  <p:childTnLst>
                                    <p:set>
                                      <p:cBhvr>
                                        <p:cTn id="92" fill="hold"/>
                                        <p:tgtEl>
                                          <p:spTgt spid="136"/>
                                        </p:tgtEl>
                                        <p:attrNameLst>
                                          <p:attrName>style.visibility</p:attrName>
                                        </p:attrNameLst>
                                      </p:cBhvr>
                                      <p:to>
                                        <p:strVal val="visible"/>
                                      </p:to>
                                    </p:set>
                                    <p:animEffect filter="dissolve" transition="in">
                                      <p:cBhvr>
                                        <p:cTn id="93" dur="1000"/>
                                        <p:tgtEl>
                                          <p:spTgt spid="136"/>
                                        </p:tgtEl>
                                      </p:cBhvr>
                                    </p:animEffect>
                                  </p:childTnLst>
                                </p:cTn>
                              </p:par>
                            </p:childTnLst>
                          </p:cTn>
                        </p:par>
                        <p:par>
                          <p:cTn id="94" fill="hold">
                            <p:stCondLst>
                              <p:cond delay="11250"/>
                            </p:stCondLst>
                            <p:childTnLst>
                              <p:par>
                                <p:cTn id="95" nodeType="afterEffect" presetClass="entr" presetSubtype="0" presetID="9" grpId="23" fill="hold">
                                  <p:stCondLst>
                                    <p:cond delay="0"/>
                                  </p:stCondLst>
                                  <p:iterate type="el" backwards="0">
                                    <p:tmAbs val="0"/>
                                  </p:iterate>
                                  <p:childTnLst>
                                    <p:set>
                                      <p:cBhvr>
                                        <p:cTn id="96" fill="hold"/>
                                        <p:tgtEl>
                                          <p:spTgt spid="142"/>
                                        </p:tgtEl>
                                        <p:attrNameLst>
                                          <p:attrName>style.visibility</p:attrName>
                                        </p:attrNameLst>
                                      </p:cBhvr>
                                      <p:to>
                                        <p:strVal val="visible"/>
                                      </p:to>
                                    </p:set>
                                    <p:animEffect filter="dissolve" transition="in">
                                      <p:cBhvr>
                                        <p:cTn id="97" dur="1000"/>
                                        <p:tgtEl>
                                          <p:spTgt spid="142"/>
                                        </p:tgtEl>
                                      </p:cBhvr>
                                    </p:animEffect>
                                  </p:childTnLst>
                                </p:cTn>
                              </p:par>
                            </p:childTnLst>
                          </p:cTn>
                        </p:par>
                      </p:childTnLst>
                    </p:cTn>
                  </p:par>
                  <p:par>
                    <p:cTn id="98" fill="hold">
                      <p:stCondLst>
                        <p:cond delay="indefinite"/>
                      </p:stCondLst>
                      <p:childTnLst>
                        <p:par>
                          <p:cTn id="99" fill="hold">
                            <p:stCondLst>
                              <p:cond delay="0"/>
                            </p:stCondLst>
                            <p:childTnLst>
                              <p:par>
                                <p:cTn id="100" nodeType="clickEffect" presetClass="entr" presetSubtype="0" presetID="9" grpId="24" fill="hold">
                                  <p:stCondLst>
                                    <p:cond delay="0"/>
                                  </p:stCondLst>
                                  <p:iterate type="el" backwards="0">
                                    <p:tmAbs val="0"/>
                                  </p:iterate>
                                  <p:childTnLst>
                                    <p:set>
                                      <p:cBhvr>
                                        <p:cTn id="101" fill="hold"/>
                                        <p:tgtEl>
                                          <p:spTgt spid="144"/>
                                        </p:tgtEl>
                                        <p:attrNameLst>
                                          <p:attrName>style.visibility</p:attrName>
                                        </p:attrNameLst>
                                      </p:cBhvr>
                                      <p:to>
                                        <p:strVal val="visible"/>
                                      </p:to>
                                    </p:set>
                                    <p:animEffect filter="dissolve" transition="in">
                                      <p:cBhvr>
                                        <p:cTn id="102" dur="1000"/>
                                        <p:tgtEl>
                                          <p:spTgt spid="144"/>
                                        </p:tgtEl>
                                      </p:cBhvr>
                                    </p:animEffect>
                                  </p:childTnLst>
                                </p:cTn>
                              </p:par>
                            </p:childTnLst>
                          </p:cTn>
                        </p:par>
                      </p:childTnLst>
                    </p:cTn>
                  </p:par>
                  <p:par>
                    <p:cTn id="103" fill="hold">
                      <p:stCondLst>
                        <p:cond delay="indefinite"/>
                      </p:stCondLst>
                      <p:childTnLst>
                        <p:par>
                          <p:cTn id="104" fill="hold">
                            <p:stCondLst>
                              <p:cond delay="0"/>
                            </p:stCondLst>
                            <p:childTnLst>
                              <p:par>
                                <p:cTn id="105" nodeType="clickEffect" presetClass="entr" presetSubtype="0" presetID="10" grpId="25" fill="hold">
                                  <p:stCondLst>
                                    <p:cond delay="0"/>
                                  </p:stCondLst>
                                  <p:iterate type="el" backwards="0">
                                    <p:tmAbs val="0"/>
                                  </p:iterate>
                                  <p:childTnLst>
                                    <p:set>
                                      <p:cBhvr>
                                        <p:cTn id="106" fill="hold"/>
                                        <p:tgtEl>
                                          <p:spTgt spid="143"/>
                                        </p:tgtEl>
                                        <p:attrNameLst>
                                          <p:attrName>style.visibility</p:attrName>
                                        </p:attrNameLst>
                                      </p:cBhvr>
                                      <p:to>
                                        <p:strVal val="visible"/>
                                      </p:to>
                                    </p:set>
                                    <p:animEffect filter="fade" transition="in">
                                      <p:cBhvr>
                                        <p:cTn id="107" dur="1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7" grpId="17"/>
      <p:bldP build="whole" bldLvl="1" animBg="1" rev="0" advAuto="0" spid="123" grpId="7"/>
      <p:bldP build="whole" bldLvl="1" animBg="1" rev="0" advAuto="0" spid="140" grpId="6"/>
      <p:bldP build="whole" bldLvl="1" animBg="1" rev="0" advAuto="0" spid="133" grpId="18"/>
      <p:bldP build="whole" bldLvl="1" animBg="1" rev="0" advAuto="0" spid="130" grpId="19"/>
      <p:bldP build="whole" bldLvl="1" animBg="1" rev="0" advAuto="0" spid="139" grpId="3"/>
      <p:bldP build="whole" bldLvl="1" animBg="1" rev="0" advAuto="0" spid="125" grpId="12"/>
      <p:bldP build="whole" bldLvl="1" animBg="1" rev="0" advAuto="0" spid="134" grpId="20"/>
      <p:bldP build="whole" bldLvl="1" animBg="1" rev="0" advAuto="0" spid="129" grpId="10"/>
      <p:bldP build="whole" bldLvl="1" animBg="1" rev="0" advAuto="0" spid="141" grpId="8"/>
      <p:bldP build="whole" bldLvl="1" animBg="1" rev="0" advAuto="0" spid="137" grpId="4"/>
      <p:bldP build="whole" bldLvl="1" animBg="1" rev="0" advAuto="0" spid="136" grpId="22"/>
      <p:bldP build="whole" bldLvl="1" animBg="1" rev="0" advAuto="0" spid="142" grpId="23"/>
      <p:bldP build="whole" bldLvl="1" animBg="1" rev="0" advAuto="0" spid="138" grpId="14"/>
      <p:bldP build="whole" bldLvl="1" animBg="1" rev="0" advAuto="0" spid="143" grpId="25"/>
      <p:bldP build="whole" bldLvl="1" animBg="1" rev="0" advAuto="0" spid="147" grpId="2"/>
      <p:bldP build="whole" bldLvl="1" animBg="1" rev="0" advAuto="0" spid="126" grpId="15"/>
      <p:bldP build="whole" bldLvl="1" animBg="1" rev="0" advAuto="0" spid="124" grpId="9"/>
      <p:bldP build="whole" bldLvl="1" animBg="1" rev="0" advAuto="0" spid="131" grpId="13"/>
      <p:bldP build="whole" bldLvl="1" animBg="1" rev="0" advAuto="0" spid="132" grpId="16"/>
      <p:bldP build="whole" bldLvl="1" animBg="1" rev="0" advAuto="0" spid="145" grpId="1"/>
      <p:bldP build="whole" bldLvl="1" animBg="1" rev="0" advAuto="0" spid="128" grpId="11"/>
      <p:bldP build="whole" bldLvl="1" animBg="1" rev="0" advAuto="0" spid="135" grpId="21"/>
      <p:bldP build="whole" bldLvl="1" animBg="1" rev="0" advAuto="0" spid="144" grpId="24"/>
      <p:bldP build="whole" bldLvl="1" animBg="1" rev="0" advAuto="0" spid="145" grpId="5"/>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49" name="Shape 149"/>
          <p:cNvSpPr/>
          <p:nvPr/>
        </p:nvSpPr>
        <p:spPr>
          <a:xfrm>
            <a:off x="12395200" y="2540000"/>
            <a:ext cx="10083800" cy="1689100"/>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p>
            <a:pPr lvl="0" defTabSz="655174">
              <a:lnSpc>
                <a:spcPct val="80000"/>
              </a:lnSpc>
              <a:spcBef>
                <a:spcPts val="900"/>
              </a:spcBef>
              <a:buClr>
                <a:srgbClr val="FDFBFD"/>
              </a:buClr>
              <a:buFont typeface="Arial"/>
              <a:tabLst>
                <a:tab pos="647700" algn="l"/>
                <a:tab pos="1320800" algn="l"/>
                <a:tab pos="1968500" algn="l"/>
                <a:tab pos="2616200" algn="l"/>
                <a:tab pos="3276600" algn="l"/>
                <a:tab pos="3924300" algn="l"/>
                <a:tab pos="4597400" algn="l"/>
                <a:tab pos="5245100" algn="l"/>
                <a:tab pos="5892800" algn="l"/>
                <a:tab pos="6553200" algn="l"/>
                <a:tab pos="7200900" algn="l"/>
                <a:tab pos="7848600" algn="l"/>
                <a:tab pos="8521700" algn="l"/>
                <a:tab pos="9169400" algn="l"/>
                <a:tab pos="9829800" algn="l"/>
                <a:tab pos="10477500" algn="l"/>
                <a:tab pos="11125200" algn="l"/>
                <a:tab pos="11798300" algn="l"/>
                <a:tab pos="12446000" algn="l"/>
                <a:tab pos="13093700" algn="l"/>
                <a:tab pos="13119100" algn="l"/>
              </a:tabLst>
              <a:defRPr sz="1800"/>
            </a:pPr>
            <a:r>
              <a:rPr b="1" sz="4400">
                <a:solidFill>
                  <a:srgbClr val="1A5475"/>
                </a:solidFill>
                <a:uFill>
                  <a:solidFill>
                    <a:srgbClr val="1A5475"/>
                  </a:solidFill>
                </a:uFill>
                <a:latin typeface="Trebuchet MS"/>
                <a:ea typeface="Trebuchet MS"/>
                <a:cs typeface="Trebuchet MS"/>
                <a:sym typeface="Trebuchet MS"/>
              </a:rPr>
              <a:t>Note</a:t>
            </a:r>
            <a:r>
              <a:rPr sz="4400">
                <a:solidFill>
                  <a:srgbClr val="1A5475"/>
                </a:solidFill>
                <a:uFill>
                  <a:solidFill>
                    <a:srgbClr val="1A5475"/>
                  </a:solidFill>
                </a:uFill>
                <a:latin typeface="Trebuchet MS"/>
                <a:ea typeface="Trebuchet MS"/>
                <a:cs typeface="Trebuchet MS"/>
                <a:sym typeface="Trebuchet MS"/>
              </a:rPr>
              <a:t>: No accelerated contribution from Greenland and Antarctic ice sheets consider</a:t>
            </a:r>
          </a:p>
        </p:txBody>
      </p:sp>
      <p:pic>
        <p:nvPicPr>
          <p:cNvPr id="150" name="gsl_2100.png"/>
          <p:cNvPicPr/>
          <p:nvPr/>
        </p:nvPicPr>
        <p:blipFill>
          <a:blip r:embed="rId2">
            <a:extLst/>
          </a:blip>
          <a:stretch>
            <a:fillRect/>
          </a:stretch>
        </p:blipFill>
        <p:spPr>
          <a:xfrm>
            <a:off x="40640" y="2371762"/>
            <a:ext cx="11950701" cy="9248348"/>
          </a:xfrm>
          <a:prstGeom prst="rect">
            <a:avLst/>
          </a:prstGeom>
          <a:ln w="12700">
            <a:round/>
          </a:ln>
        </p:spPr>
      </p:pic>
      <p:sp>
        <p:nvSpPr>
          <p:cNvPr id="151" name="Shape 151"/>
          <p:cNvSpPr/>
          <p:nvPr/>
        </p:nvSpPr>
        <p:spPr>
          <a:xfrm>
            <a:off x="9575809" y="10833100"/>
            <a:ext cx="2514601"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spcBef>
                <a:spcPts val="1400"/>
              </a:spcBef>
              <a:defRPr sz="3600">
                <a:solidFill>
                  <a:srgbClr val="1E5E7B"/>
                </a:solidFill>
                <a:latin typeface="Trebuchet MS"/>
                <a:ea typeface="Trebuchet MS"/>
                <a:cs typeface="Trebuchet MS"/>
                <a:sym typeface="Trebuchet MS"/>
              </a:defRPr>
            </a:lvl1pPr>
          </a:lstStyle>
          <a:p>
            <a:pPr lvl="0">
              <a:defRPr sz="1800">
                <a:solidFill>
                  <a:srgbClr val="000000"/>
                </a:solidFill>
              </a:defRPr>
            </a:pPr>
            <a:r>
              <a:rPr sz="3600">
                <a:solidFill>
                  <a:srgbClr val="1E5E7B"/>
                </a:solidFill>
              </a:rPr>
              <a:t>IPCC, 2013</a:t>
            </a:r>
          </a:p>
        </p:txBody>
      </p:sp>
      <p:pic>
        <p:nvPicPr>
          <p:cNvPr id="152" name="ipcc_proj Corrected.tiff"/>
          <p:cNvPicPr/>
          <p:nvPr/>
        </p:nvPicPr>
        <p:blipFill>
          <a:blip r:embed="rId3">
            <a:extLst/>
          </a:blip>
          <a:stretch>
            <a:fillRect/>
          </a:stretch>
        </p:blipFill>
        <p:spPr>
          <a:xfrm>
            <a:off x="12132732" y="2356048"/>
            <a:ext cx="12310535" cy="9232901"/>
          </a:xfrm>
          <a:prstGeom prst="rect">
            <a:avLst/>
          </a:prstGeom>
          <a:ln w="12700">
            <a:solidFill/>
            <a:miter lim="400000"/>
          </a:ln>
        </p:spPr>
      </p:pic>
      <p:sp>
        <p:nvSpPr>
          <p:cNvPr id="153" name="Shape 153"/>
          <p:cNvSpPr/>
          <p:nvPr/>
        </p:nvSpPr>
        <p:spPr>
          <a:xfrm>
            <a:off x="18021300" y="10972800"/>
            <a:ext cx="7048500" cy="711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defTabSz="800100">
              <a:defRPr i="1" sz="3200">
                <a:latin typeface="+mn-lt"/>
                <a:ea typeface="+mn-ea"/>
                <a:cs typeface="+mn-cs"/>
                <a:sym typeface="Gill Sans"/>
              </a:defRPr>
            </a:lvl1pPr>
          </a:lstStyle>
          <a:p>
            <a:pPr lvl="0">
              <a:defRPr i="0" sz="1800"/>
            </a:pPr>
            <a:r>
              <a:rPr i="1" sz="3200"/>
              <a:t>Modified from Church et al. (2010)</a:t>
            </a:r>
          </a:p>
        </p:txBody>
      </p:sp>
      <p:sp>
        <p:nvSpPr>
          <p:cNvPr id="154" name="Shape 154"/>
          <p:cNvSpPr/>
          <p:nvPr/>
        </p:nvSpPr>
        <p:spPr>
          <a:xfrm>
            <a:off x="20827999" y="2222500"/>
            <a:ext cx="3327401" cy="84201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7"/>
                </a:cubicBezTo>
                <a:cubicBezTo>
                  <a:pt x="12954" y="20639"/>
                  <a:pt x="6724" y="20639"/>
                  <a:pt x="2882" y="16797"/>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nvGrpSpPr>
          <p:cNvPr id="157" name="Group 157"/>
          <p:cNvGrpSpPr/>
          <p:nvPr/>
        </p:nvGrpSpPr>
        <p:grpSpPr>
          <a:xfrm>
            <a:off x="88900" y="63500"/>
            <a:ext cx="24193500" cy="1778000"/>
            <a:chOff x="-50800" y="-50800"/>
            <a:chExt cx="24193500" cy="1778000"/>
          </a:xfrm>
        </p:grpSpPr>
        <p:pic>
          <p:nvPicPr>
            <p:cNvPr id="155" name=""/>
            <p:cNvPicPr/>
            <p:nvPr/>
          </p:nvPicPr>
          <p:blipFill>
            <a:blip r:embed="rId4">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56" name="droppedImage.pdf"/>
            <p:cNvPicPr/>
            <p:nvPr/>
          </p:nvPicPr>
          <p:blipFill>
            <a:blip r:embed="rId5">
              <a:extLst/>
            </a:blip>
            <a:stretch>
              <a:fillRect/>
            </a:stretch>
          </p:blipFill>
          <p:spPr>
            <a:xfrm>
              <a:off x="22128503" y="63500"/>
              <a:ext cx="1887198" cy="1549400"/>
            </a:xfrm>
            <a:prstGeom prst="rect">
              <a:avLst/>
            </a:prstGeom>
            <a:ln w="12700" cap="flat">
              <a:noFill/>
              <a:miter lim="400000"/>
            </a:ln>
            <a:effectLst/>
          </p:spPr>
        </p:pic>
      </p:gr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150"/>
                                        </p:tgtEl>
                                        <p:attrNameLst>
                                          <p:attrName>style.visibility</p:attrName>
                                        </p:attrNameLst>
                                      </p:cBhvr>
                                      <p:to>
                                        <p:strVal val="visible"/>
                                      </p:to>
                                    </p:set>
                                    <p:animEffect filter="fade" transition="in">
                                      <p:cBhvr>
                                        <p:cTn id="7" dur="1000"/>
                                        <p:tgtEl>
                                          <p:spTgt spid="150"/>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151"/>
                                        </p:tgtEl>
                                        <p:attrNameLst>
                                          <p:attrName>style.visibility</p:attrName>
                                        </p:attrNameLst>
                                      </p:cBhvr>
                                      <p:to>
                                        <p:strVal val="visible"/>
                                      </p:to>
                                    </p:set>
                                    <p:animEffect filter="dissolve" transition="in">
                                      <p:cBhvr>
                                        <p:cTn id="11" dur="1000"/>
                                        <p:tgtEl>
                                          <p:spTgt spid="151"/>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149"/>
                                        </p:tgtEl>
                                        <p:attrNameLst>
                                          <p:attrName>style.visibility</p:attrName>
                                        </p:attrNameLst>
                                      </p:cBhvr>
                                      <p:to>
                                        <p:strVal val="visible"/>
                                      </p:to>
                                    </p:set>
                                    <p:animEffect filter="dissolve" transition="in">
                                      <p:cBhvr>
                                        <p:cTn id="16" dur="1000"/>
                                        <p:tgtEl>
                                          <p:spTgt spid="149"/>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0" grpId="4" fill="hold">
                                  <p:stCondLst>
                                    <p:cond delay="0"/>
                                  </p:stCondLst>
                                  <p:iterate type="el" backwards="0">
                                    <p:tmAbs val="0"/>
                                  </p:iterate>
                                  <p:childTnLst>
                                    <p:set>
                                      <p:cBhvr>
                                        <p:cTn id="20" fill="hold"/>
                                        <p:tgtEl>
                                          <p:spTgt spid="152"/>
                                        </p:tgtEl>
                                        <p:attrNameLst>
                                          <p:attrName>style.visibility</p:attrName>
                                        </p:attrNameLst>
                                      </p:cBhvr>
                                      <p:to>
                                        <p:strVal val="visible"/>
                                      </p:to>
                                    </p:set>
                                    <p:animEffect filter="fade" transition="in">
                                      <p:cBhvr>
                                        <p:cTn id="21" dur="1000"/>
                                        <p:tgtEl>
                                          <p:spTgt spid="152"/>
                                        </p:tgtEl>
                                      </p:cBhvr>
                                    </p:animEffect>
                                  </p:childTnLst>
                                </p:cTn>
                              </p:par>
                            </p:childTnLst>
                          </p:cTn>
                        </p:par>
                        <p:par>
                          <p:cTn id="22" fill="hold">
                            <p:stCondLst>
                              <p:cond delay="1000"/>
                            </p:stCondLst>
                            <p:childTnLst>
                              <p:par>
                                <p:cTn id="23" nodeType="afterEffect" presetClass="entr" presetSubtype="0" presetID="9" grpId="5" fill="hold">
                                  <p:stCondLst>
                                    <p:cond delay="0"/>
                                  </p:stCondLst>
                                  <p:iterate type="el" backwards="0">
                                    <p:tmAbs val="0"/>
                                  </p:iterate>
                                  <p:childTnLst>
                                    <p:set>
                                      <p:cBhvr>
                                        <p:cTn id="24" fill="hold"/>
                                        <p:tgtEl>
                                          <p:spTgt spid="153"/>
                                        </p:tgtEl>
                                        <p:attrNameLst>
                                          <p:attrName>style.visibility</p:attrName>
                                        </p:attrNameLst>
                                      </p:cBhvr>
                                      <p:to>
                                        <p:strVal val="visible"/>
                                      </p:to>
                                    </p:set>
                                    <p:animEffect filter="dissolve" transition="in">
                                      <p:cBhvr>
                                        <p:cTn id="25" dur="1000"/>
                                        <p:tgtEl>
                                          <p:spTgt spid="153"/>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9" grpId="6" fill="hold">
                                  <p:stCondLst>
                                    <p:cond delay="0"/>
                                  </p:stCondLst>
                                  <p:iterate type="el" backwards="0">
                                    <p:tmAbs val="0"/>
                                  </p:iterate>
                                  <p:childTnLst>
                                    <p:set>
                                      <p:cBhvr>
                                        <p:cTn id="29" fill="hold"/>
                                        <p:tgtEl>
                                          <p:spTgt spid="154"/>
                                        </p:tgtEl>
                                        <p:attrNameLst>
                                          <p:attrName>style.visibility</p:attrName>
                                        </p:attrNameLst>
                                      </p:cBhvr>
                                      <p:to>
                                        <p:strVal val="visible"/>
                                      </p:to>
                                    </p:set>
                                    <p:animEffect filter="dissolve" transition="in">
                                      <p:cBhvr>
                                        <p:cTn id="30" dur="10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4" grpId="6"/>
      <p:bldP build="whole" bldLvl="1" animBg="1" rev="0" advAuto="0" spid="153" grpId="5"/>
      <p:bldP build="whole" bldLvl="1" animBg="1" rev="0" advAuto="0" spid="151" grpId="2"/>
      <p:bldP build="whole" bldLvl="1" animBg="1" rev="0" advAuto="0" spid="149" grpId="3"/>
      <p:bldP build="whole" bldLvl="1" animBg="1" rev="0" advAuto="0" spid="150" grpId="1"/>
      <p:bldP build="whole" bldLvl="1" animBg="1" rev="0" advAuto="0" spid="152" grpId="4"/>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159" name="grace_ice.png"/>
          <p:cNvPicPr/>
          <p:nvPr/>
        </p:nvPicPr>
        <p:blipFill>
          <a:blip r:embed="rId2">
            <a:extLst/>
          </a:blip>
          <a:stretch>
            <a:fillRect/>
          </a:stretch>
        </p:blipFill>
        <p:spPr>
          <a:xfrm>
            <a:off x="3530600" y="2425700"/>
            <a:ext cx="15136339" cy="10646230"/>
          </a:xfrm>
          <a:prstGeom prst="rect">
            <a:avLst/>
          </a:prstGeom>
          <a:ln w="12700">
            <a:miter lim="400000"/>
          </a:ln>
        </p:spPr>
      </p:pic>
      <p:pic>
        <p:nvPicPr>
          <p:cNvPr id="160" name="droppedImage.pdf"/>
          <p:cNvPicPr/>
          <p:nvPr/>
        </p:nvPicPr>
        <p:blipFill>
          <a:blip r:embed="rId3">
            <a:extLst/>
          </a:blip>
          <a:stretch>
            <a:fillRect/>
          </a:stretch>
        </p:blipFill>
        <p:spPr>
          <a:xfrm>
            <a:off x="3441700" y="2181792"/>
            <a:ext cx="15316200" cy="11651115"/>
          </a:xfrm>
          <a:prstGeom prst="rect">
            <a:avLst/>
          </a:prstGeom>
          <a:ln w="12700">
            <a:miter lim="400000"/>
          </a:ln>
        </p:spPr>
      </p:pic>
      <p:pic>
        <p:nvPicPr>
          <p:cNvPr id="161" name="droppedImage.pdf"/>
          <p:cNvPicPr/>
          <p:nvPr/>
        </p:nvPicPr>
        <p:blipFill>
          <a:blip r:embed="rId3">
            <a:extLst/>
          </a:blip>
          <a:stretch>
            <a:fillRect/>
          </a:stretch>
        </p:blipFill>
        <p:spPr>
          <a:xfrm>
            <a:off x="20650200" y="2133600"/>
            <a:ext cx="3644900" cy="2772695"/>
          </a:xfrm>
          <a:prstGeom prst="rect">
            <a:avLst/>
          </a:prstGeom>
          <a:ln w="12700">
            <a:miter lim="400000"/>
          </a:ln>
        </p:spPr>
      </p:pic>
      <p:sp>
        <p:nvSpPr>
          <p:cNvPr id="162" name="Shape 162"/>
          <p:cNvSpPr/>
          <p:nvPr/>
        </p:nvSpPr>
        <p:spPr>
          <a:xfrm>
            <a:off x="165100" y="2425700"/>
            <a:ext cx="18148300" cy="3886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25500">
              <a:defRPr sz="1800"/>
            </a:pPr>
            <a:r>
              <a:rPr sz="6400">
                <a:solidFill>
                  <a:srgbClr val="204D7A"/>
                </a:solidFill>
                <a:latin typeface="Trebuchet MS"/>
                <a:ea typeface="Trebuchet MS"/>
                <a:cs typeface="Trebuchet MS"/>
                <a:sym typeface="Trebuchet MS"/>
              </a:rPr>
              <a:t>Example: Greenland and Antarctic Ice Sheets</a:t>
            </a:r>
            <a:endParaRPr sz="6400">
              <a:solidFill>
                <a:srgbClr val="204D7A"/>
              </a:solidFill>
              <a:latin typeface="Trebuchet MS"/>
              <a:ea typeface="Trebuchet MS"/>
              <a:cs typeface="Trebuchet MS"/>
              <a:sym typeface="Trebuchet MS"/>
            </a:endParaRPr>
          </a:p>
          <a:p>
            <a:pPr lvl="0" defTabSz="825500">
              <a:defRPr sz="1800"/>
            </a:pPr>
            <a:r>
              <a:rPr sz="4800">
                <a:solidFill>
                  <a:srgbClr val="204D7A"/>
                </a:solidFill>
                <a:latin typeface="Trebuchet MS"/>
                <a:ea typeface="Trebuchet MS"/>
                <a:cs typeface="Trebuchet MS"/>
                <a:sym typeface="Trebuchet MS"/>
              </a:rPr>
              <a:t>Accepted knowledge in 2000:</a:t>
            </a:r>
            <a:endParaRPr sz="4800">
              <a:solidFill>
                <a:srgbClr val="204D7A"/>
              </a:solidFill>
              <a:latin typeface="Trebuchet MS"/>
              <a:ea typeface="Trebuchet MS"/>
              <a:cs typeface="Trebuchet MS"/>
              <a:sym typeface="Trebuchet MS"/>
            </a:endParaRPr>
          </a:p>
          <a:p>
            <a:pPr lvl="0" defTabSz="825500">
              <a:defRPr sz="1800"/>
            </a:pPr>
            <a:r>
              <a:rPr sz="4800">
                <a:solidFill>
                  <a:srgbClr val="204D7A"/>
                </a:solidFill>
                <a:latin typeface="Trebuchet MS"/>
                <a:ea typeface="Trebuchet MS"/>
                <a:cs typeface="Trebuchet MS"/>
                <a:sym typeface="Trebuchet MS"/>
              </a:rPr>
              <a:t>Greenland: no significant contribution to sea level rise</a:t>
            </a:r>
            <a:endParaRPr sz="4800">
              <a:solidFill>
                <a:srgbClr val="204D7A"/>
              </a:solidFill>
              <a:latin typeface="Trebuchet MS"/>
              <a:ea typeface="Trebuchet MS"/>
              <a:cs typeface="Trebuchet MS"/>
              <a:sym typeface="Trebuchet MS"/>
            </a:endParaRPr>
          </a:p>
          <a:p>
            <a:pPr lvl="0" defTabSz="825500">
              <a:defRPr sz="1800"/>
            </a:pPr>
            <a:r>
              <a:rPr sz="4800">
                <a:solidFill>
                  <a:srgbClr val="204D7A"/>
                </a:solidFill>
                <a:latin typeface="Trebuchet MS"/>
                <a:ea typeface="Trebuchet MS"/>
                <a:cs typeface="Trebuchet MS"/>
                <a:sym typeface="Trebuchet MS"/>
              </a:rPr>
              <a:t>Antarctica: minor contribution</a:t>
            </a:r>
            <a:endParaRPr sz="4800">
              <a:solidFill>
                <a:srgbClr val="204D7A"/>
              </a:solidFill>
              <a:latin typeface="Trebuchet MS"/>
              <a:ea typeface="Trebuchet MS"/>
              <a:cs typeface="Trebuchet MS"/>
              <a:sym typeface="Trebuchet MS"/>
            </a:endParaRPr>
          </a:p>
          <a:p>
            <a:pPr lvl="0" defTabSz="825500">
              <a:defRPr sz="1800"/>
            </a:pPr>
            <a:r>
              <a:rPr sz="4800">
                <a:solidFill>
                  <a:srgbClr val="204D7A"/>
                </a:solidFill>
                <a:latin typeface="Trebuchet MS"/>
                <a:ea typeface="Trebuchet MS"/>
                <a:cs typeface="Trebuchet MS"/>
                <a:sym typeface="Trebuchet MS"/>
              </a:rPr>
              <a:t>Main contribution: steric changes</a:t>
            </a:r>
          </a:p>
        </p:txBody>
      </p:sp>
      <p:pic>
        <p:nvPicPr>
          <p:cNvPr id="163" name="grace_principle.jpg"/>
          <p:cNvPicPr/>
          <p:nvPr/>
        </p:nvPicPr>
        <p:blipFill>
          <a:blip r:embed="rId4">
            <a:extLst/>
          </a:blip>
          <a:stretch>
            <a:fillRect/>
          </a:stretch>
        </p:blipFill>
        <p:spPr>
          <a:xfrm>
            <a:off x="19176696" y="5146476"/>
            <a:ext cx="5183045" cy="8572501"/>
          </a:xfrm>
          <a:prstGeom prst="rect">
            <a:avLst/>
          </a:prstGeom>
          <a:ln w="12700">
            <a:miter lim="400000"/>
          </a:ln>
        </p:spPr>
      </p:pic>
      <p:sp>
        <p:nvSpPr>
          <p:cNvPr id="164" name="Shape 164"/>
          <p:cNvSpPr/>
          <p:nvPr/>
        </p:nvSpPr>
        <p:spPr>
          <a:xfrm>
            <a:off x="215900" y="2425700"/>
            <a:ext cx="14287500" cy="812800"/>
          </a:xfrm>
          <a:prstGeom prst="rect">
            <a:avLst/>
          </a:prstGeom>
          <a:solidFill>
            <a:srgbClr val="386A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defRPr sz="4800">
                <a:solidFill>
                  <a:srgbClr val="FFF5FF"/>
                </a:solidFill>
                <a:latin typeface="Trebuchet MS"/>
                <a:ea typeface="Trebuchet MS"/>
                <a:cs typeface="Trebuchet MS"/>
                <a:sym typeface="Trebuchet MS"/>
              </a:defRPr>
            </a:lvl1pPr>
          </a:lstStyle>
          <a:p>
            <a:pPr lvl="0">
              <a:defRPr sz="1800">
                <a:solidFill>
                  <a:srgbClr val="000000"/>
                </a:solidFill>
              </a:defRPr>
            </a:pPr>
            <a:r>
              <a:rPr sz="4800">
                <a:solidFill>
                  <a:srgbClr val="FFF5FF"/>
                </a:solidFill>
              </a:rPr>
              <a:t>Gravity Recovery and Climate Experiment (GRACE) </a:t>
            </a:r>
          </a:p>
        </p:txBody>
      </p:sp>
      <p:grpSp>
        <p:nvGrpSpPr>
          <p:cNvPr id="167" name="Group 167"/>
          <p:cNvGrpSpPr/>
          <p:nvPr/>
        </p:nvGrpSpPr>
        <p:grpSpPr>
          <a:xfrm>
            <a:off x="88900" y="63500"/>
            <a:ext cx="24193500" cy="1778000"/>
            <a:chOff x="-50800" y="-50800"/>
            <a:chExt cx="24193500" cy="1778000"/>
          </a:xfrm>
        </p:grpSpPr>
        <p:pic>
          <p:nvPicPr>
            <p:cNvPr id="165" name=""/>
            <p:cNvPicPr/>
            <p:nvPr/>
          </p:nvPicPr>
          <p:blipFill>
            <a:blip r:embed="rId5">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66" name="droppedImage.pdf"/>
            <p:cNvPicPr/>
            <p:nvPr/>
          </p:nvPicPr>
          <p:blipFill>
            <a:blip r:embed="rId6">
              <a:extLst/>
            </a:blip>
            <a:stretch>
              <a:fillRect/>
            </a:stretch>
          </p:blipFill>
          <p:spPr>
            <a:xfrm>
              <a:off x="22128503" y="63500"/>
              <a:ext cx="1887198" cy="1549400"/>
            </a:xfrm>
            <a:prstGeom prst="rect">
              <a:avLst/>
            </a:prstGeom>
            <a:ln w="12700" cap="flat">
              <a:noFill/>
              <a:miter lim="400000"/>
            </a:ln>
            <a:effectLst/>
          </p:spPr>
        </p:pic>
      </p:grpSp>
      <p:sp>
        <p:nvSpPr>
          <p:cNvPr id="168" name="Shape 168"/>
          <p:cNvSpPr/>
          <p:nvPr/>
        </p:nvSpPr>
        <p:spPr>
          <a:xfrm>
            <a:off x="15049500" y="11195050"/>
            <a:ext cx="9309100" cy="25019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5400">
                <a:solidFill>
                  <a:srgbClr val="EFF3FF"/>
                </a:solidFill>
                <a:latin typeface="Trebuchet MS"/>
                <a:ea typeface="Trebuchet MS"/>
                <a:cs typeface="Trebuchet MS"/>
                <a:sym typeface="Trebuchet MS"/>
              </a:defRPr>
            </a:lvl1pPr>
          </a:lstStyle>
          <a:p>
            <a:pPr lvl="0">
              <a:defRPr sz="1800">
                <a:solidFill>
                  <a:srgbClr val="000000"/>
                </a:solidFill>
              </a:defRPr>
            </a:pPr>
            <a:r>
              <a:rPr sz="5400">
                <a:solidFill>
                  <a:srgbClr val="EFF3FF"/>
                </a:solidFill>
              </a:rPr>
              <a:t>The last 12 years of observing the ice sheets have revealed many surprises ...</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162"/>
                                        </p:tgtEl>
                                        <p:attrNameLst>
                                          <p:attrName>style.visibility</p:attrName>
                                        </p:attrNameLst>
                                      </p:cBhvr>
                                      <p:to>
                                        <p:strVal val="visible"/>
                                      </p:to>
                                    </p:set>
                                    <p:animEffect filter="dissolve" transition="in">
                                      <p:cBhvr>
                                        <p:cTn id="7" dur="1000"/>
                                        <p:tgtEl>
                                          <p:spTgt spid="162"/>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xit" presetSubtype="0" presetID="1" grpId="2" fill="hold">
                                  <p:stCondLst>
                                    <p:cond delay="0"/>
                                  </p:stCondLst>
                                  <p:iterate type="el" backwards="0">
                                    <p:tmAbs val="0"/>
                                  </p:iterate>
                                  <p:childTnLst>
                                    <p:set>
                                      <p:cBhvr>
                                        <p:cTn id="11" fill="hold">
                                          <p:stCondLst>
                                            <p:cond delay="0"/>
                                          </p:stCondLst>
                                        </p:cTn>
                                        <p:tgtEl>
                                          <p:spTgt spid="162"/>
                                        </p:tgtEl>
                                        <p:attrNameLst>
                                          <p:attrName>style.visibility</p:attrName>
                                        </p:attrNameLst>
                                      </p:cBhvr>
                                      <p:to>
                                        <p:strVal val="hidden"/>
                                      </p:to>
                                    </p:set>
                                  </p:childTnLst>
                                </p:cTn>
                              </p:par>
                            </p:childTnLst>
                          </p:cTn>
                        </p:par>
                        <p:par>
                          <p:cTn id="12" fill="hold">
                            <p:stCondLst>
                              <p:cond delay="0"/>
                            </p:stCondLst>
                            <p:childTnLst>
                              <p:par>
                                <p:cTn id="13" nodeType="afterEffect" presetClass="entr" presetSubtype="0" presetID="9" grpId="3" fill="hold">
                                  <p:stCondLst>
                                    <p:cond delay="0"/>
                                  </p:stCondLst>
                                  <p:iterate type="el" backwards="0">
                                    <p:tmAbs val="0"/>
                                  </p:iterate>
                                  <p:childTnLst>
                                    <p:set>
                                      <p:cBhvr>
                                        <p:cTn id="14" fill="hold"/>
                                        <p:tgtEl>
                                          <p:spTgt spid="164"/>
                                        </p:tgtEl>
                                        <p:attrNameLst>
                                          <p:attrName>style.visibility</p:attrName>
                                        </p:attrNameLst>
                                      </p:cBhvr>
                                      <p:to>
                                        <p:strVal val="visible"/>
                                      </p:to>
                                    </p:set>
                                    <p:animEffect filter="dissolve" transition="in">
                                      <p:cBhvr>
                                        <p:cTn id="15" dur="1000"/>
                                        <p:tgtEl>
                                          <p:spTgt spid="164"/>
                                        </p:tgtEl>
                                      </p:cBhvr>
                                    </p:animEffect>
                                  </p:childTnLst>
                                </p:cTn>
                              </p:par>
                            </p:childTnLst>
                          </p:cTn>
                        </p:par>
                        <p:par>
                          <p:cTn id="16" fill="hold">
                            <p:stCondLst>
                              <p:cond delay="1000"/>
                            </p:stCondLst>
                            <p:childTnLst>
                              <p:par>
                                <p:cTn id="17" nodeType="afterEffect" presetClass="entr" presetSubtype="0" presetID="10" grpId="4" fill="hold">
                                  <p:stCondLst>
                                    <p:cond delay="0"/>
                                  </p:stCondLst>
                                  <p:iterate type="el" backwards="0">
                                    <p:tmAbs val="0"/>
                                  </p:iterate>
                                  <p:childTnLst>
                                    <p:set>
                                      <p:cBhvr>
                                        <p:cTn id="18" fill="hold"/>
                                        <p:tgtEl>
                                          <p:spTgt spid="160"/>
                                        </p:tgtEl>
                                        <p:attrNameLst>
                                          <p:attrName>style.visibility</p:attrName>
                                        </p:attrNameLst>
                                      </p:cBhvr>
                                      <p:to>
                                        <p:strVal val="visible"/>
                                      </p:to>
                                    </p:set>
                                    <p:animEffect filter="fade" transition="in">
                                      <p:cBhvr>
                                        <p:cTn id="19" dur="1000"/>
                                        <p:tgtEl>
                                          <p:spTgt spid="160"/>
                                        </p:tgtEl>
                                      </p:cBhvr>
                                    </p:animEffect>
                                  </p:childTnLst>
                                </p:cTn>
                              </p:par>
                            </p:childTnLst>
                          </p:cTn>
                        </p:par>
                        <p:par>
                          <p:cTn id="20" fill="hold">
                            <p:stCondLst>
                              <p:cond delay="2000"/>
                            </p:stCondLst>
                            <p:childTnLst>
                              <p:par>
                                <p:cTn id="21" nodeType="afterEffect" presetClass="entr" presetSubtype="0" presetID="10" grpId="5" fill="hold">
                                  <p:stCondLst>
                                    <p:cond delay="0"/>
                                  </p:stCondLst>
                                  <p:iterate type="el" backwards="0">
                                    <p:tmAbs val="0"/>
                                  </p:iterate>
                                  <p:childTnLst>
                                    <p:set>
                                      <p:cBhvr>
                                        <p:cTn id="22" fill="hold"/>
                                        <p:tgtEl>
                                          <p:spTgt spid="163"/>
                                        </p:tgtEl>
                                        <p:attrNameLst>
                                          <p:attrName>style.visibility</p:attrName>
                                        </p:attrNameLst>
                                      </p:cBhvr>
                                      <p:to>
                                        <p:strVal val="visible"/>
                                      </p:to>
                                    </p:set>
                                    <p:animEffect filter="fade" transition="in">
                                      <p:cBhvr>
                                        <p:cTn id="23" dur="1000"/>
                                        <p:tgtEl>
                                          <p:spTgt spid="163"/>
                                        </p:tgtEl>
                                      </p:cBhvr>
                                    </p:animEffect>
                                  </p:childTnLst>
                                </p:cTn>
                              </p:par>
                            </p:childTnLst>
                          </p:cTn>
                        </p:par>
                      </p:childTnLst>
                    </p:cTn>
                  </p:par>
                  <p:par>
                    <p:cTn id="24" fill="hold">
                      <p:stCondLst>
                        <p:cond delay="indefinite"/>
                      </p:stCondLst>
                      <p:childTnLst>
                        <p:par>
                          <p:cTn id="25" fill="hold">
                            <p:stCondLst>
                              <p:cond delay="0"/>
                            </p:stCondLst>
                            <p:childTnLst>
                              <p:par>
                                <p:cTn id="26" nodeType="clickEffect" presetClass="exit" presetSubtype="2" presetID="2" grpId="6" fill="hold">
                                  <p:stCondLst>
                                    <p:cond delay="0"/>
                                  </p:stCondLst>
                                  <p:iterate type="el" backwards="0">
                                    <p:tmAbs val="0"/>
                                  </p:iterate>
                                  <p:childTnLst>
                                    <p:anim calcmode="lin" valueType="num">
                                      <p:cBhvr>
                                        <p:cTn id="27" dur="1000" fill="hold"/>
                                        <p:tgtEl>
                                          <p:spTgt spid="160"/>
                                        </p:tgtEl>
                                        <p:attrNameLst>
                                          <p:attrName>ppt_x</p:attrName>
                                        </p:attrNameLst>
                                      </p:cBhvr>
                                      <p:tavLst>
                                        <p:tav tm="0">
                                          <p:val>
                                            <p:strVal val="ppt_x"/>
                                          </p:val>
                                        </p:tav>
                                        <p:tav tm="100000">
                                          <p:val>
                                            <p:strVal val="1+ppt_w/2"/>
                                          </p:val>
                                        </p:tav>
                                      </p:tavLst>
                                    </p:anim>
                                    <p:anim calcmode="lin" valueType="num">
                                      <p:cBhvr>
                                        <p:cTn id="28" dur="1000" fill="hold"/>
                                        <p:tgtEl>
                                          <p:spTgt spid="160"/>
                                        </p:tgtEl>
                                        <p:attrNameLst>
                                          <p:attrName>ppt_y</p:attrName>
                                        </p:attrNameLst>
                                      </p:cBhvr>
                                      <p:tavLst>
                                        <p:tav tm="0">
                                          <p:val>
                                            <p:strVal val="ppt_y"/>
                                          </p:val>
                                        </p:tav>
                                        <p:tav tm="100000">
                                          <p:val>
                                            <p:strVal val="ppt_y"/>
                                          </p:val>
                                        </p:tav>
                                      </p:tavLst>
                                    </p:anim>
                                    <p:set>
                                      <p:cBhvr>
                                        <p:cTn id="29" fill="hold">
                                          <p:stCondLst>
                                            <p:cond delay="999"/>
                                          </p:stCondLst>
                                        </p:cTn>
                                        <p:tgtEl>
                                          <p:spTgt spid="160"/>
                                        </p:tgtEl>
                                        <p:attrNameLst>
                                          <p:attrName>style.visibility</p:attrName>
                                        </p:attrNameLst>
                                      </p:cBhvr>
                                      <p:to>
                                        <p:strVal val="hidden"/>
                                      </p:to>
                                    </p:set>
                                  </p:childTnLst>
                                </p:cTn>
                              </p:par>
                            </p:childTnLst>
                          </p:cTn>
                        </p:par>
                        <p:par>
                          <p:cTn id="30" fill="hold">
                            <p:stCondLst>
                              <p:cond delay="1000"/>
                            </p:stCondLst>
                            <p:childTnLst>
                              <p:par>
                                <p:cTn id="31" nodeType="afterEffect" presetClass="exit" presetSubtype="0" presetID="1" grpId="7" fill="hold">
                                  <p:stCondLst>
                                    <p:cond delay="0"/>
                                  </p:stCondLst>
                                  <p:iterate type="el" backwards="0">
                                    <p:tmAbs val="0"/>
                                  </p:iterate>
                                  <p:childTnLst>
                                    <p:set>
                                      <p:cBhvr>
                                        <p:cTn id="32" fill="hold">
                                          <p:stCondLst>
                                            <p:cond delay="0"/>
                                          </p:stCondLst>
                                        </p:cTn>
                                        <p:tgtEl>
                                          <p:spTgt spid="164"/>
                                        </p:tgtEl>
                                        <p:attrNameLst>
                                          <p:attrName>style.visibility</p:attrName>
                                        </p:attrNameLst>
                                      </p:cBhvr>
                                      <p:to>
                                        <p:strVal val="hidden"/>
                                      </p:to>
                                    </p:set>
                                  </p:childTnLst>
                                </p:cTn>
                              </p:par>
                            </p:childTnLst>
                          </p:cTn>
                        </p:par>
                        <p:par>
                          <p:cTn id="33" fill="hold">
                            <p:stCondLst>
                              <p:cond delay="1000"/>
                            </p:stCondLst>
                            <p:childTnLst>
                              <p:par>
                                <p:cTn id="34" nodeType="afterEffect" presetClass="exit" presetSubtype="0" presetID="1" grpId="8" fill="hold">
                                  <p:stCondLst>
                                    <p:cond delay="0"/>
                                  </p:stCondLst>
                                  <p:iterate type="el" backwards="0">
                                    <p:tmAbs val="0"/>
                                  </p:iterate>
                                  <p:childTnLst>
                                    <p:set>
                                      <p:cBhvr>
                                        <p:cTn id="35" fill="hold">
                                          <p:stCondLst>
                                            <p:cond delay="0"/>
                                          </p:stCondLst>
                                        </p:cTn>
                                        <p:tgtEl>
                                          <p:spTgt spid="163"/>
                                        </p:tgtEl>
                                        <p:attrNameLst>
                                          <p:attrName>style.visibility</p:attrName>
                                        </p:attrNameLst>
                                      </p:cBhvr>
                                      <p:to>
                                        <p:strVal val="hidden"/>
                                      </p:to>
                                    </p:set>
                                  </p:childTnLst>
                                </p:cTn>
                              </p:par>
                            </p:childTnLst>
                          </p:cTn>
                        </p:par>
                        <p:par>
                          <p:cTn id="36" fill="hold">
                            <p:stCondLst>
                              <p:cond delay="1000"/>
                            </p:stCondLst>
                            <p:childTnLst>
                              <p:par>
                                <p:cTn id="37" nodeType="afterEffect" presetClass="entr" presetSubtype="0" presetID="10" grpId="9" fill="hold">
                                  <p:stCondLst>
                                    <p:cond delay="0"/>
                                  </p:stCondLst>
                                  <p:iterate type="el" backwards="0">
                                    <p:tmAbs val="0"/>
                                  </p:iterate>
                                  <p:childTnLst>
                                    <p:set>
                                      <p:cBhvr>
                                        <p:cTn id="38" fill="hold"/>
                                        <p:tgtEl>
                                          <p:spTgt spid="161"/>
                                        </p:tgtEl>
                                        <p:attrNameLst>
                                          <p:attrName>style.visibility</p:attrName>
                                        </p:attrNameLst>
                                      </p:cBhvr>
                                      <p:to>
                                        <p:strVal val="visible"/>
                                      </p:to>
                                    </p:set>
                                    <p:animEffect filter="fade" transition="in">
                                      <p:cBhvr>
                                        <p:cTn id="39" dur="1000"/>
                                        <p:tgtEl>
                                          <p:spTgt spid="161"/>
                                        </p:tgtEl>
                                      </p:cBhvr>
                                    </p:animEffect>
                                  </p:childTnLst>
                                </p:cTn>
                              </p:par>
                            </p:childTnLst>
                          </p:cTn>
                        </p:par>
                        <p:par>
                          <p:cTn id="40" fill="hold">
                            <p:stCondLst>
                              <p:cond delay="2000"/>
                            </p:stCondLst>
                            <p:childTnLst>
                              <p:par>
                                <p:cTn id="41" nodeType="afterEffect" presetClass="entr" presetSubtype="0" presetID="10" grpId="10" fill="hold">
                                  <p:stCondLst>
                                    <p:cond delay="0"/>
                                  </p:stCondLst>
                                  <p:iterate type="el" backwards="0">
                                    <p:tmAbs val="0"/>
                                  </p:iterate>
                                  <p:childTnLst>
                                    <p:set>
                                      <p:cBhvr>
                                        <p:cTn id="42" fill="hold"/>
                                        <p:tgtEl>
                                          <p:spTgt spid="159"/>
                                        </p:tgtEl>
                                        <p:attrNameLst>
                                          <p:attrName>style.visibility</p:attrName>
                                        </p:attrNameLst>
                                      </p:cBhvr>
                                      <p:to>
                                        <p:strVal val="visible"/>
                                      </p:to>
                                    </p:set>
                                    <p:animEffect filter="fade" transition="in">
                                      <p:cBhvr>
                                        <p:cTn id="43" dur="1000"/>
                                        <p:tgtEl>
                                          <p:spTgt spid="159"/>
                                        </p:tgtEl>
                                      </p:cBhvr>
                                    </p:animEffect>
                                  </p:childTnLst>
                                </p:cTn>
                              </p:par>
                            </p:childTnLst>
                          </p:cTn>
                        </p:par>
                      </p:childTnLst>
                    </p:cTn>
                  </p:par>
                  <p:par>
                    <p:cTn id="44" fill="hold">
                      <p:stCondLst>
                        <p:cond delay="indefinite"/>
                      </p:stCondLst>
                      <p:childTnLst>
                        <p:par>
                          <p:cTn id="45" fill="hold">
                            <p:stCondLst>
                              <p:cond delay="0"/>
                            </p:stCondLst>
                            <p:childTnLst>
                              <p:par>
                                <p:cTn id="46" nodeType="clickEffect" presetClass="entr" presetSubtype="0" presetID="9" grpId="11" fill="hold">
                                  <p:stCondLst>
                                    <p:cond delay="0"/>
                                  </p:stCondLst>
                                  <p:iterate type="el" backwards="0">
                                    <p:tmAbs val="0"/>
                                  </p:iterate>
                                  <p:childTnLst>
                                    <p:set>
                                      <p:cBhvr>
                                        <p:cTn id="47" fill="hold"/>
                                        <p:tgtEl>
                                          <p:spTgt spid="168"/>
                                        </p:tgtEl>
                                        <p:attrNameLst>
                                          <p:attrName>style.visibility</p:attrName>
                                        </p:attrNameLst>
                                      </p:cBhvr>
                                      <p:to>
                                        <p:strVal val="visible"/>
                                      </p:to>
                                    </p:set>
                                    <p:animEffect filter="dissolve" transition="in">
                                      <p:cBhvr>
                                        <p:cTn id="48"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1" grpId="9"/>
      <p:bldP build="whole" bldLvl="1" animBg="1" rev="0" advAuto="0" spid="159" grpId="10"/>
      <p:bldP build="whole" bldLvl="1" animBg="1" rev="0" advAuto="0" spid="163" grpId="5"/>
      <p:bldP build="whole" bldLvl="1" animBg="1" rev="0" advAuto="0" spid="168" grpId="11"/>
      <p:bldP build="whole" bldLvl="1" animBg="1" rev="0" advAuto="0" spid="164" grpId="3"/>
      <p:bldP build="whole" bldLvl="1" animBg="1" rev="0" advAuto="0" spid="163" grpId="8"/>
      <p:bldP build="whole" bldLvl="1" animBg="1" rev="0" advAuto="0" spid="162" grpId="1"/>
      <p:bldP build="whole" bldLvl="1" animBg="1" rev="0" advAuto="0" spid="162" grpId="2"/>
      <p:bldP build="whole" bldLvl="1" animBg="1" rev="0" advAuto="0" spid="160" grpId="4"/>
      <p:bldP build="whole" bldLvl="1" animBg="1" rev="0" advAuto="0" spid="160" grpId="6"/>
      <p:bldP build="whole" bldLvl="1" animBg="1" rev="0" advAuto="0" spid="164" grpId="7"/>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70" name="Shape 170"/>
          <p:cNvSpPr/>
          <p:nvPr/>
        </p:nvSpPr>
        <p:spPr>
          <a:xfrm>
            <a:off x="8153400" y="2343150"/>
            <a:ext cx="15938500" cy="1587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825500">
              <a:spcBef>
                <a:spcPts val="1400"/>
              </a:spcBef>
              <a:defRPr sz="1800"/>
            </a:pPr>
            <a:r>
              <a:rPr sz="4800">
                <a:solidFill>
                  <a:srgbClr val="F5F8FF"/>
                </a:solidFill>
                <a:latin typeface="Trebuchet MS"/>
                <a:ea typeface="Trebuchet MS"/>
                <a:cs typeface="Trebuchet MS"/>
                <a:sym typeface="Trebuchet MS"/>
              </a:rPr>
              <a:t>National Research Council in 2013:</a:t>
            </a:r>
            <a:endParaRPr sz="4800">
              <a:solidFill>
                <a:srgbClr val="F5F8FF"/>
              </a:solidFill>
              <a:latin typeface="Trebuchet MS"/>
              <a:ea typeface="Trebuchet MS"/>
              <a:cs typeface="Trebuchet MS"/>
              <a:sym typeface="Trebuchet MS"/>
            </a:endParaRPr>
          </a:p>
          <a:p>
            <a:pPr lvl="0" defTabSz="825500">
              <a:spcBef>
                <a:spcPts val="1400"/>
              </a:spcBef>
              <a:defRPr sz="1800"/>
            </a:pPr>
            <a:r>
              <a:rPr sz="4000">
                <a:solidFill>
                  <a:srgbClr val="F5F8FF"/>
                </a:solidFill>
                <a:latin typeface="Trebuchet MS"/>
                <a:ea typeface="Trebuchet MS"/>
                <a:cs typeface="Trebuchet MS"/>
                <a:sym typeface="Trebuchet MS"/>
              </a:rPr>
              <a:t>There is the potential for surprises and new extremes ...</a:t>
            </a:r>
          </a:p>
        </p:txBody>
      </p:sp>
      <p:sp>
        <p:nvSpPr>
          <p:cNvPr id="171" name="Shape 171"/>
          <p:cNvSpPr/>
          <p:nvPr/>
        </p:nvSpPr>
        <p:spPr>
          <a:xfrm>
            <a:off x="8153400" y="8499475"/>
            <a:ext cx="15938500" cy="12954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Greenland ice sheet: abrupt changes very unlikely in the 21st century</a:t>
            </a:r>
          </a:p>
        </p:txBody>
      </p:sp>
      <p:pic>
        <p:nvPicPr>
          <p:cNvPr id="172" name="nrc2013.png"/>
          <p:cNvPicPr/>
          <p:nvPr/>
        </p:nvPicPr>
        <p:blipFill>
          <a:blip r:embed="rId2">
            <a:extLst/>
          </a:blip>
          <a:stretch>
            <a:fillRect/>
          </a:stretch>
        </p:blipFill>
        <p:spPr>
          <a:xfrm>
            <a:off x="114300" y="2235200"/>
            <a:ext cx="7963273" cy="11341100"/>
          </a:xfrm>
          <a:prstGeom prst="rect">
            <a:avLst/>
          </a:prstGeom>
          <a:ln w="12700">
            <a:miter lim="400000"/>
          </a:ln>
        </p:spPr>
      </p:pic>
      <p:sp>
        <p:nvSpPr>
          <p:cNvPr id="173" name="Shape 173"/>
          <p:cNvSpPr/>
          <p:nvPr/>
        </p:nvSpPr>
        <p:spPr>
          <a:xfrm>
            <a:off x="8153400" y="11353800"/>
            <a:ext cx="15938500" cy="698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Most likely (low-probability) rapid impact: ocean acidification</a:t>
            </a:r>
          </a:p>
        </p:txBody>
      </p:sp>
      <p:sp>
        <p:nvSpPr>
          <p:cNvPr id="174" name="Shape 174"/>
          <p:cNvSpPr/>
          <p:nvPr/>
        </p:nvSpPr>
        <p:spPr>
          <a:xfrm>
            <a:off x="8153400" y="9906000"/>
            <a:ext cx="15938500" cy="12954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West Antarctic Ice Sheet: up to 4.8 m sea level rise; abrupt changes unlikely in the 21st century</a:t>
            </a:r>
          </a:p>
        </p:txBody>
      </p:sp>
      <p:sp>
        <p:nvSpPr>
          <p:cNvPr id="175" name="Shape 175"/>
          <p:cNvSpPr/>
          <p:nvPr/>
        </p:nvSpPr>
        <p:spPr>
          <a:xfrm>
            <a:off x="8153400" y="6496050"/>
            <a:ext cx="15938500" cy="18923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Disruption of Atlantic Meridional Overturning Circulation: unlikely in the 21st century; but gradual chance could have severe consequences</a:t>
            </a:r>
          </a:p>
        </p:txBody>
      </p:sp>
      <p:sp>
        <p:nvSpPr>
          <p:cNvPr id="176" name="Shape 176"/>
          <p:cNvSpPr/>
          <p:nvPr/>
        </p:nvSpPr>
        <p:spPr>
          <a:xfrm>
            <a:off x="8153400" y="4394200"/>
            <a:ext cx="15938500" cy="698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Already happening: Disappearance of late-summer Arctic sea ice</a:t>
            </a:r>
          </a:p>
        </p:txBody>
      </p:sp>
      <p:sp>
        <p:nvSpPr>
          <p:cNvPr id="177" name="Shape 177"/>
          <p:cNvSpPr/>
          <p:nvPr/>
        </p:nvSpPr>
        <p:spPr>
          <a:xfrm>
            <a:off x="8153400" y="5270500"/>
            <a:ext cx="15938500" cy="698500"/>
          </a:xfrm>
          <a:prstGeom prst="rect">
            <a:avLst/>
          </a:prstGeom>
          <a:solidFill>
            <a:srgbClr val="506E91"/>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5500">
              <a:spcBef>
                <a:spcPts val="1400"/>
              </a:spcBef>
              <a:defRPr sz="4000">
                <a:solidFill>
                  <a:srgbClr val="F5F8FF"/>
                </a:solidFill>
                <a:latin typeface="Trebuchet MS"/>
                <a:ea typeface="Trebuchet MS"/>
                <a:cs typeface="Trebuchet MS"/>
                <a:sym typeface="Trebuchet MS"/>
              </a:defRPr>
            </a:lvl1pPr>
          </a:lstStyle>
          <a:p>
            <a:pPr lvl="0">
              <a:defRPr sz="1800">
                <a:solidFill>
                  <a:srgbClr val="000000"/>
                </a:solidFill>
              </a:defRPr>
            </a:pPr>
            <a:r>
              <a:rPr sz="4000">
                <a:solidFill>
                  <a:srgbClr val="F5F8FF"/>
                </a:solidFill>
              </a:rPr>
              <a:t>Already happening: Increases in extinction threats</a:t>
            </a:r>
          </a:p>
        </p:txBody>
      </p:sp>
      <p:grpSp>
        <p:nvGrpSpPr>
          <p:cNvPr id="180" name="Group 180"/>
          <p:cNvGrpSpPr/>
          <p:nvPr/>
        </p:nvGrpSpPr>
        <p:grpSpPr>
          <a:xfrm>
            <a:off x="88900" y="63500"/>
            <a:ext cx="24193500" cy="1778000"/>
            <a:chOff x="-50800" y="-50800"/>
            <a:chExt cx="24193500" cy="1778000"/>
          </a:xfrm>
        </p:grpSpPr>
        <p:pic>
          <p:nvPicPr>
            <p:cNvPr id="178" name=""/>
            <p:cNvPicPr/>
            <p:nvPr/>
          </p:nvPicPr>
          <p:blipFill>
            <a:blip r:embed="rId3">
              <a:extLst/>
            </a:blip>
            <a:stretch>
              <a:fillRect/>
            </a:stretch>
          </p:blipFill>
          <p:spPr>
            <a:xfrm>
              <a:off x="-50800" y="-50800"/>
              <a:ext cx="24193500" cy="1778000"/>
            </a:xfrm>
            <a:prstGeom prst="rect">
              <a:avLst/>
            </a:prstGeom>
            <a:effectLst>
              <a:outerShdw sx="100000" sy="100000" kx="0" ky="0" algn="b" rotWithShape="0" blurRad="76200" dist="0" dir="18900000">
                <a:srgbClr val="000000">
                  <a:alpha val="80000"/>
                </a:srgbClr>
              </a:outerShdw>
            </a:effectLst>
          </p:spPr>
        </p:pic>
        <p:pic>
          <p:nvPicPr>
            <p:cNvPr id="179" name="droppedImage.pdf"/>
            <p:cNvPicPr/>
            <p:nvPr/>
          </p:nvPicPr>
          <p:blipFill>
            <a:blip r:embed="rId4">
              <a:extLst/>
            </a:blip>
            <a:stretch>
              <a:fillRect/>
            </a:stretch>
          </p:blipFill>
          <p:spPr>
            <a:xfrm>
              <a:off x="22128503" y="63500"/>
              <a:ext cx="1887198" cy="1549400"/>
            </a:xfrm>
            <a:prstGeom prst="rect">
              <a:avLst/>
            </a:prstGeom>
            <a:ln w="12700" cap="flat">
              <a:noFill/>
              <a:miter lim="400000"/>
            </a:ln>
            <a:effectLst/>
          </p:spPr>
        </p:pic>
      </p:grpSp>
      <p:sp>
        <p:nvSpPr>
          <p:cNvPr id="181" name="Shape 181"/>
          <p:cNvSpPr/>
          <p:nvPr/>
        </p:nvSpPr>
        <p:spPr>
          <a:xfrm>
            <a:off x="7503219" y="7985422"/>
            <a:ext cx="12710716" cy="15621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7"/>
                </a:cubicBezTo>
                <a:cubicBezTo>
                  <a:pt x="12954" y="20639"/>
                  <a:pt x="6724" y="20639"/>
                  <a:pt x="2882" y="16797"/>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82" name="Shape 182"/>
          <p:cNvSpPr/>
          <p:nvPr/>
        </p:nvSpPr>
        <p:spPr>
          <a:xfrm>
            <a:off x="7503219" y="9772650"/>
            <a:ext cx="12710716" cy="15621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7"/>
                </a:cubicBezTo>
                <a:cubicBezTo>
                  <a:pt x="12954" y="20639"/>
                  <a:pt x="6724" y="20639"/>
                  <a:pt x="2882" y="16797"/>
                </a:cubicBezTo>
                <a:cubicBezTo>
                  <a:pt x="-961" y="12954"/>
                  <a:pt x="-961" y="6724"/>
                  <a:pt x="2882" y="2882"/>
                </a:cubicBezTo>
                <a:cubicBezTo>
                  <a:pt x="6724" y="-961"/>
                  <a:pt x="12954" y="-961"/>
                  <a:pt x="16796" y="2882"/>
                </a:cubicBezTo>
              </a:path>
            </a:pathLst>
          </a:custGeom>
          <a:ln w="114300">
            <a:solidFill>
              <a:srgbClr val="921400"/>
            </a:solidFill>
            <a:miter lim="400000"/>
          </a:ln>
        </p:spPr>
        <p:txBody>
          <a:bodyPr lIns="0" tIns="0" rIns="0" bIns="0" anchor="ctr"/>
          <a:lstStyle/>
          <a:p>
            <a:pPr lvl="0" algn="ctr" defTabSz="8001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176"/>
                                        </p:tgtEl>
                                        <p:attrNameLst>
                                          <p:attrName>style.visibility</p:attrName>
                                        </p:attrNameLst>
                                      </p:cBhvr>
                                      <p:to>
                                        <p:strVal val="visible"/>
                                      </p:to>
                                    </p:set>
                                    <p:animEffect filter="dissolve" transition="in">
                                      <p:cBhvr>
                                        <p:cTn id="7" dur="1000"/>
                                        <p:tgtEl>
                                          <p:spTgt spid="176"/>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177"/>
                                        </p:tgtEl>
                                        <p:attrNameLst>
                                          <p:attrName>style.visibility</p:attrName>
                                        </p:attrNameLst>
                                      </p:cBhvr>
                                      <p:to>
                                        <p:strVal val="visible"/>
                                      </p:to>
                                    </p:set>
                                    <p:animEffect filter="dissolve" transition="in">
                                      <p:cBhvr>
                                        <p:cTn id="11" dur="1000"/>
                                        <p:tgtEl>
                                          <p:spTgt spid="177"/>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175"/>
                                        </p:tgtEl>
                                        <p:attrNameLst>
                                          <p:attrName>style.visibility</p:attrName>
                                        </p:attrNameLst>
                                      </p:cBhvr>
                                      <p:to>
                                        <p:strVal val="visible"/>
                                      </p:to>
                                    </p:set>
                                    <p:animEffect filter="dissolve" transition="in">
                                      <p:cBhvr>
                                        <p:cTn id="16" dur="1000"/>
                                        <p:tgtEl>
                                          <p:spTgt spid="175"/>
                                        </p:tgtEl>
                                      </p:cBhvr>
                                    </p:animEffect>
                                  </p:childTnLst>
                                </p:cTn>
                              </p:par>
                            </p:childTnLst>
                          </p:cTn>
                        </p:par>
                        <p:par>
                          <p:cTn id="17" fill="hold">
                            <p:stCondLst>
                              <p:cond delay="1000"/>
                            </p:stCondLst>
                            <p:childTnLst>
                              <p:par>
                                <p:cTn id="18" nodeType="afterEffect" presetClass="entr" presetSubtype="0" presetID="9" grpId="4" fill="hold">
                                  <p:stCondLst>
                                    <p:cond delay="0"/>
                                  </p:stCondLst>
                                  <p:iterate type="el" backwards="0">
                                    <p:tmAbs val="0"/>
                                  </p:iterate>
                                  <p:childTnLst>
                                    <p:set>
                                      <p:cBhvr>
                                        <p:cTn id="19" fill="hold"/>
                                        <p:tgtEl>
                                          <p:spTgt spid="171"/>
                                        </p:tgtEl>
                                        <p:attrNameLst>
                                          <p:attrName>style.visibility</p:attrName>
                                        </p:attrNameLst>
                                      </p:cBhvr>
                                      <p:to>
                                        <p:strVal val="visible"/>
                                      </p:to>
                                    </p:set>
                                    <p:animEffect filter="dissolve" transition="in">
                                      <p:cBhvr>
                                        <p:cTn id="20" dur="1000"/>
                                        <p:tgtEl>
                                          <p:spTgt spid="171"/>
                                        </p:tgtEl>
                                      </p:cBhvr>
                                    </p:animEffect>
                                  </p:childTnLst>
                                </p:cTn>
                              </p:par>
                            </p:childTnLst>
                          </p:cTn>
                        </p:par>
                        <p:par>
                          <p:cTn id="21" fill="hold">
                            <p:stCondLst>
                              <p:cond delay="2000"/>
                            </p:stCondLst>
                            <p:childTnLst>
                              <p:par>
                                <p:cTn id="22" nodeType="afterEffect" presetClass="entr" presetSubtype="0" presetID="9" grpId="5" fill="hold">
                                  <p:stCondLst>
                                    <p:cond delay="0"/>
                                  </p:stCondLst>
                                  <p:iterate type="el" backwards="0">
                                    <p:tmAbs val="0"/>
                                  </p:iterate>
                                  <p:childTnLst>
                                    <p:set>
                                      <p:cBhvr>
                                        <p:cTn id="23" fill="hold"/>
                                        <p:tgtEl>
                                          <p:spTgt spid="174"/>
                                        </p:tgtEl>
                                        <p:attrNameLst>
                                          <p:attrName>style.visibility</p:attrName>
                                        </p:attrNameLst>
                                      </p:cBhvr>
                                      <p:to>
                                        <p:strVal val="visible"/>
                                      </p:to>
                                    </p:set>
                                    <p:animEffect filter="dissolve" transition="in">
                                      <p:cBhvr>
                                        <p:cTn id="24" dur="1000"/>
                                        <p:tgtEl>
                                          <p:spTgt spid="174"/>
                                        </p:tgtEl>
                                      </p:cBhvr>
                                    </p:animEffect>
                                  </p:childTnLst>
                                </p:cTn>
                              </p:par>
                            </p:childTnLst>
                          </p:cTn>
                        </p:par>
                        <p:par>
                          <p:cTn id="25" fill="hold">
                            <p:stCondLst>
                              <p:cond delay="3000"/>
                            </p:stCondLst>
                            <p:childTnLst>
                              <p:par>
                                <p:cTn id="26" nodeType="afterEffect" presetClass="entr" presetSubtype="0" presetID="9" grpId="6" fill="hold">
                                  <p:stCondLst>
                                    <p:cond delay="0"/>
                                  </p:stCondLst>
                                  <p:iterate type="el" backwards="0">
                                    <p:tmAbs val="0"/>
                                  </p:iterate>
                                  <p:childTnLst>
                                    <p:set>
                                      <p:cBhvr>
                                        <p:cTn id="27" fill="hold"/>
                                        <p:tgtEl>
                                          <p:spTgt spid="173"/>
                                        </p:tgtEl>
                                        <p:attrNameLst>
                                          <p:attrName>style.visibility</p:attrName>
                                        </p:attrNameLst>
                                      </p:cBhvr>
                                      <p:to>
                                        <p:strVal val="visible"/>
                                      </p:to>
                                    </p:set>
                                    <p:animEffect filter="dissolve" transition="in">
                                      <p:cBhvr>
                                        <p:cTn id="28" dur="1000"/>
                                        <p:tgtEl>
                                          <p:spTgt spid="173"/>
                                        </p:tgtEl>
                                      </p:cBhvr>
                                    </p:animEffec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0" presetID="9" grpId="7" fill="hold">
                                  <p:stCondLst>
                                    <p:cond delay="0"/>
                                  </p:stCondLst>
                                  <p:iterate type="el" backwards="0">
                                    <p:tmAbs val="0"/>
                                  </p:iterate>
                                  <p:childTnLst>
                                    <p:set>
                                      <p:cBhvr>
                                        <p:cTn id="32" fill="hold"/>
                                        <p:tgtEl>
                                          <p:spTgt spid="181"/>
                                        </p:tgtEl>
                                        <p:attrNameLst>
                                          <p:attrName>style.visibility</p:attrName>
                                        </p:attrNameLst>
                                      </p:cBhvr>
                                      <p:to>
                                        <p:strVal val="visible"/>
                                      </p:to>
                                    </p:set>
                                    <p:animEffect filter="dissolve" transition="in">
                                      <p:cBhvr>
                                        <p:cTn id="33" dur="1000"/>
                                        <p:tgtEl>
                                          <p:spTgt spid="181"/>
                                        </p:tgtEl>
                                      </p:cBhvr>
                                    </p:animEffect>
                                  </p:childTnLst>
                                </p:cTn>
                              </p:par>
                            </p:childTnLst>
                          </p:cTn>
                        </p:par>
                        <p:par>
                          <p:cTn id="34" fill="hold">
                            <p:stCondLst>
                              <p:cond delay="1000"/>
                            </p:stCondLst>
                            <p:childTnLst>
                              <p:par>
                                <p:cTn id="35" nodeType="afterEffect" presetClass="entr" presetSubtype="0" presetID="9" grpId="8" fill="hold">
                                  <p:stCondLst>
                                    <p:cond delay="0"/>
                                  </p:stCondLst>
                                  <p:iterate type="el" backwards="0">
                                    <p:tmAbs val="0"/>
                                  </p:iterate>
                                  <p:childTnLst>
                                    <p:set>
                                      <p:cBhvr>
                                        <p:cTn id="36" fill="hold"/>
                                        <p:tgtEl>
                                          <p:spTgt spid="182"/>
                                        </p:tgtEl>
                                        <p:attrNameLst>
                                          <p:attrName>style.visibility</p:attrName>
                                        </p:attrNameLst>
                                      </p:cBhvr>
                                      <p:to>
                                        <p:strVal val="visible"/>
                                      </p:to>
                                    </p:set>
                                    <p:animEffect filter="dissolve" transition="in">
                                      <p:cBhvr>
                                        <p:cTn id="37" dur="1000"/>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4" grpId="5"/>
      <p:bldP build="whole" bldLvl="1" animBg="1" rev="0" advAuto="0" spid="182" grpId="8"/>
      <p:bldP build="whole" bldLvl="1" animBg="1" rev="0" advAuto="0" spid="177" grpId="2"/>
      <p:bldP build="whole" bldLvl="1" animBg="1" rev="0" advAuto="0" spid="181" grpId="7"/>
      <p:bldP build="whole" bldLvl="1" animBg="1" rev="0" advAuto="0" spid="171" grpId="4"/>
      <p:bldP build="whole" bldLvl="1" animBg="1" rev="0" advAuto="0" spid="173" grpId="6"/>
      <p:bldP build="whole" bldLvl="1" animBg="1" rev="0" advAuto="0" spid="176" grpId="1"/>
      <p:bldP build="whole" bldLvl="1" animBg="1" rev="0" advAuto="0" spid="175" grpId="3"/>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000000"/>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001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001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