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 id="2147483651" r:id="rId3"/>
    <p:sldMasterId id="2147483652" r:id="rId4"/>
    <p:sldMasterId id="2147483653" r:id="rId5"/>
  </p:sldMasterIdLst>
  <p:notesMasterIdLst>
    <p:notesMasterId r:id="rId21"/>
  </p:notesMasterIdLst>
  <p:sldIdLst>
    <p:sldId id="314" r:id="rId6"/>
    <p:sldId id="280" r:id="rId7"/>
    <p:sldId id="282" r:id="rId8"/>
    <p:sldId id="320" r:id="rId9"/>
    <p:sldId id="316" r:id="rId10"/>
    <p:sldId id="333" r:id="rId11"/>
    <p:sldId id="334" r:id="rId12"/>
    <p:sldId id="335" r:id="rId13"/>
    <p:sldId id="318" r:id="rId14"/>
    <p:sldId id="319" r:id="rId15"/>
    <p:sldId id="330" r:id="rId16"/>
    <p:sldId id="326" r:id="rId17"/>
    <p:sldId id="327" r:id="rId18"/>
    <p:sldId id="329" r:id="rId19"/>
    <p:sldId id="328" r:id="rId2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5456F"/>
    <a:srgbClr val="F5F7F9"/>
    <a:srgbClr val="E2E7EE"/>
    <a:srgbClr val="CAD4E0"/>
    <a:srgbClr val="BFCBDA"/>
    <a:srgbClr val="5A5CBA"/>
    <a:srgbClr val="19191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82890" autoAdjust="0"/>
  </p:normalViewPr>
  <p:slideViewPr>
    <p:cSldViewPr>
      <p:cViewPr varScale="1">
        <p:scale>
          <a:sx n="60" d="100"/>
          <a:sy n="60" d="100"/>
        </p:scale>
        <p:origin x="-16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0BDC621-BDC3-4E03-BB1E-19854E6E8D75}" type="slidenum">
              <a:rPr lang="en-GB"/>
              <a:pPr/>
              <a:t>‹#›</a:t>
            </a:fld>
            <a:endParaRPr lang="en-GB"/>
          </a:p>
        </p:txBody>
      </p:sp>
    </p:spTree>
    <p:extLst>
      <p:ext uri="{BB962C8B-B14F-4D97-AF65-F5344CB8AC3E}">
        <p14:creationId xmlns:p14="http://schemas.microsoft.com/office/powerpoint/2010/main" val="23883833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0F741-8DC2-4201-B4A0-7517DA115C9B}" type="slidenum">
              <a:rPr lang="en-GB"/>
              <a:pPr/>
              <a:t>1</a:t>
            </a:fld>
            <a:endParaRPr lang="en-GB"/>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E5CCEA-CECA-4A9C-A79E-FB1444F7F5C1}" type="slidenum">
              <a:rPr lang="en-GB"/>
              <a:pPr/>
              <a:t>10</a:t>
            </a:fld>
            <a:endParaRPr lang="en-GB"/>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dirty="0" smtClean="0"/>
              <a:t>Via a unique portal, a user can search all atlases connected, and return a</a:t>
            </a:r>
            <a:r>
              <a:rPr lang="en-US" baseline="0" dirty="0" smtClean="0"/>
              <a:t> series of relevant metadata from these various atlases. The underlying data can then be viewed on the map. This demonstrated the potential for linking a series of regional atlases. A key requirement is that the underlying atlases are using OGC protocols and international metadata standards. </a:t>
            </a:r>
            <a:r>
              <a:rPr lang="en-US" dirty="0" smtClean="0"/>
              <a:t>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E56DF-F8F9-4B15-86D4-8A20B7E43C3F}" type="slidenum">
              <a:rPr lang="en-GB"/>
              <a:pPr/>
              <a:t>11</a:t>
            </a:fld>
            <a:endParaRPr lang="en-GB"/>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42E795-37D2-4007-AD33-484ADF531FFF}" type="slidenum">
              <a:rPr lang="en-GB"/>
              <a:pPr/>
              <a:t>12</a:t>
            </a:fld>
            <a:endParaRPr lang="en-GB"/>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r>
              <a:rPr lang="en-US" smtClean="0"/>
              <a:t>The Southeast Pacific data and Information Network</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140426-053A-4B5B-A94B-3E312E3F0803}" type="slidenum">
              <a:rPr lang="en-GB"/>
              <a:pPr/>
              <a:t>13</a:t>
            </a:fld>
            <a:endParaRPr lang="en-GB"/>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B2055B-24C1-48D4-B634-11031DEA140F}" type="slidenum">
              <a:rPr lang="en-GB"/>
              <a:pPr/>
              <a:t>14</a:t>
            </a:fld>
            <a:endParaRPr lang="en-GB"/>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00D8F2-60FF-4BEF-9E52-14DEA20A0E91}" type="slidenum">
              <a:rPr lang="en-GB"/>
              <a:pPr/>
              <a:t>15</a:t>
            </a:fld>
            <a:endParaRPr lang="en-GB"/>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dirty="0" smtClean="0"/>
              <a:t>These are the points I mentioned in the email to you, coming out of Hans-Peter’s presentation in Victoria, so it</a:t>
            </a:r>
            <a:r>
              <a:rPr lang="en-US" baseline="0" dirty="0" smtClean="0"/>
              <a:t> is a starting point for discussions with the core group.  </a:t>
            </a:r>
            <a:r>
              <a:rPr lang="en-US" baseline="0" dirty="0" err="1" smtClean="0"/>
              <a:t>Eionet</a:t>
            </a:r>
            <a:r>
              <a:rPr lang="en-US" baseline="0" dirty="0" smtClean="0"/>
              <a:t>: European Environmental Information and Observation network; </a:t>
            </a:r>
            <a:r>
              <a:rPr lang="en-US" baseline="0" dirty="0" err="1" smtClean="0"/>
              <a:t>Netmar</a:t>
            </a:r>
            <a:r>
              <a:rPr lang="en-US" baseline="0" dirty="0" smtClean="0"/>
              <a:t>: Network for Marine Environmental Data;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E8E8C-ACC4-4176-9FAE-42E5905C695C}" type="slidenum">
              <a:rPr lang="en-GB"/>
              <a:pPr/>
              <a:t>2</a:t>
            </a:fld>
            <a:endParaRPr lang="en-GB"/>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dirty="0" smtClean="0"/>
              <a:t>The idea here is that the audience should know</a:t>
            </a:r>
            <a:r>
              <a:rPr lang="en-US" baseline="0" dirty="0" smtClean="0"/>
              <a:t> from the outset what the focus of ICAN is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A9DEA5-0634-4829-849E-B203537DB599}" type="slidenum">
              <a:rPr lang="en-GB"/>
              <a:pPr/>
              <a:t>3</a:t>
            </a:fld>
            <a:endParaRPr lang="en-GB"/>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028409-6712-4718-B547-D7EB3ABBD2C2}" type="slidenum">
              <a:rPr lang="en-GB"/>
              <a:pPr/>
              <a:t>4</a:t>
            </a:fld>
            <a:endParaRPr lang="en-GB"/>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dirty="0" smtClean="0"/>
              <a:t>Highlighted in bold are the key elements ICAN</a:t>
            </a:r>
            <a:r>
              <a:rPr lang="en-US" baseline="0" dirty="0" smtClean="0"/>
              <a:t> </a:t>
            </a:r>
            <a:r>
              <a:rPr lang="en-US" baseline="0" dirty="0" err="1" smtClean="0"/>
              <a:t>focussed</a:t>
            </a:r>
            <a:r>
              <a:rPr lang="en-US" baseline="0" dirty="0" smtClean="0"/>
              <a:t> on. You can talk briefly around these points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20A69-4251-4286-9297-19C6A05D49A8}" type="slidenum">
              <a:rPr lang="en-GB"/>
              <a:pPr/>
              <a:t>5</a:t>
            </a:fld>
            <a:endParaRPr lang="en-GB"/>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20A69-4251-4286-9297-19C6A05D49A8}" type="slidenum">
              <a:rPr lang="en-GB"/>
              <a:pPr/>
              <a:t>6</a:t>
            </a:fld>
            <a:endParaRPr lang="en-GB"/>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dirty="0" smtClean="0"/>
              <a:t>Membership is very good in the Americas, Europe and Africa. A bit sparse</a:t>
            </a:r>
            <a:r>
              <a:rPr lang="en-US" baseline="0" dirty="0" smtClean="0"/>
              <a:t> in </a:t>
            </a:r>
            <a:r>
              <a:rPr lang="en-US" baseline="0" dirty="0" err="1" smtClean="0"/>
              <a:t>Australiasia</a:t>
            </a:r>
            <a:r>
              <a:rPr lang="en-US" baseline="0" dirty="0" smtClean="0"/>
              <a:t>.</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6C4F028-EE39-4904-8DEB-1A05CCA30CEF}" type="slidenum">
              <a:rPr lang="en-GB" sz="1200"/>
              <a:pPr eaLnBrk="1" hangingPunct="1"/>
              <a:t>7</a:t>
            </a:fld>
            <a:endParaRPr lang="en-GB" sz="1200"/>
          </a:p>
        </p:txBody>
      </p:sp>
      <p:sp>
        <p:nvSpPr>
          <p:cNvPr id="22530" name="Rectangle 2"/>
          <p:cNvSpPr>
            <a:spLocks noGrp="1" noRot="1" noChangeAspect="1" noChangeArrowheads="1"/>
          </p:cNvSpPr>
          <p:nvPr>
            <p:ph type="sldImg"/>
          </p:nvPr>
        </p:nvSpPr>
        <p:spPr>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34" charset="0"/>
                <a:ea typeface="ＭＳ Ｐゴシック" pitchFamily="34" charset="-128"/>
              </a:rPr>
              <a:t>ICAN currently involves over 60 institutions from 15 countries plus the UNESCO IODE (Intl Ocean Data/Information Exchange). </a:t>
            </a:r>
          </a:p>
          <a:p>
            <a:pPr eaLnBrk="1" hangingPunct="1"/>
            <a:r>
              <a:rPr lang="en-US" dirty="0" smtClean="0">
                <a:latin typeface="Arial" pitchFamily="34" charset="0"/>
                <a:ea typeface="ＭＳ Ｐゴシック" pitchFamily="34" charset="-128"/>
              </a:rPr>
              <a:t>Members come form developed and developing countries and includes atlas efforts at local, national and regional scale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97C6A9-D1BA-4823-A59B-90C16937E7AC}" type="slidenum">
              <a:rPr lang="en-GB"/>
              <a:pPr/>
              <a:t>8</a:t>
            </a:fld>
            <a:endParaRPr lang="en-GB"/>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r>
              <a:rPr lang="en-US" dirty="0" smtClean="0"/>
              <a:t>This is just a topic heading – Details</a:t>
            </a:r>
            <a:r>
              <a:rPr lang="en-US" baseline="0" dirty="0" smtClean="0"/>
              <a:t> on subsequent slides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97C6A9-D1BA-4823-A59B-90C16937E7AC}" type="slidenum">
              <a:rPr lang="en-GB"/>
              <a:pPr/>
              <a:t>9</a:t>
            </a:fld>
            <a:endParaRPr lang="en-GB"/>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188427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4876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1283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ICAN-V 2011</a:t>
            </a:r>
          </a:p>
        </p:txBody>
      </p:sp>
      <p:sp>
        <p:nvSpPr>
          <p:cNvPr id="5" name="Slide Number Placeholder 4"/>
          <p:cNvSpPr>
            <a:spLocks noGrp="1"/>
          </p:cNvSpPr>
          <p:nvPr>
            <p:ph type="sldNum" sz="quarter" idx="11"/>
          </p:nvPr>
        </p:nvSpPr>
        <p:spPr/>
        <p:txBody>
          <a:bodyPr/>
          <a:lstStyle>
            <a:lvl1pPr>
              <a:defRPr/>
            </a:lvl1pPr>
          </a:lstStyle>
          <a:p>
            <a:fld id="{F34EE3D1-96F7-4F75-A78C-66641666C649}" type="slidenum">
              <a:rPr lang="en-GB"/>
              <a:pPr/>
              <a:t>‹#›</a:t>
            </a:fld>
            <a:endParaRPr lang="en-GB"/>
          </a:p>
        </p:txBody>
      </p:sp>
    </p:spTree>
    <p:extLst>
      <p:ext uri="{BB962C8B-B14F-4D97-AF65-F5344CB8AC3E}">
        <p14:creationId xmlns:p14="http://schemas.microsoft.com/office/powerpoint/2010/main" val="9455487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a:xfrm>
            <a:off x="2515344" y="6525344"/>
            <a:ext cx="3352800" cy="244475"/>
          </a:xfrm>
        </p:spPr>
        <p:txBody>
          <a:bodyPr/>
          <a:lstStyle>
            <a:lvl1pPr>
              <a:defRPr/>
            </a:lvl1pPr>
          </a:lstStyle>
          <a:p>
            <a:r>
              <a:rPr lang="en-GB" dirty="0" smtClean="0"/>
              <a:t>CZCP Core Group Meeting 27-28 August 2013</a:t>
            </a:r>
            <a:endParaRPr lang="en-GB" dirty="0"/>
          </a:p>
        </p:txBody>
      </p:sp>
      <p:sp>
        <p:nvSpPr>
          <p:cNvPr id="5" name="Slide Number Placeholder 4"/>
          <p:cNvSpPr>
            <a:spLocks noGrp="1"/>
          </p:cNvSpPr>
          <p:nvPr>
            <p:ph type="sldNum" sz="quarter" idx="11"/>
          </p:nvPr>
        </p:nvSpPr>
        <p:spPr/>
        <p:txBody>
          <a:bodyPr/>
          <a:lstStyle>
            <a:lvl1pPr>
              <a:defRPr/>
            </a:lvl1pPr>
          </a:lstStyle>
          <a:p>
            <a:fld id="{60AEDBD0-D565-49D9-AA0F-503B17D1800D}" type="slidenum">
              <a:rPr lang="en-GB"/>
              <a:pPr/>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531042"/>
            <a:ext cx="1530508" cy="314904"/>
          </a:xfrm>
          <a:prstGeom prst="rect">
            <a:avLst/>
          </a:prstGeom>
        </p:spPr>
      </p:pic>
    </p:spTree>
    <p:extLst>
      <p:ext uri="{BB962C8B-B14F-4D97-AF65-F5344CB8AC3E}">
        <p14:creationId xmlns:p14="http://schemas.microsoft.com/office/powerpoint/2010/main" val="298932741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4"/>
          <p:cNvSpPr>
            <a:spLocks noGrp="1"/>
          </p:cNvSpPr>
          <p:nvPr>
            <p:ph type="sldNum" sz="quarter" idx="11"/>
          </p:nvPr>
        </p:nvSpPr>
        <p:spPr/>
        <p:txBody>
          <a:bodyPr/>
          <a:lstStyle>
            <a:lvl1pPr>
              <a:defRPr/>
            </a:lvl1pPr>
          </a:lstStyle>
          <a:p>
            <a:fld id="{35776C12-7200-49FF-9F16-B7208CD7960C}" type="slidenum">
              <a:rPr lang="en-GB"/>
              <a:pPr/>
              <a:t>‹#›</a:t>
            </a:fld>
            <a:endParaRPr lang="en-GB"/>
          </a:p>
        </p:txBody>
      </p:sp>
      <p:sp>
        <p:nvSpPr>
          <p:cNvPr id="6" name="Footer Placeholder 3"/>
          <p:cNvSpPr>
            <a:spLocks noGrp="1"/>
          </p:cNvSpPr>
          <p:nvPr>
            <p:ph type="ftr" sz="quarter" idx="10"/>
          </p:nvPr>
        </p:nvSpPr>
        <p:spPr>
          <a:xfrm>
            <a:off x="2515344" y="6553200"/>
            <a:ext cx="3352800" cy="244475"/>
          </a:xfrm>
        </p:spPr>
        <p:txBody>
          <a:bodyPr/>
          <a:lstStyle>
            <a:lvl1pPr>
              <a:defRPr/>
            </a:lvl1pPr>
          </a:lstStyle>
          <a:p>
            <a:r>
              <a:rPr lang="en-GB" dirty="0" smtClean="0"/>
              <a:t>CZCP Core Group Meeting 27-28 August 2013</a:t>
            </a:r>
            <a:endParaRPr lang="en-GB" dirty="0"/>
          </a:p>
        </p:txBody>
      </p:sp>
    </p:spTree>
    <p:extLst>
      <p:ext uri="{BB962C8B-B14F-4D97-AF65-F5344CB8AC3E}">
        <p14:creationId xmlns:p14="http://schemas.microsoft.com/office/powerpoint/2010/main" val="412001391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828800"/>
            <a:ext cx="4135437" cy="3905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3125" y="1828800"/>
            <a:ext cx="4137025" cy="3905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1"/>
          </p:nvPr>
        </p:nvSpPr>
        <p:spPr/>
        <p:txBody>
          <a:bodyPr/>
          <a:lstStyle>
            <a:lvl1pPr>
              <a:defRPr/>
            </a:lvl1pPr>
          </a:lstStyle>
          <a:p>
            <a:fld id="{9C54C68D-86C7-4038-BB51-C87BD9326480}" type="slidenum">
              <a:rPr lang="en-GB"/>
              <a:pPr/>
              <a:t>‹#›</a:t>
            </a:fld>
            <a:endParaRPr lang="en-GB"/>
          </a:p>
        </p:txBody>
      </p:sp>
      <p:sp>
        <p:nvSpPr>
          <p:cNvPr id="7" name="Footer Placeholder 3"/>
          <p:cNvSpPr>
            <a:spLocks noGrp="1"/>
          </p:cNvSpPr>
          <p:nvPr>
            <p:ph type="ftr" sz="quarter" idx="10"/>
          </p:nvPr>
        </p:nvSpPr>
        <p:spPr>
          <a:xfrm>
            <a:off x="2515344" y="6553200"/>
            <a:ext cx="3352800" cy="244475"/>
          </a:xfrm>
        </p:spPr>
        <p:txBody>
          <a:bodyPr/>
          <a:lstStyle>
            <a:lvl1pPr>
              <a:defRPr/>
            </a:lvl1pPr>
          </a:lstStyle>
          <a:p>
            <a:r>
              <a:rPr lang="en-GB" dirty="0" smtClean="0"/>
              <a:t>CZCP Core Group Meeting 27-28 August 2013</a:t>
            </a:r>
            <a:endParaRPr lang="en-GB" dirty="0"/>
          </a:p>
        </p:txBody>
      </p:sp>
    </p:spTree>
    <p:extLst>
      <p:ext uri="{BB962C8B-B14F-4D97-AF65-F5344CB8AC3E}">
        <p14:creationId xmlns:p14="http://schemas.microsoft.com/office/powerpoint/2010/main" val="246761058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a:t>ICAN-V 2011</a:t>
            </a:r>
          </a:p>
        </p:txBody>
      </p:sp>
      <p:sp>
        <p:nvSpPr>
          <p:cNvPr id="8" name="Slide Number Placeholder 7"/>
          <p:cNvSpPr>
            <a:spLocks noGrp="1"/>
          </p:cNvSpPr>
          <p:nvPr>
            <p:ph type="sldNum" sz="quarter" idx="11"/>
          </p:nvPr>
        </p:nvSpPr>
        <p:spPr/>
        <p:txBody>
          <a:bodyPr/>
          <a:lstStyle>
            <a:lvl1pPr>
              <a:defRPr/>
            </a:lvl1pPr>
          </a:lstStyle>
          <a:p>
            <a:fld id="{C03A6CD6-016E-4143-90A0-1845D141FD25}" type="slidenum">
              <a:rPr lang="en-GB"/>
              <a:pPr/>
              <a:t>‹#›</a:t>
            </a:fld>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081385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Slide Number Placeholder 3"/>
          <p:cNvSpPr>
            <a:spLocks noGrp="1"/>
          </p:cNvSpPr>
          <p:nvPr>
            <p:ph type="sldNum" sz="quarter" idx="11"/>
          </p:nvPr>
        </p:nvSpPr>
        <p:spPr/>
        <p:txBody>
          <a:bodyPr/>
          <a:lstStyle>
            <a:lvl1pPr>
              <a:defRPr/>
            </a:lvl1pPr>
          </a:lstStyle>
          <a:p>
            <a:fld id="{552BD72A-503F-44FA-BF98-E09552232C82}" type="slidenum">
              <a:rPr lang="en-GB"/>
              <a:pPr/>
              <a:t>‹#›</a:t>
            </a:fld>
            <a:endParaRPr lang="en-GB"/>
          </a:p>
        </p:txBody>
      </p:sp>
      <p:sp>
        <p:nvSpPr>
          <p:cNvPr id="5" name="Footer Placeholder 3"/>
          <p:cNvSpPr>
            <a:spLocks noGrp="1"/>
          </p:cNvSpPr>
          <p:nvPr>
            <p:ph type="ftr" sz="quarter" idx="10"/>
          </p:nvPr>
        </p:nvSpPr>
        <p:spPr>
          <a:xfrm>
            <a:off x="2515344" y="6553200"/>
            <a:ext cx="3352800" cy="244475"/>
          </a:xfrm>
        </p:spPr>
        <p:txBody>
          <a:bodyPr/>
          <a:lstStyle>
            <a:lvl1pPr>
              <a:defRPr/>
            </a:lvl1pPr>
          </a:lstStyle>
          <a:p>
            <a:r>
              <a:rPr lang="en-GB" dirty="0" smtClean="0"/>
              <a:t>CZCP Core Group Meeting 27-28 August 2013</a:t>
            </a:r>
            <a:endParaRPr lang="en-GB" dirty="0"/>
          </a:p>
        </p:txBody>
      </p:sp>
    </p:spTree>
    <p:extLst>
      <p:ext uri="{BB962C8B-B14F-4D97-AF65-F5344CB8AC3E}">
        <p14:creationId xmlns:p14="http://schemas.microsoft.com/office/powerpoint/2010/main" val="334484976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ICAN-V 2011</a:t>
            </a:r>
          </a:p>
        </p:txBody>
      </p:sp>
      <p:sp>
        <p:nvSpPr>
          <p:cNvPr id="3" name="Slide Number Placeholder 2"/>
          <p:cNvSpPr>
            <a:spLocks noGrp="1"/>
          </p:cNvSpPr>
          <p:nvPr>
            <p:ph type="sldNum" sz="quarter" idx="11"/>
          </p:nvPr>
        </p:nvSpPr>
        <p:spPr/>
        <p:txBody>
          <a:bodyPr/>
          <a:lstStyle>
            <a:lvl1pPr>
              <a:defRPr/>
            </a:lvl1pPr>
          </a:lstStyle>
          <a:p>
            <a:fld id="{C44239CE-B5A5-4E1D-BBD4-762BAAD352F2}" type="slidenum">
              <a:rPr lang="en-GB"/>
              <a:pPr/>
              <a:t>‹#›</a:t>
            </a:fld>
            <a:endParaRPr lang="en-GB"/>
          </a:p>
        </p:txBody>
      </p:sp>
    </p:spTree>
    <p:extLst>
      <p:ext uri="{BB962C8B-B14F-4D97-AF65-F5344CB8AC3E}">
        <p14:creationId xmlns:p14="http://schemas.microsoft.com/office/powerpoint/2010/main" val="97072963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ICAN-V 2011</a:t>
            </a:r>
          </a:p>
        </p:txBody>
      </p:sp>
      <p:sp>
        <p:nvSpPr>
          <p:cNvPr id="6" name="Slide Number Placeholder 5"/>
          <p:cNvSpPr>
            <a:spLocks noGrp="1"/>
          </p:cNvSpPr>
          <p:nvPr>
            <p:ph type="sldNum" sz="quarter" idx="11"/>
          </p:nvPr>
        </p:nvSpPr>
        <p:spPr/>
        <p:txBody>
          <a:bodyPr/>
          <a:lstStyle>
            <a:lvl1pPr>
              <a:defRPr/>
            </a:lvl1pPr>
          </a:lstStyle>
          <a:p>
            <a:fld id="{BBA6B681-81E4-4059-AA0F-710F4D5D199E}" type="slidenum">
              <a:rPr lang="en-GB"/>
              <a:pPr/>
              <a:t>‹#›</a:t>
            </a:fld>
            <a:endParaRPr lang="en-GB"/>
          </a:p>
        </p:txBody>
      </p:sp>
    </p:spTree>
    <p:extLst>
      <p:ext uri="{BB962C8B-B14F-4D97-AF65-F5344CB8AC3E}">
        <p14:creationId xmlns:p14="http://schemas.microsoft.com/office/powerpoint/2010/main" val="6303238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85864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ICAN-V 2011</a:t>
            </a:r>
          </a:p>
        </p:txBody>
      </p:sp>
      <p:sp>
        <p:nvSpPr>
          <p:cNvPr id="6" name="Slide Number Placeholder 5"/>
          <p:cNvSpPr>
            <a:spLocks noGrp="1"/>
          </p:cNvSpPr>
          <p:nvPr>
            <p:ph type="sldNum" sz="quarter" idx="11"/>
          </p:nvPr>
        </p:nvSpPr>
        <p:spPr/>
        <p:txBody>
          <a:bodyPr/>
          <a:lstStyle>
            <a:lvl1pPr>
              <a:defRPr/>
            </a:lvl1pPr>
          </a:lstStyle>
          <a:p>
            <a:fld id="{7277B305-C3DA-4874-833C-FAAFD61EC177}" type="slidenum">
              <a:rPr lang="en-GB"/>
              <a:pPr/>
              <a:t>‹#›</a:t>
            </a:fld>
            <a:endParaRPr lang="en-GB"/>
          </a:p>
        </p:txBody>
      </p:sp>
    </p:spTree>
    <p:extLst>
      <p:ext uri="{BB962C8B-B14F-4D97-AF65-F5344CB8AC3E}">
        <p14:creationId xmlns:p14="http://schemas.microsoft.com/office/powerpoint/2010/main" val="60533094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ICAN-V 2011</a:t>
            </a:r>
          </a:p>
        </p:txBody>
      </p:sp>
      <p:sp>
        <p:nvSpPr>
          <p:cNvPr id="5" name="Slide Number Placeholder 4"/>
          <p:cNvSpPr>
            <a:spLocks noGrp="1"/>
          </p:cNvSpPr>
          <p:nvPr>
            <p:ph type="sldNum" sz="quarter" idx="11"/>
          </p:nvPr>
        </p:nvSpPr>
        <p:spPr/>
        <p:txBody>
          <a:bodyPr/>
          <a:lstStyle>
            <a:lvl1pPr>
              <a:defRPr/>
            </a:lvl1pPr>
          </a:lstStyle>
          <a:p>
            <a:fld id="{FB819409-267D-45D3-86F9-DEE8112D27D8}" type="slidenum">
              <a:rPr lang="en-GB"/>
              <a:pPr/>
              <a:t>‹#›</a:t>
            </a:fld>
            <a:endParaRPr lang="en-GB"/>
          </a:p>
        </p:txBody>
      </p:sp>
    </p:spTree>
    <p:extLst>
      <p:ext uri="{BB962C8B-B14F-4D97-AF65-F5344CB8AC3E}">
        <p14:creationId xmlns:p14="http://schemas.microsoft.com/office/powerpoint/2010/main" val="381019467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0863" y="76200"/>
            <a:ext cx="2166937" cy="5657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76200"/>
            <a:ext cx="6353175" cy="565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ICAN-V 2011</a:t>
            </a:r>
          </a:p>
        </p:txBody>
      </p:sp>
      <p:sp>
        <p:nvSpPr>
          <p:cNvPr id="5" name="Slide Number Placeholder 4"/>
          <p:cNvSpPr>
            <a:spLocks noGrp="1"/>
          </p:cNvSpPr>
          <p:nvPr>
            <p:ph type="sldNum" sz="quarter" idx="11"/>
          </p:nvPr>
        </p:nvSpPr>
        <p:spPr/>
        <p:txBody>
          <a:bodyPr/>
          <a:lstStyle>
            <a:lvl1pPr>
              <a:defRPr/>
            </a:lvl1pPr>
          </a:lstStyle>
          <a:p>
            <a:fld id="{09130D18-35BA-493C-8C6E-DEFF9091EC9B}" type="slidenum">
              <a:rPr lang="en-GB"/>
              <a:pPr/>
              <a:t>‹#›</a:t>
            </a:fld>
            <a:endParaRPr lang="en-GB"/>
          </a:p>
        </p:txBody>
      </p:sp>
    </p:spTree>
    <p:extLst>
      <p:ext uri="{BB962C8B-B14F-4D97-AF65-F5344CB8AC3E}">
        <p14:creationId xmlns:p14="http://schemas.microsoft.com/office/powerpoint/2010/main" val="242646635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Littoral 2008</a:t>
            </a:r>
          </a:p>
        </p:txBody>
      </p:sp>
      <p:sp>
        <p:nvSpPr>
          <p:cNvPr id="5" name="Slide Number Placeholder 4"/>
          <p:cNvSpPr>
            <a:spLocks noGrp="1"/>
          </p:cNvSpPr>
          <p:nvPr>
            <p:ph type="sldNum" sz="quarter" idx="11"/>
          </p:nvPr>
        </p:nvSpPr>
        <p:spPr/>
        <p:txBody>
          <a:bodyPr/>
          <a:lstStyle>
            <a:lvl1pPr>
              <a:defRPr/>
            </a:lvl1pPr>
          </a:lstStyle>
          <a:p>
            <a:fld id="{900BB711-F5C3-41CD-8B95-1FB2E62DBAE8}" type="slidenum">
              <a:rPr lang="en-GB"/>
              <a:pPr/>
              <a:t>‹#›</a:t>
            </a:fld>
            <a:endParaRPr lang="en-GB"/>
          </a:p>
        </p:txBody>
      </p:sp>
    </p:spTree>
    <p:extLst>
      <p:ext uri="{BB962C8B-B14F-4D97-AF65-F5344CB8AC3E}">
        <p14:creationId xmlns:p14="http://schemas.microsoft.com/office/powerpoint/2010/main" val="2661585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Littoral 2008</a:t>
            </a:r>
          </a:p>
        </p:txBody>
      </p:sp>
      <p:sp>
        <p:nvSpPr>
          <p:cNvPr id="5" name="Slide Number Placeholder 4"/>
          <p:cNvSpPr>
            <a:spLocks noGrp="1"/>
          </p:cNvSpPr>
          <p:nvPr>
            <p:ph type="sldNum" sz="quarter" idx="11"/>
          </p:nvPr>
        </p:nvSpPr>
        <p:spPr/>
        <p:txBody>
          <a:bodyPr/>
          <a:lstStyle>
            <a:lvl1pPr>
              <a:defRPr/>
            </a:lvl1pPr>
          </a:lstStyle>
          <a:p>
            <a:fld id="{F9C7FD13-311F-4F52-81ED-847DF83D3E1A}" type="slidenum">
              <a:rPr lang="en-GB"/>
              <a:pPr/>
              <a:t>‹#›</a:t>
            </a:fld>
            <a:endParaRPr lang="en-GB"/>
          </a:p>
        </p:txBody>
      </p:sp>
    </p:spTree>
    <p:extLst>
      <p:ext uri="{BB962C8B-B14F-4D97-AF65-F5344CB8AC3E}">
        <p14:creationId xmlns:p14="http://schemas.microsoft.com/office/powerpoint/2010/main" val="4000848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t>Littoral 2008</a:t>
            </a:r>
          </a:p>
        </p:txBody>
      </p:sp>
      <p:sp>
        <p:nvSpPr>
          <p:cNvPr id="5" name="Slide Number Placeholder 4"/>
          <p:cNvSpPr>
            <a:spLocks noGrp="1"/>
          </p:cNvSpPr>
          <p:nvPr>
            <p:ph type="sldNum" sz="quarter" idx="11"/>
          </p:nvPr>
        </p:nvSpPr>
        <p:spPr/>
        <p:txBody>
          <a:bodyPr/>
          <a:lstStyle>
            <a:lvl1pPr>
              <a:defRPr/>
            </a:lvl1pPr>
          </a:lstStyle>
          <a:p>
            <a:fld id="{9296E8CA-DEFA-409D-B2C4-8A6559DC784E}" type="slidenum">
              <a:rPr lang="en-GB"/>
              <a:pPr/>
              <a:t>‹#›</a:t>
            </a:fld>
            <a:endParaRPr lang="en-GB"/>
          </a:p>
        </p:txBody>
      </p:sp>
    </p:spTree>
    <p:extLst>
      <p:ext uri="{BB962C8B-B14F-4D97-AF65-F5344CB8AC3E}">
        <p14:creationId xmlns:p14="http://schemas.microsoft.com/office/powerpoint/2010/main" val="1221460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2205038"/>
            <a:ext cx="4135438"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1688" y="2205038"/>
            <a:ext cx="4137025"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a:t>Littoral 2008</a:t>
            </a:r>
          </a:p>
        </p:txBody>
      </p:sp>
      <p:sp>
        <p:nvSpPr>
          <p:cNvPr id="6" name="Slide Number Placeholder 5"/>
          <p:cNvSpPr>
            <a:spLocks noGrp="1"/>
          </p:cNvSpPr>
          <p:nvPr>
            <p:ph type="sldNum" sz="quarter" idx="11"/>
          </p:nvPr>
        </p:nvSpPr>
        <p:spPr/>
        <p:txBody>
          <a:bodyPr/>
          <a:lstStyle>
            <a:lvl1pPr>
              <a:defRPr/>
            </a:lvl1pPr>
          </a:lstStyle>
          <a:p>
            <a:fld id="{FD493D41-CB29-4218-A601-E3E0F4356189}" type="slidenum">
              <a:rPr lang="en-GB"/>
              <a:pPr/>
              <a:t>‹#›</a:t>
            </a:fld>
            <a:endParaRPr lang="en-GB"/>
          </a:p>
        </p:txBody>
      </p:sp>
    </p:spTree>
    <p:extLst>
      <p:ext uri="{BB962C8B-B14F-4D97-AF65-F5344CB8AC3E}">
        <p14:creationId xmlns:p14="http://schemas.microsoft.com/office/powerpoint/2010/main" val="1397311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a:t>Littoral 2008</a:t>
            </a:r>
          </a:p>
        </p:txBody>
      </p:sp>
      <p:sp>
        <p:nvSpPr>
          <p:cNvPr id="8" name="Slide Number Placeholder 7"/>
          <p:cNvSpPr>
            <a:spLocks noGrp="1"/>
          </p:cNvSpPr>
          <p:nvPr>
            <p:ph type="sldNum" sz="quarter" idx="11"/>
          </p:nvPr>
        </p:nvSpPr>
        <p:spPr/>
        <p:txBody>
          <a:bodyPr/>
          <a:lstStyle>
            <a:lvl1pPr>
              <a:defRPr/>
            </a:lvl1pPr>
          </a:lstStyle>
          <a:p>
            <a:fld id="{14728082-2217-468A-8001-D88505AFB6BE}" type="slidenum">
              <a:rPr lang="en-GB"/>
              <a:pPr/>
              <a:t>‹#›</a:t>
            </a:fld>
            <a:endParaRPr lang="en-GB"/>
          </a:p>
        </p:txBody>
      </p:sp>
    </p:spTree>
    <p:extLst>
      <p:ext uri="{BB962C8B-B14F-4D97-AF65-F5344CB8AC3E}">
        <p14:creationId xmlns:p14="http://schemas.microsoft.com/office/powerpoint/2010/main" val="3649905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Littoral 2008</a:t>
            </a:r>
          </a:p>
        </p:txBody>
      </p:sp>
      <p:sp>
        <p:nvSpPr>
          <p:cNvPr id="4" name="Slide Number Placeholder 3"/>
          <p:cNvSpPr>
            <a:spLocks noGrp="1"/>
          </p:cNvSpPr>
          <p:nvPr>
            <p:ph type="sldNum" sz="quarter" idx="11"/>
          </p:nvPr>
        </p:nvSpPr>
        <p:spPr/>
        <p:txBody>
          <a:bodyPr/>
          <a:lstStyle>
            <a:lvl1pPr>
              <a:defRPr/>
            </a:lvl1pPr>
          </a:lstStyle>
          <a:p>
            <a:fld id="{66B3A75E-AC5A-4C26-816A-DFBC66EB9BC2}" type="slidenum">
              <a:rPr lang="en-GB"/>
              <a:pPr/>
              <a:t>‹#›</a:t>
            </a:fld>
            <a:endParaRPr lang="en-GB"/>
          </a:p>
        </p:txBody>
      </p:sp>
    </p:spTree>
    <p:extLst>
      <p:ext uri="{BB962C8B-B14F-4D97-AF65-F5344CB8AC3E}">
        <p14:creationId xmlns:p14="http://schemas.microsoft.com/office/powerpoint/2010/main" val="633171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Littoral 2008</a:t>
            </a:r>
          </a:p>
        </p:txBody>
      </p:sp>
      <p:sp>
        <p:nvSpPr>
          <p:cNvPr id="3" name="Slide Number Placeholder 2"/>
          <p:cNvSpPr>
            <a:spLocks noGrp="1"/>
          </p:cNvSpPr>
          <p:nvPr>
            <p:ph type="sldNum" sz="quarter" idx="11"/>
          </p:nvPr>
        </p:nvSpPr>
        <p:spPr/>
        <p:txBody>
          <a:bodyPr/>
          <a:lstStyle>
            <a:lvl1pPr>
              <a:defRPr/>
            </a:lvl1pPr>
          </a:lstStyle>
          <a:p>
            <a:fld id="{E0E93B12-E19E-4D59-86FF-19F0552F555E}" type="slidenum">
              <a:rPr lang="en-GB"/>
              <a:pPr/>
              <a:t>‹#›</a:t>
            </a:fld>
            <a:endParaRPr lang="en-GB"/>
          </a:p>
        </p:txBody>
      </p:sp>
    </p:spTree>
    <p:extLst>
      <p:ext uri="{BB962C8B-B14F-4D97-AF65-F5344CB8AC3E}">
        <p14:creationId xmlns:p14="http://schemas.microsoft.com/office/powerpoint/2010/main" val="1456031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10073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Littoral 2008</a:t>
            </a:r>
          </a:p>
        </p:txBody>
      </p:sp>
      <p:sp>
        <p:nvSpPr>
          <p:cNvPr id="6" name="Slide Number Placeholder 5"/>
          <p:cNvSpPr>
            <a:spLocks noGrp="1"/>
          </p:cNvSpPr>
          <p:nvPr>
            <p:ph type="sldNum" sz="quarter" idx="11"/>
          </p:nvPr>
        </p:nvSpPr>
        <p:spPr/>
        <p:txBody>
          <a:bodyPr/>
          <a:lstStyle>
            <a:lvl1pPr>
              <a:defRPr/>
            </a:lvl1pPr>
          </a:lstStyle>
          <a:p>
            <a:fld id="{6DBF4563-C237-4351-A30D-4B19BC221C85}" type="slidenum">
              <a:rPr lang="en-GB"/>
              <a:pPr/>
              <a:t>‹#›</a:t>
            </a:fld>
            <a:endParaRPr lang="en-GB"/>
          </a:p>
        </p:txBody>
      </p:sp>
    </p:spTree>
    <p:extLst>
      <p:ext uri="{BB962C8B-B14F-4D97-AF65-F5344CB8AC3E}">
        <p14:creationId xmlns:p14="http://schemas.microsoft.com/office/powerpoint/2010/main" val="3458324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Littoral 2008</a:t>
            </a:r>
          </a:p>
        </p:txBody>
      </p:sp>
      <p:sp>
        <p:nvSpPr>
          <p:cNvPr id="6" name="Slide Number Placeholder 5"/>
          <p:cNvSpPr>
            <a:spLocks noGrp="1"/>
          </p:cNvSpPr>
          <p:nvPr>
            <p:ph type="sldNum" sz="quarter" idx="11"/>
          </p:nvPr>
        </p:nvSpPr>
        <p:spPr/>
        <p:txBody>
          <a:bodyPr/>
          <a:lstStyle>
            <a:lvl1pPr>
              <a:defRPr/>
            </a:lvl1pPr>
          </a:lstStyle>
          <a:p>
            <a:fld id="{78BC26C4-0BF0-4EA4-A947-50EF503A0367}" type="slidenum">
              <a:rPr lang="en-GB"/>
              <a:pPr/>
              <a:t>‹#›</a:t>
            </a:fld>
            <a:endParaRPr lang="en-GB"/>
          </a:p>
        </p:txBody>
      </p:sp>
    </p:spTree>
    <p:extLst>
      <p:ext uri="{BB962C8B-B14F-4D97-AF65-F5344CB8AC3E}">
        <p14:creationId xmlns:p14="http://schemas.microsoft.com/office/powerpoint/2010/main" val="2938706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Littoral 2008</a:t>
            </a:r>
          </a:p>
        </p:txBody>
      </p:sp>
      <p:sp>
        <p:nvSpPr>
          <p:cNvPr id="5" name="Slide Number Placeholder 4"/>
          <p:cNvSpPr>
            <a:spLocks noGrp="1"/>
          </p:cNvSpPr>
          <p:nvPr>
            <p:ph type="sldNum" sz="quarter" idx="11"/>
          </p:nvPr>
        </p:nvSpPr>
        <p:spPr/>
        <p:txBody>
          <a:bodyPr/>
          <a:lstStyle>
            <a:lvl1pPr>
              <a:defRPr/>
            </a:lvl1pPr>
          </a:lstStyle>
          <a:p>
            <a:fld id="{70AE1664-6E82-4E69-91FE-6A648143E8AC}" type="slidenum">
              <a:rPr lang="en-GB"/>
              <a:pPr/>
              <a:t>‹#›</a:t>
            </a:fld>
            <a:endParaRPr lang="en-GB"/>
          </a:p>
        </p:txBody>
      </p:sp>
    </p:spTree>
    <p:extLst>
      <p:ext uri="{BB962C8B-B14F-4D97-AF65-F5344CB8AC3E}">
        <p14:creationId xmlns:p14="http://schemas.microsoft.com/office/powerpoint/2010/main" val="127983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1813" y="76200"/>
            <a:ext cx="2185987" cy="34242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76200"/>
            <a:ext cx="6405563" cy="3424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Littoral 2008</a:t>
            </a:r>
          </a:p>
        </p:txBody>
      </p:sp>
      <p:sp>
        <p:nvSpPr>
          <p:cNvPr id="5" name="Slide Number Placeholder 4"/>
          <p:cNvSpPr>
            <a:spLocks noGrp="1"/>
          </p:cNvSpPr>
          <p:nvPr>
            <p:ph type="sldNum" sz="quarter" idx="11"/>
          </p:nvPr>
        </p:nvSpPr>
        <p:spPr/>
        <p:txBody>
          <a:bodyPr/>
          <a:lstStyle>
            <a:lvl1pPr>
              <a:defRPr/>
            </a:lvl1pPr>
          </a:lstStyle>
          <a:p>
            <a:fld id="{B197347B-2A87-4CB5-87D6-99E0D47289BC}" type="slidenum">
              <a:rPr lang="en-GB"/>
              <a:pPr/>
              <a:t>‹#›</a:t>
            </a:fld>
            <a:endParaRPr lang="en-GB"/>
          </a:p>
        </p:txBody>
      </p:sp>
    </p:spTree>
    <p:extLst>
      <p:ext uri="{BB962C8B-B14F-4D97-AF65-F5344CB8AC3E}">
        <p14:creationId xmlns:p14="http://schemas.microsoft.com/office/powerpoint/2010/main" val="1737248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Littoral 2008</a:t>
            </a:r>
          </a:p>
        </p:txBody>
      </p:sp>
      <p:sp>
        <p:nvSpPr>
          <p:cNvPr id="5" name="Slide Number Placeholder 4"/>
          <p:cNvSpPr>
            <a:spLocks noGrp="1"/>
          </p:cNvSpPr>
          <p:nvPr>
            <p:ph type="sldNum" sz="quarter" idx="11"/>
          </p:nvPr>
        </p:nvSpPr>
        <p:spPr/>
        <p:txBody>
          <a:bodyPr/>
          <a:lstStyle>
            <a:lvl1pPr>
              <a:defRPr/>
            </a:lvl1pPr>
          </a:lstStyle>
          <a:p>
            <a:fld id="{64F9E7FF-0EE7-46A9-9259-C915A454FC1C}" type="slidenum">
              <a:rPr lang="en-GB"/>
              <a:pPr/>
              <a:t>‹#›</a:t>
            </a:fld>
            <a:endParaRPr lang="en-GB"/>
          </a:p>
        </p:txBody>
      </p:sp>
    </p:spTree>
    <p:extLst>
      <p:ext uri="{BB962C8B-B14F-4D97-AF65-F5344CB8AC3E}">
        <p14:creationId xmlns:p14="http://schemas.microsoft.com/office/powerpoint/2010/main" val="472898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Littoral 2008</a:t>
            </a:r>
          </a:p>
        </p:txBody>
      </p:sp>
      <p:sp>
        <p:nvSpPr>
          <p:cNvPr id="5" name="Slide Number Placeholder 4"/>
          <p:cNvSpPr>
            <a:spLocks noGrp="1"/>
          </p:cNvSpPr>
          <p:nvPr>
            <p:ph type="sldNum" sz="quarter" idx="11"/>
          </p:nvPr>
        </p:nvSpPr>
        <p:spPr/>
        <p:txBody>
          <a:bodyPr/>
          <a:lstStyle>
            <a:lvl1pPr>
              <a:defRPr/>
            </a:lvl1pPr>
          </a:lstStyle>
          <a:p>
            <a:fld id="{022C878F-F767-41F0-800D-93E378CC5F92}" type="slidenum">
              <a:rPr lang="en-GB"/>
              <a:pPr/>
              <a:t>‹#›</a:t>
            </a:fld>
            <a:endParaRPr lang="en-GB"/>
          </a:p>
        </p:txBody>
      </p:sp>
    </p:spTree>
    <p:extLst>
      <p:ext uri="{BB962C8B-B14F-4D97-AF65-F5344CB8AC3E}">
        <p14:creationId xmlns:p14="http://schemas.microsoft.com/office/powerpoint/2010/main" val="3191558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t>Littoral 2008</a:t>
            </a:r>
          </a:p>
        </p:txBody>
      </p:sp>
      <p:sp>
        <p:nvSpPr>
          <p:cNvPr id="5" name="Slide Number Placeholder 4"/>
          <p:cNvSpPr>
            <a:spLocks noGrp="1"/>
          </p:cNvSpPr>
          <p:nvPr>
            <p:ph type="sldNum" sz="quarter" idx="11"/>
          </p:nvPr>
        </p:nvSpPr>
        <p:spPr/>
        <p:txBody>
          <a:bodyPr/>
          <a:lstStyle>
            <a:lvl1pPr>
              <a:defRPr/>
            </a:lvl1pPr>
          </a:lstStyle>
          <a:p>
            <a:fld id="{E83F5FD4-AF30-4641-88AD-A2353F854C92}" type="slidenum">
              <a:rPr lang="en-GB"/>
              <a:pPr/>
              <a:t>‹#›</a:t>
            </a:fld>
            <a:endParaRPr lang="en-GB"/>
          </a:p>
        </p:txBody>
      </p:sp>
    </p:spTree>
    <p:extLst>
      <p:ext uri="{BB962C8B-B14F-4D97-AF65-F5344CB8AC3E}">
        <p14:creationId xmlns:p14="http://schemas.microsoft.com/office/powerpoint/2010/main" val="149402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2205038"/>
            <a:ext cx="4135438" cy="4103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1688" y="2205038"/>
            <a:ext cx="4137025" cy="4103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a:t>Littoral 2008</a:t>
            </a:r>
          </a:p>
        </p:txBody>
      </p:sp>
      <p:sp>
        <p:nvSpPr>
          <p:cNvPr id="6" name="Slide Number Placeholder 5"/>
          <p:cNvSpPr>
            <a:spLocks noGrp="1"/>
          </p:cNvSpPr>
          <p:nvPr>
            <p:ph type="sldNum" sz="quarter" idx="11"/>
          </p:nvPr>
        </p:nvSpPr>
        <p:spPr/>
        <p:txBody>
          <a:bodyPr/>
          <a:lstStyle>
            <a:lvl1pPr>
              <a:defRPr/>
            </a:lvl1pPr>
          </a:lstStyle>
          <a:p>
            <a:fld id="{E8C17389-6EBA-4DCC-B48D-1B7EE8C4DF70}" type="slidenum">
              <a:rPr lang="en-GB"/>
              <a:pPr/>
              <a:t>‹#›</a:t>
            </a:fld>
            <a:endParaRPr lang="en-GB"/>
          </a:p>
        </p:txBody>
      </p:sp>
    </p:spTree>
    <p:extLst>
      <p:ext uri="{BB962C8B-B14F-4D97-AF65-F5344CB8AC3E}">
        <p14:creationId xmlns:p14="http://schemas.microsoft.com/office/powerpoint/2010/main" val="4099860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a:t>Littoral 2008</a:t>
            </a:r>
          </a:p>
        </p:txBody>
      </p:sp>
      <p:sp>
        <p:nvSpPr>
          <p:cNvPr id="8" name="Slide Number Placeholder 7"/>
          <p:cNvSpPr>
            <a:spLocks noGrp="1"/>
          </p:cNvSpPr>
          <p:nvPr>
            <p:ph type="sldNum" sz="quarter" idx="11"/>
          </p:nvPr>
        </p:nvSpPr>
        <p:spPr/>
        <p:txBody>
          <a:bodyPr/>
          <a:lstStyle>
            <a:lvl1pPr>
              <a:defRPr/>
            </a:lvl1pPr>
          </a:lstStyle>
          <a:p>
            <a:fld id="{597E65EA-7585-4A06-8543-6E766CD889BD}" type="slidenum">
              <a:rPr lang="en-GB"/>
              <a:pPr/>
              <a:t>‹#›</a:t>
            </a:fld>
            <a:endParaRPr lang="en-GB"/>
          </a:p>
        </p:txBody>
      </p:sp>
    </p:spTree>
    <p:extLst>
      <p:ext uri="{BB962C8B-B14F-4D97-AF65-F5344CB8AC3E}">
        <p14:creationId xmlns:p14="http://schemas.microsoft.com/office/powerpoint/2010/main" val="2079949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Littoral 2008</a:t>
            </a:r>
          </a:p>
        </p:txBody>
      </p:sp>
      <p:sp>
        <p:nvSpPr>
          <p:cNvPr id="4" name="Slide Number Placeholder 3"/>
          <p:cNvSpPr>
            <a:spLocks noGrp="1"/>
          </p:cNvSpPr>
          <p:nvPr>
            <p:ph type="sldNum" sz="quarter" idx="11"/>
          </p:nvPr>
        </p:nvSpPr>
        <p:spPr/>
        <p:txBody>
          <a:bodyPr/>
          <a:lstStyle>
            <a:lvl1pPr>
              <a:defRPr/>
            </a:lvl1pPr>
          </a:lstStyle>
          <a:p>
            <a:fld id="{83A7A933-A030-4816-A111-D9E4A8F51DA3}" type="slidenum">
              <a:rPr lang="en-GB"/>
              <a:pPr/>
              <a:t>‹#›</a:t>
            </a:fld>
            <a:endParaRPr lang="en-GB"/>
          </a:p>
        </p:txBody>
      </p:sp>
    </p:spTree>
    <p:extLst>
      <p:ext uri="{BB962C8B-B14F-4D97-AF65-F5344CB8AC3E}">
        <p14:creationId xmlns:p14="http://schemas.microsoft.com/office/powerpoint/2010/main" val="418129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74630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Littoral 2008</a:t>
            </a:r>
          </a:p>
        </p:txBody>
      </p:sp>
      <p:sp>
        <p:nvSpPr>
          <p:cNvPr id="3" name="Slide Number Placeholder 2"/>
          <p:cNvSpPr>
            <a:spLocks noGrp="1"/>
          </p:cNvSpPr>
          <p:nvPr>
            <p:ph type="sldNum" sz="quarter" idx="11"/>
          </p:nvPr>
        </p:nvSpPr>
        <p:spPr/>
        <p:txBody>
          <a:bodyPr/>
          <a:lstStyle>
            <a:lvl1pPr>
              <a:defRPr/>
            </a:lvl1pPr>
          </a:lstStyle>
          <a:p>
            <a:fld id="{EC4D87E8-F245-47F4-B079-7F9B840462F6}" type="slidenum">
              <a:rPr lang="en-GB"/>
              <a:pPr/>
              <a:t>‹#›</a:t>
            </a:fld>
            <a:endParaRPr lang="en-GB"/>
          </a:p>
        </p:txBody>
      </p:sp>
    </p:spTree>
    <p:extLst>
      <p:ext uri="{BB962C8B-B14F-4D97-AF65-F5344CB8AC3E}">
        <p14:creationId xmlns:p14="http://schemas.microsoft.com/office/powerpoint/2010/main" val="33066394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Littoral 2008</a:t>
            </a:r>
          </a:p>
        </p:txBody>
      </p:sp>
      <p:sp>
        <p:nvSpPr>
          <p:cNvPr id="6" name="Slide Number Placeholder 5"/>
          <p:cNvSpPr>
            <a:spLocks noGrp="1"/>
          </p:cNvSpPr>
          <p:nvPr>
            <p:ph type="sldNum" sz="quarter" idx="11"/>
          </p:nvPr>
        </p:nvSpPr>
        <p:spPr/>
        <p:txBody>
          <a:bodyPr/>
          <a:lstStyle>
            <a:lvl1pPr>
              <a:defRPr/>
            </a:lvl1pPr>
          </a:lstStyle>
          <a:p>
            <a:fld id="{8D2310FE-2334-4E36-9A38-9DB8C9FE18CB}" type="slidenum">
              <a:rPr lang="en-GB"/>
              <a:pPr/>
              <a:t>‹#›</a:t>
            </a:fld>
            <a:endParaRPr lang="en-GB"/>
          </a:p>
        </p:txBody>
      </p:sp>
    </p:spTree>
    <p:extLst>
      <p:ext uri="{BB962C8B-B14F-4D97-AF65-F5344CB8AC3E}">
        <p14:creationId xmlns:p14="http://schemas.microsoft.com/office/powerpoint/2010/main" val="3189008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Littoral 2008</a:t>
            </a:r>
          </a:p>
        </p:txBody>
      </p:sp>
      <p:sp>
        <p:nvSpPr>
          <p:cNvPr id="6" name="Slide Number Placeholder 5"/>
          <p:cNvSpPr>
            <a:spLocks noGrp="1"/>
          </p:cNvSpPr>
          <p:nvPr>
            <p:ph type="sldNum" sz="quarter" idx="11"/>
          </p:nvPr>
        </p:nvSpPr>
        <p:spPr/>
        <p:txBody>
          <a:bodyPr/>
          <a:lstStyle>
            <a:lvl1pPr>
              <a:defRPr/>
            </a:lvl1pPr>
          </a:lstStyle>
          <a:p>
            <a:fld id="{A03A0305-9C9E-45A5-AAD6-5BFDDFBF3A86}" type="slidenum">
              <a:rPr lang="en-GB"/>
              <a:pPr/>
              <a:t>‹#›</a:t>
            </a:fld>
            <a:endParaRPr lang="en-GB"/>
          </a:p>
        </p:txBody>
      </p:sp>
    </p:spTree>
    <p:extLst>
      <p:ext uri="{BB962C8B-B14F-4D97-AF65-F5344CB8AC3E}">
        <p14:creationId xmlns:p14="http://schemas.microsoft.com/office/powerpoint/2010/main" val="2242319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Littoral 2008</a:t>
            </a:r>
          </a:p>
        </p:txBody>
      </p:sp>
      <p:sp>
        <p:nvSpPr>
          <p:cNvPr id="5" name="Slide Number Placeholder 4"/>
          <p:cNvSpPr>
            <a:spLocks noGrp="1"/>
          </p:cNvSpPr>
          <p:nvPr>
            <p:ph type="sldNum" sz="quarter" idx="11"/>
          </p:nvPr>
        </p:nvSpPr>
        <p:spPr/>
        <p:txBody>
          <a:bodyPr/>
          <a:lstStyle>
            <a:lvl1pPr>
              <a:defRPr/>
            </a:lvl1pPr>
          </a:lstStyle>
          <a:p>
            <a:fld id="{E2BFE9E0-0494-4319-A40B-0AF868205229}" type="slidenum">
              <a:rPr lang="en-GB"/>
              <a:pPr/>
              <a:t>‹#›</a:t>
            </a:fld>
            <a:endParaRPr lang="en-GB"/>
          </a:p>
        </p:txBody>
      </p:sp>
    </p:spTree>
    <p:extLst>
      <p:ext uri="{BB962C8B-B14F-4D97-AF65-F5344CB8AC3E}">
        <p14:creationId xmlns:p14="http://schemas.microsoft.com/office/powerpoint/2010/main" val="1368912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1325" y="333375"/>
            <a:ext cx="2155825" cy="59753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333375"/>
            <a:ext cx="6315075" cy="5975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Littoral 2008</a:t>
            </a:r>
          </a:p>
        </p:txBody>
      </p:sp>
      <p:sp>
        <p:nvSpPr>
          <p:cNvPr id="5" name="Slide Number Placeholder 4"/>
          <p:cNvSpPr>
            <a:spLocks noGrp="1"/>
          </p:cNvSpPr>
          <p:nvPr>
            <p:ph type="sldNum" sz="quarter" idx="11"/>
          </p:nvPr>
        </p:nvSpPr>
        <p:spPr/>
        <p:txBody>
          <a:bodyPr/>
          <a:lstStyle>
            <a:lvl1pPr>
              <a:defRPr/>
            </a:lvl1pPr>
          </a:lstStyle>
          <a:p>
            <a:fld id="{6A70C11A-42AB-4089-B37A-CD66993E53A5}" type="slidenum">
              <a:rPr lang="en-GB"/>
              <a:pPr/>
              <a:t>‹#›</a:t>
            </a:fld>
            <a:endParaRPr lang="en-GB"/>
          </a:p>
        </p:txBody>
      </p:sp>
    </p:spTree>
    <p:extLst>
      <p:ext uri="{BB962C8B-B14F-4D97-AF65-F5344CB8AC3E}">
        <p14:creationId xmlns:p14="http://schemas.microsoft.com/office/powerpoint/2010/main" val="6149004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Littoral 2008</a:t>
            </a:r>
          </a:p>
        </p:txBody>
      </p:sp>
      <p:sp>
        <p:nvSpPr>
          <p:cNvPr id="5" name="Slide Number Placeholder 4"/>
          <p:cNvSpPr>
            <a:spLocks noGrp="1"/>
          </p:cNvSpPr>
          <p:nvPr>
            <p:ph type="sldNum" sz="quarter" idx="11"/>
          </p:nvPr>
        </p:nvSpPr>
        <p:spPr/>
        <p:txBody>
          <a:bodyPr/>
          <a:lstStyle>
            <a:lvl1pPr>
              <a:defRPr/>
            </a:lvl1pPr>
          </a:lstStyle>
          <a:p>
            <a:fld id="{4FE3EF0B-F70C-401D-AC3B-B8C571B15A77}" type="slidenum">
              <a:rPr lang="en-GB"/>
              <a:pPr/>
              <a:t>‹#›</a:t>
            </a:fld>
            <a:endParaRPr lang="en-GB"/>
          </a:p>
        </p:txBody>
      </p:sp>
    </p:spTree>
    <p:extLst>
      <p:ext uri="{BB962C8B-B14F-4D97-AF65-F5344CB8AC3E}">
        <p14:creationId xmlns:p14="http://schemas.microsoft.com/office/powerpoint/2010/main" val="8398340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Littoral 2008</a:t>
            </a:r>
          </a:p>
        </p:txBody>
      </p:sp>
      <p:sp>
        <p:nvSpPr>
          <p:cNvPr id="5" name="Slide Number Placeholder 4"/>
          <p:cNvSpPr>
            <a:spLocks noGrp="1"/>
          </p:cNvSpPr>
          <p:nvPr>
            <p:ph type="sldNum" sz="quarter" idx="11"/>
          </p:nvPr>
        </p:nvSpPr>
        <p:spPr/>
        <p:txBody>
          <a:bodyPr/>
          <a:lstStyle>
            <a:lvl1pPr>
              <a:defRPr/>
            </a:lvl1pPr>
          </a:lstStyle>
          <a:p>
            <a:fld id="{6C092CAD-5748-46E4-84BD-276DBED923B3}" type="slidenum">
              <a:rPr lang="en-GB"/>
              <a:pPr/>
              <a:t>‹#›</a:t>
            </a:fld>
            <a:endParaRPr lang="en-GB"/>
          </a:p>
        </p:txBody>
      </p:sp>
    </p:spTree>
    <p:extLst>
      <p:ext uri="{BB962C8B-B14F-4D97-AF65-F5344CB8AC3E}">
        <p14:creationId xmlns:p14="http://schemas.microsoft.com/office/powerpoint/2010/main" val="30282229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t>Littoral 2008</a:t>
            </a:r>
          </a:p>
        </p:txBody>
      </p:sp>
      <p:sp>
        <p:nvSpPr>
          <p:cNvPr id="5" name="Slide Number Placeholder 4"/>
          <p:cNvSpPr>
            <a:spLocks noGrp="1"/>
          </p:cNvSpPr>
          <p:nvPr>
            <p:ph type="sldNum" sz="quarter" idx="11"/>
          </p:nvPr>
        </p:nvSpPr>
        <p:spPr/>
        <p:txBody>
          <a:bodyPr/>
          <a:lstStyle>
            <a:lvl1pPr>
              <a:defRPr/>
            </a:lvl1pPr>
          </a:lstStyle>
          <a:p>
            <a:fld id="{231594B8-8339-4760-B5A0-FA49E8D5C20C}" type="slidenum">
              <a:rPr lang="en-GB"/>
              <a:pPr/>
              <a:t>‹#›</a:t>
            </a:fld>
            <a:endParaRPr lang="en-GB"/>
          </a:p>
        </p:txBody>
      </p:sp>
    </p:spTree>
    <p:extLst>
      <p:ext uri="{BB962C8B-B14F-4D97-AF65-F5344CB8AC3E}">
        <p14:creationId xmlns:p14="http://schemas.microsoft.com/office/powerpoint/2010/main" val="4181612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2205038"/>
            <a:ext cx="4135438" cy="4103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1688" y="2205038"/>
            <a:ext cx="4137025" cy="4103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a:t>Littoral 2008</a:t>
            </a:r>
          </a:p>
        </p:txBody>
      </p:sp>
      <p:sp>
        <p:nvSpPr>
          <p:cNvPr id="6" name="Slide Number Placeholder 5"/>
          <p:cNvSpPr>
            <a:spLocks noGrp="1"/>
          </p:cNvSpPr>
          <p:nvPr>
            <p:ph type="sldNum" sz="quarter" idx="11"/>
          </p:nvPr>
        </p:nvSpPr>
        <p:spPr/>
        <p:txBody>
          <a:bodyPr/>
          <a:lstStyle>
            <a:lvl1pPr>
              <a:defRPr/>
            </a:lvl1pPr>
          </a:lstStyle>
          <a:p>
            <a:fld id="{C35DF023-DF5E-49D3-B185-84B43168D43F}" type="slidenum">
              <a:rPr lang="en-GB"/>
              <a:pPr/>
              <a:t>‹#›</a:t>
            </a:fld>
            <a:endParaRPr lang="en-GB"/>
          </a:p>
        </p:txBody>
      </p:sp>
    </p:spTree>
    <p:extLst>
      <p:ext uri="{BB962C8B-B14F-4D97-AF65-F5344CB8AC3E}">
        <p14:creationId xmlns:p14="http://schemas.microsoft.com/office/powerpoint/2010/main" val="15793028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a:t>Littoral 2008</a:t>
            </a:r>
          </a:p>
        </p:txBody>
      </p:sp>
      <p:sp>
        <p:nvSpPr>
          <p:cNvPr id="8" name="Slide Number Placeholder 7"/>
          <p:cNvSpPr>
            <a:spLocks noGrp="1"/>
          </p:cNvSpPr>
          <p:nvPr>
            <p:ph type="sldNum" sz="quarter" idx="11"/>
          </p:nvPr>
        </p:nvSpPr>
        <p:spPr/>
        <p:txBody>
          <a:bodyPr/>
          <a:lstStyle>
            <a:lvl1pPr>
              <a:defRPr/>
            </a:lvl1pPr>
          </a:lstStyle>
          <a:p>
            <a:fld id="{9638B7F8-7569-4DE0-BC3F-0BE70AC1419E}" type="slidenum">
              <a:rPr lang="en-GB"/>
              <a:pPr/>
              <a:t>‹#›</a:t>
            </a:fld>
            <a:endParaRPr lang="en-GB"/>
          </a:p>
        </p:txBody>
      </p:sp>
    </p:spTree>
    <p:extLst>
      <p:ext uri="{BB962C8B-B14F-4D97-AF65-F5344CB8AC3E}">
        <p14:creationId xmlns:p14="http://schemas.microsoft.com/office/powerpoint/2010/main" val="100675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55660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Littoral 2008</a:t>
            </a:r>
          </a:p>
        </p:txBody>
      </p:sp>
      <p:sp>
        <p:nvSpPr>
          <p:cNvPr id="4" name="Slide Number Placeholder 3"/>
          <p:cNvSpPr>
            <a:spLocks noGrp="1"/>
          </p:cNvSpPr>
          <p:nvPr>
            <p:ph type="sldNum" sz="quarter" idx="11"/>
          </p:nvPr>
        </p:nvSpPr>
        <p:spPr/>
        <p:txBody>
          <a:bodyPr/>
          <a:lstStyle>
            <a:lvl1pPr>
              <a:defRPr/>
            </a:lvl1pPr>
          </a:lstStyle>
          <a:p>
            <a:fld id="{7B8FF004-FB2F-4009-9A78-758E402CA019}" type="slidenum">
              <a:rPr lang="en-GB"/>
              <a:pPr/>
              <a:t>‹#›</a:t>
            </a:fld>
            <a:endParaRPr lang="en-GB"/>
          </a:p>
        </p:txBody>
      </p:sp>
    </p:spTree>
    <p:extLst>
      <p:ext uri="{BB962C8B-B14F-4D97-AF65-F5344CB8AC3E}">
        <p14:creationId xmlns:p14="http://schemas.microsoft.com/office/powerpoint/2010/main" val="27249629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Littoral 2008</a:t>
            </a:r>
          </a:p>
        </p:txBody>
      </p:sp>
      <p:sp>
        <p:nvSpPr>
          <p:cNvPr id="3" name="Slide Number Placeholder 2"/>
          <p:cNvSpPr>
            <a:spLocks noGrp="1"/>
          </p:cNvSpPr>
          <p:nvPr>
            <p:ph type="sldNum" sz="quarter" idx="11"/>
          </p:nvPr>
        </p:nvSpPr>
        <p:spPr/>
        <p:txBody>
          <a:bodyPr/>
          <a:lstStyle>
            <a:lvl1pPr>
              <a:defRPr/>
            </a:lvl1pPr>
          </a:lstStyle>
          <a:p>
            <a:fld id="{4BCBBC2E-8813-4465-A575-250BB5DCE30E}" type="slidenum">
              <a:rPr lang="en-GB"/>
              <a:pPr/>
              <a:t>‹#›</a:t>
            </a:fld>
            <a:endParaRPr lang="en-GB"/>
          </a:p>
        </p:txBody>
      </p:sp>
    </p:spTree>
    <p:extLst>
      <p:ext uri="{BB962C8B-B14F-4D97-AF65-F5344CB8AC3E}">
        <p14:creationId xmlns:p14="http://schemas.microsoft.com/office/powerpoint/2010/main" val="32609316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Littoral 2008</a:t>
            </a:r>
          </a:p>
        </p:txBody>
      </p:sp>
      <p:sp>
        <p:nvSpPr>
          <p:cNvPr id="6" name="Slide Number Placeholder 5"/>
          <p:cNvSpPr>
            <a:spLocks noGrp="1"/>
          </p:cNvSpPr>
          <p:nvPr>
            <p:ph type="sldNum" sz="quarter" idx="11"/>
          </p:nvPr>
        </p:nvSpPr>
        <p:spPr/>
        <p:txBody>
          <a:bodyPr/>
          <a:lstStyle>
            <a:lvl1pPr>
              <a:defRPr/>
            </a:lvl1pPr>
          </a:lstStyle>
          <a:p>
            <a:fld id="{B6562FD4-8AFD-4681-BEFC-36D559C19A96}" type="slidenum">
              <a:rPr lang="en-GB"/>
              <a:pPr/>
              <a:t>‹#›</a:t>
            </a:fld>
            <a:endParaRPr lang="en-GB"/>
          </a:p>
        </p:txBody>
      </p:sp>
    </p:spTree>
    <p:extLst>
      <p:ext uri="{BB962C8B-B14F-4D97-AF65-F5344CB8AC3E}">
        <p14:creationId xmlns:p14="http://schemas.microsoft.com/office/powerpoint/2010/main" val="11091564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Littoral 2008</a:t>
            </a:r>
          </a:p>
        </p:txBody>
      </p:sp>
      <p:sp>
        <p:nvSpPr>
          <p:cNvPr id="6" name="Slide Number Placeholder 5"/>
          <p:cNvSpPr>
            <a:spLocks noGrp="1"/>
          </p:cNvSpPr>
          <p:nvPr>
            <p:ph type="sldNum" sz="quarter" idx="11"/>
          </p:nvPr>
        </p:nvSpPr>
        <p:spPr/>
        <p:txBody>
          <a:bodyPr/>
          <a:lstStyle>
            <a:lvl1pPr>
              <a:defRPr/>
            </a:lvl1pPr>
          </a:lstStyle>
          <a:p>
            <a:fld id="{B6913724-DAE0-4E27-9B2E-2137B6477CCD}" type="slidenum">
              <a:rPr lang="en-GB"/>
              <a:pPr/>
              <a:t>‹#›</a:t>
            </a:fld>
            <a:endParaRPr lang="en-GB"/>
          </a:p>
        </p:txBody>
      </p:sp>
    </p:spTree>
    <p:extLst>
      <p:ext uri="{BB962C8B-B14F-4D97-AF65-F5344CB8AC3E}">
        <p14:creationId xmlns:p14="http://schemas.microsoft.com/office/powerpoint/2010/main" val="19340154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Littoral 2008</a:t>
            </a:r>
          </a:p>
        </p:txBody>
      </p:sp>
      <p:sp>
        <p:nvSpPr>
          <p:cNvPr id="5" name="Slide Number Placeholder 4"/>
          <p:cNvSpPr>
            <a:spLocks noGrp="1"/>
          </p:cNvSpPr>
          <p:nvPr>
            <p:ph type="sldNum" sz="quarter" idx="11"/>
          </p:nvPr>
        </p:nvSpPr>
        <p:spPr/>
        <p:txBody>
          <a:bodyPr/>
          <a:lstStyle>
            <a:lvl1pPr>
              <a:defRPr/>
            </a:lvl1pPr>
          </a:lstStyle>
          <a:p>
            <a:fld id="{89A98FB6-4219-4DD8-A49B-3009DC7F44C6}" type="slidenum">
              <a:rPr lang="en-GB"/>
              <a:pPr/>
              <a:t>‹#›</a:t>
            </a:fld>
            <a:endParaRPr lang="en-GB"/>
          </a:p>
        </p:txBody>
      </p:sp>
    </p:spTree>
    <p:extLst>
      <p:ext uri="{BB962C8B-B14F-4D97-AF65-F5344CB8AC3E}">
        <p14:creationId xmlns:p14="http://schemas.microsoft.com/office/powerpoint/2010/main" val="26907325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1325" y="333375"/>
            <a:ext cx="2155825" cy="59753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333375"/>
            <a:ext cx="6315075" cy="5975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Littoral 2008</a:t>
            </a:r>
          </a:p>
        </p:txBody>
      </p:sp>
      <p:sp>
        <p:nvSpPr>
          <p:cNvPr id="5" name="Slide Number Placeholder 4"/>
          <p:cNvSpPr>
            <a:spLocks noGrp="1"/>
          </p:cNvSpPr>
          <p:nvPr>
            <p:ph type="sldNum" sz="quarter" idx="11"/>
          </p:nvPr>
        </p:nvSpPr>
        <p:spPr/>
        <p:txBody>
          <a:bodyPr/>
          <a:lstStyle>
            <a:lvl1pPr>
              <a:defRPr/>
            </a:lvl1pPr>
          </a:lstStyle>
          <a:p>
            <a:fld id="{51C01501-FFE9-4BF9-9B0B-2991323F7AD0}" type="slidenum">
              <a:rPr lang="en-GB"/>
              <a:pPr/>
              <a:t>‹#›</a:t>
            </a:fld>
            <a:endParaRPr lang="en-GB"/>
          </a:p>
        </p:txBody>
      </p:sp>
    </p:spTree>
    <p:extLst>
      <p:ext uri="{BB962C8B-B14F-4D97-AF65-F5344CB8AC3E}">
        <p14:creationId xmlns:p14="http://schemas.microsoft.com/office/powerpoint/2010/main" val="61735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484014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810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5395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3193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6270" name="Rectangle 14"/>
          <p:cNvSpPr>
            <a:spLocks noChangeArrowheads="1"/>
          </p:cNvSpPr>
          <p:nvPr userDrawn="1"/>
        </p:nvSpPr>
        <p:spPr bwMode="auto">
          <a:xfrm>
            <a:off x="0" y="0"/>
            <a:ext cx="9144000" cy="6858000"/>
          </a:xfrm>
          <a:prstGeom prst="rect">
            <a:avLst/>
          </a:prstGeom>
          <a:gradFill rotWithShape="1">
            <a:gsLst>
              <a:gs pos="0">
                <a:srgbClr val="45456F">
                  <a:alpha val="71001"/>
                </a:srgbClr>
              </a:gs>
              <a:gs pos="50000">
                <a:srgbClr val="B0CADE"/>
              </a:gs>
              <a:gs pos="100000">
                <a:srgbClr val="45456F">
                  <a:alpha val="71001"/>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45456F"/>
              </a:solidFill>
            </a:endParaRPr>
          </a:p>
        </p:txBody>
      </p:sp>
      <p:pic>
        <p:nvPicPr>
          <p:cNvPr id="96271" name="Picture 15" descr="ICAN_Lucid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23850" y="2060575"/>
            <a:ext cx="3411538" cy="3249613"/>
          </a:xfrm>
          <a:prstGeom prst="rect">
            <a:avLst/>
          </a:prstGeom>
          <a:noFill/>
          <a:extLst>
            <a:ext uri="{909E8E84-426E-40DD-AFC4-6F175D3DCCD1}">
              <a14:hiddenFill xmlns:a14="http://schemas.microsoft.com/office/drawing/2010/main">
                <a:solidFill>
                  <a:srgbClr val="FFFFFF"/>
                </a:solidFill>
              </a14:hiddenFill>
            </a:ext>
          </a:extLst>
        </p:spPr>
      </p:pic>
      <p:pic>
        <p:nvPicPr>
          <p:cNvPr id="96272" name="Picture 16" descr="cmrc_word"/>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667625" y="5734050"/>
            <a:ext cx="108267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4" name="Rectangle 18"/>
          <p:cNvSpPr>
            <a:spLocks noChangeArrowheads="1"/>
          </p:cNvSpPr>
          <p:nvPr userDrawn="1"/>
        </p:nvSpPr>
        <p:spPr bwMode="auto">
          <a:xfrm>
            <a:off x="1476375" y="692150"/>
            <a:ext cx="748982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IE" sz="4400">
                <a:solidFill>
                  <a:srgbClr val="45456F"/>
                </a:solidFill>
              </a:rPr>
              <a:t>Coastal Web Atlas (CWA) Development and User Expectations and Experiences</a:t>
            </a:r>
            <a:endParaRPr lang="en-GB" sz="4400">
              <a:solidFill>
                <a:srgbClr val="45456F"/>
              </a:solidFill>
            </a:endParaRPr>
          </a:p>
        </p:txBody>
      </p:sp>
      <p:sp>
        <p:nvSpPr>
          <p:cNvPr id="96276" name="Rectangle 20"/>
          <p:cNvSpPr>
            <a:spLocks noChangeArrowheads="1"/>
          </p:cNvSpPr>
          <p:nvPr userDrawn="1"/>
        </p:nvSpPr>
        <p:spPr bwMode="auto">
          <a:xfrm>
            <a:off x="4067175" y="3860800"/>
            <a:ext cx="3124200" cy="1066800"/>
          </a:xfrm>
          <a:prstGeom prst="rect">
            <a:avLst/>
          </a:prstGeom>
          <a:noFill/>
          <a:ln>
            <a:noFill/>
          </a:ln>
          <a:effectLst/>
          <a:extLst>
            <a:ext uri="{909E8E84-426E-40DD-AFC4-6F175D3DCCD1}">
              <a14:hiddenFill xmlns:a14="http://schemas.microsoft.com/office/drawing/2010/main">
                <a:solidFill>
                  <a:srgbClr val="B0CAD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IE" sz="2000">
                <a:solidFill>
                  <a:srgbClr val="45456F"/>
                </a:solidFill>
              </a:rPr>
              <a:t>Kathrin Kopke</a:t>
            </a:r>
          </a:p>
          <a:p>
            <a:r>
              <a:rPr lang="en-IE" sz="2000">
                <a:solidFill>
                  <a:srgbClr val="45456F"/>
                </a:solidFill>
              </a:rPr>
              <a:t>Coastal and Marine Resources Centre</a:t>
            </a:r>
          </a:p>
          <a:p>
            <a:r>
              <a:rPr lang="en-IE">
                <a:solidFill>
                  <a:srgbClr val="45456F"/>
                </a:solidFill>
              </a:rPr>
              <a:t>k.kopke@ucc.ie</a:t>
            </a:r>
            <a:endParaRPr lang="en-GB">
              <a:solidFill>
                <a:srgbClr val="45456F"/>
              </a:solidFill>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par>
    </p:tnLst>
  </p:timing>
  <p:txStyles>
    <p:titleStyle>
      <a:lvl1pPr algn="ctr" rtl="0" fontAlgn="base">
        <a:spcBef>
          <a:spcPct val="0"/>
        </a:spcBef>
        <a:spcAft>
          <a:spcPct val="0"/>
        </a:spcAft>
        <a:defRPr sz="4400">
          <a:solidFill>
            <a:srgbClr val="45456F"/>
          </a:solidFill>
          <a:latin typeface="+mj-lt"/>
          <a:ea typeface="+mj-ea"/>
          <a:cs typeface="+mj-cs"/>
        </a:defRPr>
      </a:lvl1pPr>
      <a:lvl2pPr algn="ctr" rtl="0" fontAlgn="base">
        <a:spcBef>
          <a:spcPct val="0"/>
        </a:spcBef>
        <a:spcAft>
          <a:spcPct val="0"/>
        </a:spcAft>
        <a:defRPr sz="4400">
          <a:solidFill>
            <a:srgbClr val="45456F"/>
          </a:solidFill>
          <a:latin typeface="Arial" pitchFamily="34" charset="0"/>
          <a:cs typeface="Arial" pitchFamily="34" charset="0"/>
        </a:defRPr>
      </a:lvl2pPr>
      <a:lvl3pPr algn="ctr" rtl="0" fontAlgn="base">
        <a:spcBef>
          <a:spcPct val="0"/>
        </a:spcBef>
        <a:spcAft>
          <a:spcPct val="0"/>
        </a:spcAft>
        <a:defRPr sz="4400">
          <a:solidFill>
            <a:srgbClr val="45456F"/>
          </a:solidFill>
          <a:latin typeface="Arial" pitchFamily="34" charset="0"/>
          <a:cs typeface="Arial" pitchFamily="34" charset="0"/>
        </a:defRPr>
      </a:lvl3pPr>
      <a:lvl4pPr algn="ctr" rtl="0" fontAlgn="base">
        <a:spcBef>
          <a:spcPct val="0"/>
        </a:spcBef>
        <a:spcAft>
          <a:spcPct val="0"/>
        </a:spcAft>
        <a:defRPr sz="4400">
          <a:solidFill>
            <a:srgbClr val="45456F"/>
          </a:solidFill>
          <a:latin typeface="Arial" pitchFamily="34" charset="0"/>
          <a:cs typeface="Arial" pitchFamily="34" charset="0"/>
        </a:defRPr>
      </a:lvl4pPr>
      <a:lvl5pPr algn="ctr" rtl="0" fontAlgn="base">
        <a:spcBef>
          <a:spcPct val="0"/>
        </a:spcBef>
        <a:spcAft>
          <a:spcPct val="0"/>
        </a:spcAft>
        <a:defRPr sz="4400">
          <a:solidFill>
            <a:srgbClr val="45456F"/>
          </a:solidFill>
          <a:latin typeface="Arial" pitchFamily="34" charset="0"/>
          <a:cs typeface="Arial" pitchFamily="34" charset="0"/>
        </a:defRPr>
      </a:lvl5pPr>
      <a:lvl6pPr marL="457200" algn="ctr" rtl="0" fontAlgn="base">
        <a:spcBef>
          <a:spcPct val="0"/>
        </a:spcBef>
        <a:spcAft>
          <a:spcPct val="0"/>
        </a:spcAft>
        <a:defRPr sz="4400">
          <a:solidFill>
            <a:srgbClr val="45456F"/>
          </a:solidFill>
          <a:latin typeface="Arial" pitchFamily="34" charset="0"/>
          <a:cs typeface="Arial" pitchFamily="34" charset="0"/>
        </a:defRPr>
      </a:lvl6pPr>
      <a:lvl7pPr marL="914400" algn="ctr" rtl="0" fontAlgn="base">
        <a:spcBef>
          <a:spcPct val="0"/>
        </a:spcBef>
        <a:spcAft>
          <a:spcPct val="0"/>
        </a:spcAft>
        <a:defRPr sz="4400">
          <a:solidFill>
            <a:srgbClr val="45456F"/>
          </a:solidFill>
          <a:latin typeface="Arial" pitchFamily="34" charset="0"/>
          <a:cs typeface="Arial" pitchFamily="34" charset="0"/>
        </a:defRPr>
      </a:lvl7pPr>
      <a:lvl8pPr marL="1371600" algn="ctr" rtl="0" fontAlgn="base">
        <a:spcBef>
          <a:spcPct val="0"/>
        </a:spcBef>
        <a:spcAft>
          <a:spcPct val="0"/>
        </a:spcAft>
        <a:defRPr sz="4400">
          <a:solidFill>
            <a:srgbClr val="45456F"/>
          </a:solidFill>
          <a:latin typeface="Arial" pitchFamily="34" charset="0"/>
          <a:cs typeface="Arial" pitchFamily="34" charset="0"/>
        </a:defRPr>
      </a:lvl8pPr>
      <a:lvl9pPr marL="1828800" algn="ctr" rtl="0" fontAlgn="base">
        <a:spcBef>
          <a:spcPct val="0"/>
        </a:spcBef>
        <a:spcAft>
          <a:spcPct val="0"/>
        </a:spcAft>
        <a:defRPr sz="4400">
          <a:solidFill>
            <a:srgbClr val="45456F"/>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rgbClr val="45456F"/>
          </a:solidFill>
          <a:latin typeface="+mn-lt"/>
          <a:ea typeface="+mn-ea"/>
          <a:cs typeface="+mn-cs"/>
        </a:defRPr>
      </a:lvl1pPr>
      <a:lvl2pPr marL="742950" indent="-285750" algn="l" rtl="0" fontAlgn="base">
        <a:spcBef>
          <a:spcPct val="20000"/>
        </a:spcBef>
        <a:spcAft>
          <a:spcPct val="0"/>
        </a:spcAft>
        <a:buChar char="–"/>
        <a:defRPr sz="2800">
          <a:solidFill>
            <a:srgbClr val="45456F"/>
          </a:solidFill>
          <a:latin typeface="+mn-lt"/>
          <a:cs typeface="+mn-cs"/>
        </a:defRPr>
      </a:lvl2pPr>
      <a:lvl3pPr marL="1143000" indent="-228600" algn="l" rtl="0" fontAlgn="base">
        <a:spcBef>
          <a:spcPct val="20000"/>
        </a:spcBef>
        <a:spcAft>
          <a:spcPct val="0"/>
        </a:spcAft>
        <a:buChar char="•"/>
        <a:defRPr sz="2400">
          <a:solidFill>
            <a:srgbClr val="45456F"/>
          </a:solidFill>
          <a:latin typeface="+mn-lt"/>
          <a:cs typeface="+mn-cs"/>
        </a:defRPr>
      </a:lvl3pPr>
      <a:lvl4pPr marL="1600200" indent="-228600" algn="l" rtl="0" fontAlgn="base">
        <a:spcBef>
          <a:spcPct val="20000"/>
        </a:spcBef>
        <a:spcAft>
          <a:spcPct val="0"/>
        </a:spcAft>
        <a:buChar char="–"/>
        <a:defRPr sz="2000">
          <a:solidFill>
            <a:srgbClr val="45456F"/>
          </a:solidFill>
          <a:latin typeface="+mn-lt"/>
          <a:cs typeface="+mn-cs"/>
        </a:defRPr>
      </a:lvl4pPr>
      <a:lvl5pPr marL="2057400" indent="-228600" algn="l" rtl="0" fontAlgn="base">
        <a:spcBef>
          <a:spcPct val="20000"/>
        </a:spcBef>
        <a:spcAft>
          <a:spcPct val="0"/>
        </a:spcAft>
        <a:buChar char="»"/>
        <a:defRPr sz="2000">
          <a:solidFill>
            <a:srgbClr val="45456F"/>
          </a:solidFill>
          <a:latin typeface="+mn-lt"/>
          <a:cs typeface="+mn-cs"/>
        </a:defRPr>
      </a:lvl5pPr>
      <a:lvl6pPr marL="2514600" indent="-228600" algn="l" rtl="0" fontAlgn="base">
        <a:spcBef>
          <a:spcPct val="20000"/>
        </a:spcBef>
        <a:spcAft>
          <a:spcPct val="0"/>
        </a:spcAft>
        <a:buChar char="»"/>
        <a:defRPr sz="2000">
          <a:solidFill>
            <a:srgbClr val="45456F"/>
          </a:solidFill>
          <a:latin typeface="+mn-lt"/>
          <a:cs typeface="+mn-cs"/>
        </a:defRPr>
      </a:lvl6pPr>
      <a:lvl7pPr marL="2971800" indent="-228600" algn="l" rtl="0" fontAlgn="base">
        <a:spcBef>
          <a:spcPct val="20000"/>
        </a:spcBef>
        <a:spcAft>
          <a:spcPct val="0"/>
        </a:spcAft>
        <a:buChar char="»"/>
        <a:defRPr sz="2000">
          <a:solidFill>
            <a:srgbClr val="45456F"/>
          </a:solidFill>
          <a:latin typeface="+mn-lt"/>
          <a:cs typeface="+mn-cs"/>
        </a:defRPr>
      </a:lvl7pPr>
      <a:lvl8pPr marL="3429000" indent="-228600" algn="l" rtl="0" fontAlgn="base">
        <a:spcBef>
          <a:spcPct val="20000"/>
        </a:spcBef>
        <a:spcAft>
          <a:spcPct val="0"/>
        </a:spcAft>
        <a:buChar char="»"/>
        <a:defRPr sz="2000">
          <a:solidFill>
            <a:srgbClr val="45456F"/>
          </a:solidFill>
          <a:latin typeface="+mn-lt"/>
          <a:cs typeface="+mn-cs"/>
        </a:defRPr>
      </a:lvl8pPr>
      <a:lvl9pPr marL="3886200" indent="-228600" algn="l" rtl="0" fontAlgn="base">
        <a:spcBef>
          <a:spcPct val="20000"/>
        </a:spcBef>
        <a:spcAft>
          <a:spcPct val="0"/>
        </a:spcAft>
        <a:buChar char="»"/>
        <a:defRPr sz="2000">
          <a:solidFill>
            <a:srgbClr val="45456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userDrawn="1"/>
        </p:nvSpPr>
        <p:spPr bwMode="auto">
          <a:xfrm>
            <a:off x="0" y="6477000"/>
            <a:ext cx="9144000" cy="381000"/>
          </a:xfrm>
          <a:prstGeom prst="rect">
            <a:avLst/>
          </a:prstGeom>
          <a:gradFill rotWithShape="1">
            <a:gsLst>
              <a:gs pos="0">
                <a:srgbClr val="F5F7F9"/>
              </a:gs>
              <a:gs pos="100000">
                <a:srgbClr val="CAD4E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3" name="Rectangle 9"/>
          <p:cNvSpPr>
            <a:spLocks noChangeArrowheads="1"/>
          </p:cNvSpPr>
          <p:nvPr userDrawn="1"/>
        </p:nvSpPr>
        <p:spPr bwMode="auto">
          <a:xfrm>
            <a:off x="0" y="0"/>
            <a:ext cx="9144000" cy="1295400"/>
          </a:xfrm>
          <a:prstGeom prst="rect">
            <a:avLst/>
          </a:prstGeom>
          <a:gradFill rotWithShape="1">
            <a:gsLst>
              <a:gs pos="0">
                <a:srgbClr val="45456F">
                  <a:alpha val="71001"/>
                </a:srgbClr>
              </a:gs>
              <a:gs pos="50000">
                <a:srgbClr val="B0CADE"/>
              </a:gs>
              <a:gs pos="100000">
                <a:srgbClr val="45456F">
                  <a:alpha val="71001"/>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032" name="Picture 8" descr="ICAN_Lucida_20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200" y="60325"/>
            <a:ext cx="1219200" cy="1158875"/>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1"/>
          <p:cNvSpPr>
            <a:spLocks noChangeArrowheads="1"/>
          </p:cNvSpPr>
          <p:nvPr userDrawn="1"/>
        </p:nvSpPr>
        <p:spPr bwMode="auto">
          <a:xfrm flipV="1">
            <a:off x="0" y="1295400"/>
            <a:ext cx="9144000" cy="5181600"/>
          </a:xfrm>
          <a:prstGeom prst="rect">
            <a:avLst/>
          </a:prstGeom>
          <a:gradFill rotWithShape="1">
            <a:gsLst>
              <a:gs pos="0">
                <a:srgbClr val="F5F7F9"/>
              </a:gs>
              <a:gs pos="100000">
                <a:srgbClr val="CAD4E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6" name="Line 12"/>
          <p:cNvSpPr>
            <a:spLocks noChangeShapeType="1"/>
          </p:cNvSpPr>
          <p:nvPr userDrawn="1"/>
        </p:nvSpPr>
        <p:spPr bwMode="auto">
          <a:xfrm>
            <a:off x="0" y="1295400"/>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7" name="Line 13"/>
          <p:cNvSpPr>
            <a:spLocks noChangeShapeType="1"/>
          </p:cNvSpPr>
          <p:nvPr userDrawn="1"/>
        </p:nvSpPr>
        <p:spPr bwMode="auto">
          <a:xfrm flipH="1">
            <a:off x="0" y="6477000"/>
            <a:ext cx="14478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8" name="Line 14"/>
          <p:cNvSpPr>
            <a:spLocks noChangeShapeType="1"/>
          </p:cNvSpPr>
          <p:nvPr userDrawn="1"/>
        </p:nvSpPr>
        <p:spPr bwMode="auto">
          <a:xfrm>
            <a:off x="1447800" y="6477000"/>
            <a:ext cx="7696200" cy="0"/>
          </a:xfrm>
          <a:prstGeom prst="line">
            <a:avLst/>
          </a:prstGeom>
          <a:noFill/>
          <a:ln w="9525">
            <a:solidFill>
              <a:srgbClr val="BFCBD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 name="Rectangle 2"/>
          <p:cNvSpPr>
            <a:spLocks noGrp="1" noChangeArrowheads="1"/>
          </p:cNvSpPr>
          <p:nvPr>
            <p:ph type="title"/>
          </p:nvPr>
        </p:nvSpPr>
        <p:spPr bwMode="auto">
          <a:xfrm>
            <a:off x="1524000" y="762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Overview</a:t>
            </a:r>
          </a:p>
        </p:txBody>
      </p:sp>
      <p:sp>
        <p:nvSpPr>
          <p:cNvPr id="1027" name="Rectangle 3"/>
          <p:cNvSpPr>
            <a:spLocks noGrp="1" noChangeArrowheads="1"/>
          </p:cNvSpPr>
          <p:nvPr>
            <p:ph type="body" idx="1"/>
          </p:nvPr>
        </p:nvSpPr>
        <p:spPr bwMode="auto">
          <a:xfrm>
            <a:off x="395288" y="1828800"/>
            <a:ext cx="8424862"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Introduction</a:t>
            </a:r>
          </a:p>
          <a:p>
            <a:pPr lvl="0"/>
            <a:r>
              <a:rPr lang="en-US" smtClean="0"/>
              <a:t>Considerations for CWA development</a:t>
            </a:r>
          </a:p>
          <a:p>
            <a:pPr lvl="0"/>
            <a:r>
              <a:rPr lang="en-GB" smtClean="0"/>
              <a:t>Atlas purpose and challenges to accomplish the purpose?</a:t>
            </a:r>
          </a:p>
          <a:p>
            <a:pPr lvl="0"/>
            <a:r>
              <a:rPr lang="en-GB" smtClean="0"/>
              <a:t>Geographic Area</a:t>
            </a:r>
          </a:p>
          <a:p>
            <a:pPr lvl="0"/>
            <a:r>
              <a:rPr lang="en-GB" smtClean="0"/>
              <a:t>Conclusions</a:t>
            </a:r>
          </a:p>
        </p:txBody>
      </p:sp>
      <p:sp>
        <p:nvSpPr>
          <p:cNvPr id="1029" name="Rectangle 5"/>
          <p:cNvSpPr>
            <a:spLocks noGrp="1" noChangeArrowheads="1"/>
          </p:cNvSpPr>
          <p:nvPr>
            <p:ph type="ftr" sz="quarter" idx="3"/>
          </p:nvPr>
        </p:nvSpPr>
        <p:spPr bwMode="auto">
          <a:xfrm>
            <a:off x="1447800" y="6553200"/>
            <a:ext cx="3352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45456F"/>
                </a:solidFill>
              </a:defRPr>
            </a:lvl1pPr>
          </a:lstStyle>
          <a:p>
            <a:r>
              <a:rPr lang="en-GB"/>
              <a:t>ICAN-V 2011</a:t>
            </a:r>
          </a:p>
        </p:txBody>
      </p:sp>
      <p:sp>
        <p:nvSpPr>
          <p:cNvPr id="1030" name="Rectangle 6"/>
          <p:cNvSpPr>
            <a:spLocks noGrp="1" noChangeArrowheads="1"/>
          </p:cNvSpPr>
          <p:nvPr>
            <p:ph type="sldNum" sz="quarter" idx="4"/>
          </p:nvPr>
        </p:nvSpPr>
        <p:spPr bwMode="auto">
          <a:xfrm>
            <a:off x="69342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45456F"/>
                </a:solidFill>
              </a:defRPr>
            </a:lvl1pPr>
          </a:lstStyle>
          <a:p>
            <a:fld id="{4506F0C9-8379-4CE2-83F6-33CAE344B551}"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hf hdr="0" dt="0"/>
  <p:txStyles>
    <p:titleStyle>
      <a:lvl1pPr algn="ctr" rtl="0" fontAlgn="base">
        <a:spcBef>
          <a:spcPct val="0"/>
        </a:spcBef>
        <a:spcAft>
          <a:spcPct val="0"/>
        </a:spcAft>
        <a:defRPr sz="3200">
          <a:solidFill>
            <a:srgbClr val="45456F"/>
          </a:solidFill>
          <a:latin typeface="+mj-lt"/>
          <a:ea typeface="+mj-ea"/>
          <a:cs typeface="+mj-cs"/>
        </a:defRPr>
      </a:lvl1pPr>
      <a:lvl2pPr algn="ctr" rtl="0" fontAlgn="base">
        <a:spcBef>
          <a:spcPct val="0"/>
        </a:spcBef>
        <a:spcAft>
          <a:spcPct val="0"/>
        </a:spcAft>
        <a:defRPr sz="3200">
          <a:solidFill>
            <a:srgbClr val="45456F"/>
          </a:solidFill>
          <a:latin typeface="Arial" pitchFamily="34" charset="0"/>
          <a:cs typeface="Arial" pitchFamily="34" charset="0"/>
        </a:defRPr>
      </a:lvl2pPr>
      <a:lvl3pPr algn="ctr" rtl="0" fontAlgn="base">
        <a:spcBef>
          <a:spcPct val="0"/>
        </a:spcBef>
        <a:spcAft>
          <a:spcPct val="0"/>
        </a:spcAft>
        <a:defRPr sz="3200">
          <a:solidFill>
            <a:srgbClr val="45456F"/>
          </a:solidFill>
          <a:latin typeface="Arial" pitchFamily="34" charset="0"/>
          <a:cs typeface="Arial" pitchFamily="34" charset="0"/>
        </a:defRPr>
      </a:lvl3pPr>
      <a:lvl4pPr algn="ctr" rtl="0" fontAlgn="base">
        <a:spcBef>
          <a:spcPct val="0"/>
        </a:spcBef>
        <a:spcAft>
          <a:spcPct val="0"/>
        </a:spcAft>
        <a:defRPr sz="3200">
          <a:solidFill>
            <a:srgbClr val="45456F"/>
          </a:solidFill>
          <a:latin typeface="Arial" pitchFamily="34" charset="0"/>
          <a:cs typeface="Arial" pitchFamily="34" charset="0"/>
        </a:defRPr>
      </a:lvl4pPr>
      <a:lvl5pPr algn="ctr" rtl="0" fontAlgn="base">
        <a:spcBef>
          <a:spcPct val="0"/>
        </a:spcBef>
        <a:spcAft>
          <a:spcPct val="0"/>
        </a:spcAft>
        <a:defRPr sz="3200">
          <a:solidFill>
            <a:srgbClr val="45456F"/>
          </a:solidFill>
          <a:latin typeface="Arial" pitchFamily="34" charset="0"/>
          <a:cs typeface="Arial" pitchFamily="34" charset="0"/>
        </a:defRPr>
      </a:lvl5pPr>
      <a:lvl6pPr marL="457200" algn="ctr" rtl="0" fontAlgn="base">
        <a:spcBef>
          <a:spcPct val="0"/>
        </a:spcBef>
        <a:spcAft>
          <a:spcPct val="0"/>
        </a:spcAft>
        <a:defRPr sz="3200">
          <a:solidFill>
            <a:srgbClr val="45456F"/>
          </a:solidFill>
          <a:latin typeface="Arial" pitchFamily="34" charset="0"/>
          <a:cs typeface="Arial" pitchFamily="34" charset="0"/>
        </a:defRPr>
      </a:lvl6pPr>
      <a:lvl7pPr marL="914400" algn="ctr" rtl="0" fontAlgn="base">
        <a:spcBef>
          <a:spcPct val="0"/>
        </a:spcBef>
        <a:spcAft>
          <a:spcPct val="0"/>
        </a:spcAft>
        <a:defRPr sz="3200">
          <a:solidFill>
            <a:srgbClr val="45456F"/>
          </a:solidFill>
          <a:latin typeface="Arial" pitchFamily="34" charset="0"/>
          <a:cs typeface="Arial" pitchFamily="34" charset="0"/>
        </a:defRPr>
      </a:lvl7pPr>
      <a:lvl8pPr marL="1371600" algn="ctr" rtl="0" fontAlgn="base">
        <a:spcBef>
          <a:spcPct val="0"/>
        </a:spcBef>
        <a:spcAft>
          <a:spcPct val="0"/>
        </a:spcAft>
        <a:defRPr sz="3200">
          <a:solidFill>
            <a:srgbClr val="45456F"/>
          </a:solidFill>
          <a:latin typeface="Arial" pitchFamily="34" charset="0"/>
          <a:cs typeface="Arial" pitchFamily="34" charset="0"/>
        </a:defRPr>
      </a:lvl8pPr>
      <a:lvl9pPr marL="1828800" algn="ctr" rtl="0" fontAlgn="base">
        <a:spcBef>
          <a:spcPct val="0"/>
        </a:spcBef>
        <a:spcAft>
          <a:spcPct val="0"/>
        </a:spcAft>
        <a:defRPr sz="3200">
          <a:solidFill>
            <a:srgbClr val="45456F"/>
          </a:solidFill>
          <a:latin typeface="Arial" pitchFamily="34" charset="0"/>
          <a:cs typeface="Arial" pitchFamily="34" charset="0"/>
        </a:defRPr>
      </a:lvl9pPr>
    </p:titleStyle>
    <p:bodyStyle>
      <a:lvl1pPr marL="342900" indent="-342900" algn="l" rtl="0" fontAlgn="base">
        <a:spcBef>
          <a:spcPct val="20000"/>
        </a:spcBef>
        <a:spcAft>
          <a:spcPct val="0"/>
        </a:spcAft>
        <a:buChar char="•"/>
        <a:defRPr sz="2400">
          <a:solidFill>
            <a:srgbClr val="45456F"/>
          </a:solidFill>
          <a:latin typeface="+mn-lt"/>
          <a:ea typeface="+mn-ea"/>
          <a:cs typeface="+mn-cs"/>
        </a:defRPr>
      </a:lvl1pPr>
      <a:lvl2pPr marL="742950" indent="-285750" algn="l" rtl="0" fontAlgn="base">
        <a:spcBef>
          <a:spcPct val="20000"/>
        </a:spcBef>
        <a:spcAft>
          <a:spcPct val="0"/>
        </a:spcAft>
        <a:buChar char="–"/>
        <a:defRPr sz="2800">
          <a:solidFill>
            <a:srgbClr val="45456F"/>
          </a:solidFill>
          <a:latin typeface="+mn-lt"/>
          <a:cs typeface="Times New Roman" pitchFamily="18" charset="0"/>
        </a:defRPr>
      </a:lvl2pPr>
      <a:lvl3pPr marL="1143000" indent="-228600" algn="l" rtl="0" fontAlgn="base">
        <a:spcBef>
          <a:spcPct val="20000"/>
        </a:spcBef>
        <a:spcAft>
          <a:spcPct val="0"/>
        </a:spcAft>
        <a:buChar char="•"/>
        <a:defRPr sz="2400">
          <a:solidFill>
            <a:srgbClr val="45456F"/>
          </a:solidFill>
          <a:latin typeface="+mn-lt"/>
          <a:cs typeface="Times New Roman" pitchFamily="18" charset="0"/>
        </a:defRPr>
      </a:lvl3pPr>
      <a:lvl4pPr marL="1600200" indent="-228600" algn="l" rtl="0" fontAlgn="base">
        <a:spcBef>
          <a:spcPct val="20000"/>
        </a:spcBef>
        <a:spcAft>
          <a:spcPct val="0"/>
        </a:spcAft>
        <a:buChar char="–"/>
        <a:defRPr sz="2000">
          <a:solidFill>
            <a:srgbClr val="45456F"/>
          </a:solidFill>
          <a:latin typeface="+mn-lt"/>
          <a:cs typeface="Times New Roman" pitchFamily="18" charset="0"/>
        </a:defRPr>
      </a:lvl4pPr>
      <a:lvl5pPr marL="2057400" indent="-228600" algn="l" rtl="0" fontAlgn="base">
        <a:spcBef>
          <a:spcPct val="20000"/>
        </a:spcBef>
        <a:spcAft>
          <a:spcPct val="0"/>
        </a:spcAft>
        <a:buChar char="»"/>
        <a:defRPr sz="2000">
          <a:solidFill>
            <a:srgbClr val="45456F"/>
          </a:solidFill>
          <a:latin typeface="+mn-lt"/>
          <a:cs typeface="Times New Roman" pitchFamily="18" charset="0"/>
        </a:defRPr>
      </a:lvl5pPr>
      <a:lvl6pPr marL="2514600" indent="-228600" algn="l" rtl="0" fontAlgn="base">
        <a:spcBef>
          <a:spcPct val="20000"/>
        </a:spcBef>
        <a:spcAft>
          <a:spcPct val="0"/>
        </a:spcAft>
        <a:buChar char="»"/>
        <a:defRPr sz="2000">
          <a:solidFill>
            <a:srgbClr val="45456F"/>
          </a:solidFill>
          <a:latin typeface="+mn-lt"/>
          <a:cs typeface="Times New Roman" pitchFamily="18" charset="0"/>
        </a:defRPr>
      </a:lvl6pPr>
      <a:lvl7pPr marL="2971800" indent="-228600" algn="l" rtl="0" fontAlgn="base">
        <a:spcBef>
          <a:spcPct val="20000"/>
        </a:spcBef>
        <a:spcAft>
          <a:spcPct val="0"/>
        </a:spcAft>
        <a:buChar char="»"/>
        <a:defRPr sz="2000">
          <a:solidFill>
            <a:srgbClr val="45456F"/>
          </a:solidFill>
          <a:latin typeface="+mn-lt"/>
          <a:cs typeface="Times New Roman" pitchFamily="18" charset="0"/>
        </a:defRPr>
      </a:lvl7pPr>
      <a:lvl8pPr marL="3429000" indent="-228600" algn="l" rtl="0" fontAlgn="base">
        <a:spcBef>
          <a:spcPct val="20000"/>
        </a:spcBef>
        <a:spcAft>
          <a:spcPct val="0"/>
        </a:spcAft>
        <a:buChar char="»"/>
        <a:defRPr sz="2000">
          <a:solidFill>
            <a:srgbClr val="45456F"/>
          </a:solidFill>
          <a:latin typeface="+mn-lt"/>
          <a:cs typeface="Times New Roman" pitchFamily="18" charset="0"/>
        </a:defRPr>
      </a:lvl8pPr>
      <a:lvl9pPr marL="3886200" indent="-228600" algn="l" rtl="0" fontAlgn="base">
        <a:spcBef>
          <a:spcPct val="20000"/>
        </a:spcBef>
        <a:spcAft>
          <a:spcPct val="0"/>
        </a:spcAft>
        <a:buChar char="»"/>
        <a:defRPr sz="2000">
          <a:solidFill>
            <a:srgbClr val="45456F"/>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ChangeArrowheads="1"/>
          </p:cNvSpPr>
          <p:nvPr userDrawn="1"/>
        </p:nvSpPr>
        <p:spPr bwMode="auto">
          <a:xfrm>
            <a:off x="0" y="6477000"/>
            <a:ext cx="9144000" cy="381000"/>
          </a:xfrm>
          <a:prstGeom prst="rect">
            <a:avLst/>
          </a:prstGeom>
          <a:gradFill rotWithShape="1">
            <a:gsLst>
              <a:gs pos="0">
                <a:srgbClr val="F5F7F9"/>
              </a:gs>
              <a:gs pos="100000">
                <a:srgbClr val="CAD4E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307" name="Rectangle 3"/>
          <p:cNvSpPr>
            <a:spLocks noChangeArrowheads="1"/>
          </p:cNvSpPr>
          <p:nvPr userDrawn="1"/>
        </p:nvSpPr>
        <p:spPr bwMode="auto">
          <a:xfrm>
            <a:off x="0" y="0"/>
            <a:ext cx="9144000" cy="1295400"/>
          </a:xfrm>
          <a:prstGeom prst="rect">
            <a:avLst/>
          </a:prstGeom>
          <a:gradFill rotWithShape="1">
            <a:gsLst>
              <a:gs pos="0">
                <a:srgbClr val="45456F">
                  <a:alpha val="71001"/>
                </a:srgbClr>
              </a:gs>
              <a:gs pos="50000">
                <a:srgbClr val="B0CADE"/>
              </a:gs>
              <a:gs pos="100000">
                <a:srgbClr val="45456F">
                  <a:alpha val="71001"/>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98308" name="Picture 4" descr="ICAN_Lucida_20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200" y="60325"/>
            <a:ext cx="1219200" cy="1158875"/>
          </a:xfrm>
          <a:prstGeom prst="rect">
            <a:avLst/>
          </a:prstGeom>
          <a:noFill/>
          <a:extLst>
            <a:ext uri="{909E8E84-426E-40DD-AFC4-6F175D3DCCD1}">
              <a14:hiddenFill xmlns:a14="http://schemas.microsoft.com/office/drawing/2010/main">
                <a:solidFill>
                  <a:srgbClr val="FFFFFF"/>
                </a:solidFill>
              </a14:hiddenFill>
            </a:ext>
          </a:extLst>
        </p:spPr>
      </p:pic>
      <p:sp>
        <p:nvSpPr>
          <p:cNvPr id="98309" name="Rectangle 5"/>
          <p:cNvSpPr>
            <a:spLocks noChangeArrowheads="1"/>
          </p:cNvSpPr>
          <p:nvPr userDrawn="1"/>
        </p:nvSpPr>
        <p:spPr bwMode="auto">
          <a:xfrm flipV="1">
            <a:off x="0" y="1295400"/>
            <a:ext cx="9144000" cy="5181600"/>
          </a:xfrm>
          <a:prstGeom prst="rect">
            <a:avLst/>
          </a:prstGeom>
          <a:gradFill rotWithShape="1">
            <a:gsLst>
              <a:gs pos="0">
                <a:srgbClr val="F5F7F9"/>
              </a:gs>
              <a:gs pos="100000">
                <a:srgbClr val="CAD4E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310" name="Line 6"/>
          <p:cNvSpPr>
            <a:spLocks noChangeShapeType="1"/>
          </p:cNvSpPr>
          <p:nvPr userDrawn="1"/>
        </p:nvSpPr>
        <p:spPr bwMode="auto">
          <a:xfrm>
            <a:off x="0" y="1295400"/>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8311" name="Line 7"/>
          <p:cNvSpPr>
            <a:spLocks noChangeShapeType="1"/>
          </p:cNvSpPr>
          <p:nvPr userDrawn="1"/>
        </p:nvSpPr>
        <p:spPr bwMode="auto">
          <a:xfrm flipH="1">
            <a:off x="0" y="6477000"/>
            <a:ext cx="14478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8312" name="Line 8"/>
          <p:cNvSpPr>
            <a:spLocks noChangeShapeType="1"/>
          </p:cNvSpPr>
          <p:nvPr userDrawn="1"/>
        </p:nvSpPr>
        <p:spPr bwMode="auto">
          <a:xfrm>
            <a:off x="1447800" y="6477000"/>
            <a:ext cx="7696200" cy="0"/>
          </a:xfrm>
          <a:prstGeom prst="line">
            <a:avLst/>
          </a:prstGeom>
          <a:noFill/>
          <a:ln w="9525">
            <a:solidFill>
              <a:srgbClr val="BFCBD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8313" name="Rectangle 9"/>
          <p:cNvSpPr>
            <a:spLocks noGrp="1" noChangeArrowheads="1"/>
          </p:cNvSpPr>
          <p:nvPr>
            <p:ph type="title"/>
          </p:nvPr>
        </p:nvSpPr>
        <p:spPr bwMode="auto">
          <a:xfrm>
            <a:off x="1524000" y="762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Introduction</a:t>
            </a:r>
          </a:p>
        </p:txBody>
      </p:sp>
      <p:sp>
        <p:nvSpPr>
          <p:cNvPr id="98314" name="Rectangle 10"/>
          <p:cNvSpPr>
            <a:spLocks noGrp="1" noChangeArrowheads="1"/>
          </p:cNvSpPr>
          <p:nvPr>
            <p:ph type="body" idx="1"/>
          </p:nvPr>
        </p:nvSpPr>
        <p:spPr bwMode="auto">
          <a:xfrm>
            <a:off x="323850" y="2205038"/>
            <a:ext cx="842486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Overall the audience will largely influence the end result. </a:t>
            </a:r>
          </a:p>
          <a:p>
            <a:pPr lvl="0"/>
            <a:r>
              <a:rPr lang="en-US" smtClean="0"/>
              <a:t>ICAN context: strategy document recognises the importance of the end user: </a:t>
            </a:r>
          </a:p>
          <a:p>
            <a:pPr lvl="0"/>
            <a:endParaRPr lang="en-GB" smtClean="0"/>
          </a:p>
        </p:txBody>
      </p:sp>
      <p:sp>
        <p:nvSpPr>
          <p:cNvPr id="98315" name="Rectangle 11"/>
          <p:cNvSpPr>
            <a:spLocks noGrp="1" noChangeArrowheads="1"/>
          </p:cNvSpPr>
          <p:nvPr>
            <p:ph type="ftr" sz="quarter" idx="3"/>
          </p:nvPr>
        </p:nvSpPr>
        <p:spPr bwMode="auto">
          <a:xfrm>
            <a:off x="1447800" y="6553200"/>
            <a:ext cx="3352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45456F"/>
                </a:solidFill>
              </a:defRPr>
            </a:lvl1pPr>
          </a:lstStyle>
          <a:p>
            <a:r>
              <a:rPr lang="en-GB"/>
              <a:t>Littoral 2008</a:t>
            </a:r>
          </a:p>
        </p:txBody>
      </p:sp>
      <p:sp>
        <p:nvSpPr>
          <p:cNvPr id="98316" name="Rectangle 12"/>
          <p:cNvSpPr>
            <a:spLocks noGrp="1" noChangeArrowheads="1"/>
          </p:cNvSpPr>
          <p:nvPr>
            <p:ph type="sldNum" sz="quarter" idx="4"/>
          </p:nvPr>
        </p:nvSpPr>
        <p:spPr bwMode="auto">
          <a:xfrm>
            <a:off x="69342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45456F"/>
                </a:solidFill>
              </a:defRPr>
            </a:lvl1pPr>
          </a:lstStyle>
          <a:p>
            <a:fld id="{D625BD20-0B1F-4FF6-9371-E34906C2D0B7}" type="slidenum">
              <a:rPr lang="en-GB"/>
              <a:pPr/>
              <a:t>‹#›</a:t>
            </a:fld>
            <a:endParaRPr lang="en-GB"/>
          </a:p>
        </p:txBody>
      </p:sp>
      <p:sp>
        <p:nvSpPr>
          <p:cNvPr id="98317" name="Rectangle 13"/>
          <p:cNvSpPr>
            <a:spLocks noChangeArrowheads="1"/>
          </p:cNvSpPr>
          <p:nvPr/>
        </p:nvSpPr>
        <p:spPr bwMode="auto">
          <a:xfrm>
            <a:off x="107950" y="1484313"/>
            <a:ext cx="892810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a:solidFill>
                  <a:srgbClr val="45456F"/>
                </a:solidFill>
                <a:ea typeface="Times New Roman" pitchFamily="18" charset="0"/>
              </a:rPr>
              <a:t>Why am I talking about end user perspectives and experiences?</a:t>
            </a:r>
          </a:p>
          <a:p>
            <a:pPr marL="342900" indent="-342900">
              <a:spcBef>
                <a:spcPct val="20000"/>
              </a:spcBef>
              <a:buFontTx/>
              <a:buChar char="•"/>
            </a:pPr>
            <a:endParaRPr lang="en-GB" sz="2400">
              <a:solidFill>
                <a:srgbClr val="45456F"/>
              </a:solidFill>
              <a:ea typeface="Times New Roman" pitchFamily="18" charset="0"/>
            </a:endParaRPr>
          </a:p>
        </p:txBody>
      </p:sp>
      <p:sp>
        <p:nvSpPr>
          <p:cNvPr id="98318" name="Rectangle 14"/>
          <p:cNvSpPr>
            <a:spLocks noChangeArrowheads="1"/>
          </p:cNvSpPr>
          <p:nvPr/>
        </p:nvSpPr>
        <p:spPr bwMode="auto">
          <a:xfrm>
            <a:off x="395288" y="3644900"/>
            <a:ext cx="8424862"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a:solidFill>
                  <a:srgbClr val="45456F"/>
                </a:solidFill>
                <a:ea typeface="Times New Roman" pitchFamily="18" charset="0"/>
              </a:rPr>
              <a:t>ICAN members from five different organizations involved in CWA development are currently working on an assessment document that investigates how CWAs are used by different user communities and determining if user expectations are being met. This document will provide guidelines and ideas for everybody involved in CWA development.</a:t>
            </a:r>
          </a:p>
          <a:p>
            <a:pPr marL="342900" indent="-342900">
              <a:spcBef>
                <a:spcPct val="20000"/>
              </a:spcBef>
              <a:buFontTx/>
              <a:buChar char="•"/>
            </a:pPr>
            <a:endParaRPr lang="en-GB" sz="2400">
              <a:solidFill>
                <a:srgbClr val="45456F"/>
              </a:solidFill>
              <a:ea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ctr" rtl="0" fontAlgn="base">
        <a:spcBef>
          <a:spcPct val="0"/>
        </a:spcBef>
        <a:spcAft>
          <a:spcPct val="0"/>
        </a:spcAft>
        <a:defRPr sz="3200">
          <a:solidFill>
            <a:srgbClr val="45456F"/>
          </a:solidFill>
          <a:latin typeface="+mj-lt"/>
          <a:ea typeface="+mj-ea"/>
          <a:cs typeface="+mj-cs"/>
        </a:defRPr>
      </a:lvl1pPr>
      <a:lvl2pPr algn="ctr" rtl="0" fontAlgn="base">
        <a:spcBef>
          <a:spcPct val="0"/>
        </a:spcBef>
        <a:spcAft>
          <a:spcPct val="0"/>
        </a:spcAft>
        <a:defRPr sz="3200">
          <a:solidFill>
            <a:srgbClr val="45456F"/>
          </a:solidFill>
          <a:latin typeface="Arial" pitchFamily="34" charset="0"/>
          <a:cs typeface="Arial" pitchFamily="34" charset="0"/>
        </a:defRPr>
      </a:lvl2pPr>
      <a:lvl3pPr algn="ctr" rtl="0" fontAlgn="base">
        <a:spcBef>
          <a:spcPct val="0"/>
        </a:spcBef>
        <a:spcAft>
          <a:spcPct val="0"/>
        </a:spcAft>
        <a:defRPr sz="3200">
          <a:solidFill>
            <a:srgbClr val="45456F"/>
          </a:solidFill>
          <a:latin typeface="Arial" pitchFamily="34" charset="0"/>
          <a:cs typeface="Arial" pitchFamily="34" charset="0"/>
        </a:defRPr>
      </a:lvl3pPr>
      <a:lvl4pPr algn="ctr" rtl="0" fontAlgn="base">
        <a:spcBef>
          <a:spcPct val="0"/>
        </a:spcBef>
        <a:spcAft>
          <a:spcPct val="0"/>
        </a:spcAft>
        <a:defRPr sz="3200">
          <a:solidFill>
            <a:srgbClr val="45456F"/>
          </a:solidFill>
          <a:latin typeface="Arial" pitchFamily="34" charset="0"/>
          <a:cs typeface="Arial" pitchFamily="34" charset="0"/>
        </a:defRPr>
      </a:lvl4pPr>
      <a:lvl5pPr algn="ctr" rtl="0" fontAlgn="base">
        <a:spcBef>
          <a:spcPct val="0"/>
        </a:spcBef>
        <a:spcAft>
          <a:spcPct val="0"/>
        </a:spcAft>
        <a:defRPr sz="3200">
          <a:solidFill>
            <a:srgbClr val="45456F"/>
          </a:solidFill>
          <a:latin typeface="Arial" pitchFamily="34" charset="0"/>
          <a:cs typeface="Arial" pitchFamily="34" charset="0"/>
        </a:defRPr>
      </a:lvl5pPr>
      <a:lvl6pPr marL="457200" algn="ctr" rtl="0" fontAlgn="base">
        <a:spcBef>
          <a:spcPct val="0"/>
        </a:spcBef>
        <a:spcAft>
          <a:spcPct val="0"/>
        </a:spcAft>
        <a:defRPr sz="3200">
          <a:solidFill>
            <a:srgbClr val="45456F"/>
          </a:solidFill>
          <a:latin typeface="Arial" pitchFamily="34" charset="0"/>
          <a:cs typeface="Arial" pitchFamily="34" charset="0"/>
        </a:defRPr>
      </a:lvl6pPr>
      <a:lvl7pPr marL="914400" algn="ctr" rtl="0" fontAlgn="base">
        <a:spcBef>
          <a:spcPct val="0"/>
        </a:spcBef>
        <a:spcAft>
          <a:spcPct val="0"/>
        </a:spcAft>
        <a:defRPr sz="3200">
          <a:solidFill>
            <a:srgbClr val="45456F"/>
          </a:solidFill>
          <a:latin typeface="Arial" pitchFamily="34" charset="0"/>
          <a:cs typeface="Arial" pitchFamily="34" charset="0"/>
        </a:defRPr>
      </a:lvl7pPr>
      <a:lvl8pPr marL="1371600" algn="ctr" rtl="0" fontAlgn="base">
        <a:spcBef>
          <a:spcPct val="0"/>
        </a:spcBef>
        <a:spcAft>
          <a:spcPct val="0"/>
        </a:spcAft>
        <a:defRPr sz="3200">
          <a:solidFill>
            <a:srgbClr val="45456F"/>
          </a:solidFill>
          <a:latin typeface="Arial" pitchFamily="34" charset="0"/>
          <a:cs typeface="Arial" pitchFamily="34" charset="0"/>
        </a:defRPr>
      </a:lvl8pPr>
      <a:lvl9pPr marL="1828800" algn="ctr" rtl="0" fontAlgn="base">
        <a:spcBef>
          <a:spcPct val="0"/>
        </a:spcBef>
        <a:spcAft>
          <a:spcPct val="0"/>
        </a:spcAft>
        <a:defRPr sz="3200">
          <a:solidFill>
            <a:srgbClr val="45456F"/>
          </a:solidFill>
          <a:latin typeface="Arial" pitchFamily="34" charset="0"/>
          <a:cs typeface="Arial" pitchFamily="34" charset="0"/>
        </a:defRPr>
      </a:lvl9pPr>
    </p:titleStyle>
    <p:bodyStyle>
      <a:lvl1pPr marL="342900" indent="-342900" algn="l" rtl="0" fontAlgn="base">
        <a:spcBef>
          <a:spcPct val="20000"/>
        </a:spcBef>
        <a:spcAft>
          <a:spcPct val="0"/>
        </a:spcAft>
        <a:buChar char="•"/>
        <a:defRPr sz="2400">
          <a:solidFill>
            <a:srgbClr val="45456F"/>
          </a:solidFill>
          <a:latin typeface="+mn-lt"/>
          <a:ea typeface="+mn-ea"/>
          <a:cs typeface="+mn-cs"/>
        </a:defRPr>
      </a:lvl1pPr>
      <a:lvl2pPr marL="742950" indent="-285750" algn="l" rtl="0" fontAlgn="base">
        <a:spcBef>
          <a:spcPct val="20000"/>
        </a:spcBef>
        <a:spcAft>
          <a:spcPct val="0"/>
        </a:spcAft>
        <a:buChar char="–"/>
        <a:defRPr sz="2800">
          <a:solidFill>
            <a:srgbClr val="45456F"/>
          </a:solidFill>
          <a:latin typeface="+mn-lt"/>
          <a:cs typeface="Times New Roman" pitchFamily="18" charset="0"/>
        </a:defRPr>
      </a:lvl2pPr>
      <a:lvl3pPr marL="1143000" indent="-228600" algn="l" rtl="0" fontAlgn="base">
        <a:spcBef>
          <a:spcPct val="20000"/>
        </a:spcBef>
        <a:spcAft>
          <a:spcPct val="0"/>
        </a:spcAft>
        <a:buChar char="•"/>
        <a:defRPr sz="2400">
          <a:solidFill>
            <a:srgbClr val="45456F"/>
          </a:solidFill>
          <a:latin typeface="+mn-lt"/>
          <a:cs typeface="Times New Roman" pitchFamily="18" charset="0"/>
        </a:defRPr>
      </a:lvl3pPr>
      <a:lvl4pPr marL="1600200" indent="-228600" algn="l" rtl="0" fontAlgn="base">
        <a:spcBef>
          <a:spcPct val="20000"/>
        </a:spcBef>
        <a:spcAft>
          <a:spcPct val="0"/>
        </a:spcAft>
        <a:buChar char="–"/>
        <a:defRPr sz="2000">
          <a:solidFill>
            <a:srgbClr val="45456F"/>
          </a:solidFill>
          <a:latin typeface="+mn-lt"/>
          <a:cs typeface="Times New Roman" pitchFamily="18" charset="0"/>
        </a:defRPr>
      </a:lvl4pPr>
      <a:lvl5pPr marL="2057400" indent="-228600" algn="l" rtl="0" fontAlgn="base">
        <a:spcBef>
          <a:spcPct val="20000"/>
        </a:spcBef>
        <a:spcAft>
          <a:spcPct val="0"/>
        </a:spcAft>
        <a:buChar char="»"/>
        <a:defRPr sz="2000">
          <a:solidFill>
            <a:srgbClr val="45456F"/>
          </a:solidFill>
          <a:latin typeface="+mn-lt"/>
          <a:cs typeface="Times New Roman" pitchFamily="18" charset="0"/>
        </a:defRPr>
      </a:lvl5pPr>
      <a:lvl6pPr marL="2514600" indent="-228600" algn="l" rtl="0" fontAlgn="base">
        <a:spcBef>
          <a:spcPct val="20000"/>
        </a:spcBef>
        <a:spcAft>
          <a:spcPct val="0"/>
        </a:spcAft>
        <a:buChar char="»"/>
        <a:defRPr sz="2000">
          <a:solidFill>
            <a:srgbClr val="45456F"/>
          </a:solidFill>
          <a:latin typeface="+mn-lt"/>
          <a:cs typeface="Times New Roman" pitchFamily="18" charset="0"/>
        </a:defRPr>
      </a:lvl6pPr>
      <a:lvl7pPr marL="2971800" indent="-228600" algn="l" rtl="0" fontAlgn="base">
        <a:spcBef>
          <a:spcPct val="20000"/>
        </a:spcBef>
        <a:spcAft>
          <a:spcPct val="0"/>
        </a:spcAft>
        <a:buChar char="»"/>
        <a:defRPr sz="2000">
          <a:solidFill>
            <a:srgbClr val="45456F"/>
          </a:solidFill>
          <a:latin typeface="+mn-lt"/>
          <a:cs typeface="Times New Roman" pitchFamily="18" charset="0"/>
        </a:defRPr>
      </a:lvl7pPr>
      <a:lvl8pPr marL="3429000" indent="-228600" algn="l" rtl="0" fontAlgn="base">
        <a:spcBef>
          <a:spcPct val="20000"/>
        </a:spcBef>
        <a:spcAft>
          <a:spcPct val="0"/>
        </a:spcAft>
        <a:buChar char="»"/>
        <a:defRPr sz="2000">
          <a:solidFill>
            <a:srgbClr val="45456F"/>
          </a:solidFill>
          <a:latin typeface="+mn-lt"/>
          <a:cs typeface="Times New Roman" pitchFamily="18" charset="0"/>
        </a:defRPr>
      </a:lvl8pPr>
      <a:lvl9pPr marL="3886200" indent="-228600" algn="l" rtl="0" fontAlgn="base">
        <a:spcBef>
          <a:spcPct val="20000"/>
        </a:spcBef>
        <a:spcAft>
          <a:spcPct val="0"/>
        </a:spcAft>
        <a:buChar char="»"/>
        <a:defRPr sz="2000">
          <a:solidFill>
            <a:srgbClr val="45456F"/>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ChangeArrowheads="1"/>
          </p:cNvSpPr>
          <p:nvPr userDrawn="1"/>
        </p:nvSpPr>
        <p:spPr bwMode="auto">
          <a:xfrm>
            <a:off x="0" y="6477000"/>
            <a:ext cx="9144000" cy="381000"/>
          </a:xfrm>
          <a:prstGeom prst="rect">
            <a:avLst/>
          </a:prstGeom>
          <a:gradFill rotWithShape="1">
            <a:gsLst>
              <a:gs pos="0">
                <a:srgbClr val="F5F7F9"/>
              </a:gs>
              <a:gs pos="100000">
                <a:srgbClr val="CAD4E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331" name="Rectangle 3"/>
          <p:cNvSpPr>
            <a:spLocks noChangeArrowheads="1"/>
          </p:cNvSpPr>
          <p:nvPr userDrawn="1"/>
        </p:nvSpPr>
        <p:spPr bwMode="auto">
          <a:xfrm>
            <a:off x="0" y="0"/>
            <a:ext cx="9144000" cy="1295400"/>
          </a:xfrm>
          <a:prstGeom prst="rect">
            <a:avLst/>
          </a:prstGeom>
          <a:gradFill rotWithShape="1">
            <a:gsLst>
              <a:gs pos="0">
                <a:srgbClr val="45456F">
                  <a:alpha val="71001"/>
                </a:srgbClr>
              </a:gs>
              <a:gs pos="50000">
                <a:srgbClr val="B0CADE"/>
              </a:gs>
              <a:gs pos="100000">
                <a:srgbClr val="45456F">
                  <a:alpha val="71001"/>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99332" name="Picture 4" descr="ICAN_Lucida_20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200" y="60325"/>
            <a:ext cx="1219200" cy="1158875"/>
          </a:xfrm>
          <a:prstGeom prst="rect">
            <a:avLst/>
          </a:prstGeom>
          <a:noFill/>
          <a:extLst>
            <a:ext uri="{909E8E84-426E-40DD-AFC4-6F175D3DCCD1}">
              <a14:hiddenFill xmlns:a14="http://schemas.microsoft.com/office/drawing/2010/main">
                <a:solidFill>
                  <a:srgbClr val="FFFFFF"/>
                </a:solidFill>
              </a14:hiddenFill>
            </a:ext>
          </a:extLst>
        </p:spPr>
      </p:pic>
      <p:sp>
        <p:nvSpPr>
          <p:cNvPr id="99333" name="Rectangle 5"/>
          <p:cNvSpPr>
            <a:spLocks noChangeArrowheads="1"/>
          </p:cNvSpPr>
          <p:nvPr userDrawn="1"/>
        </p:nvSpPr>
        <p:spPr bwMode="auto">
          <a:xfrm flipV="1">
            <a:off x="0" y="1295400"/>
            <a:ext cx="9144000" cy="5181600"/>
          </a:xfrm>
          <a:prstGeom prst="rect">
            <a:avLst/>
          </a:prstGeom>
          <a:gradFill rotWithShape="1">
            <a:gsLst>
              <a:gs pos="0">
                <a:srgbClr val="F5F7F9"/>
              </a:gs>
              <a:gs pos="100000">
                <a:srgbClr val="CAD4E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334" name="Line 6"/>
          <p:cNvSpPr>
            <a:spLocks noChangeShapeType="1"/>
          </p:cNvSpPr>
          <p:nvPr userDrawn="1"/>
        </p:nvSpPr>
        <p:spPr bwMode="auto">
          <a:xfrm>
            <a:off x="0" y="1295400"/>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9335" name="Line 7"/>
          <p:cNvSpPr>
            <a:spLocks noChangeShapeType="1"/>
          </p:cNvSpPr>
          <p:nvPr userDrawn="1"/>
        </p:nvSpPr>
        <p:spPr bwMode="auto">
          <a:xfrm flipH="1">
            <a:off x="0" y="6477000"/>
            <a:ext cx="14478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9336" name="Line 8"/>
          <p:cNvSpPr>
            <a:spLocks noChangeShapeType="1"/>
          </p:cNvSpPr>
          <p:nvPr userDrawn="1"/>
        </p:nvSpPr>
        <p:spPr bwMode="auto">
          <a:xfrm>
            <a:off x="1447800" y="6477000"/>
            <a:ext cx="7696200" cy="0"/>
          </a:xfrm>
          <a:prstGeom prst="line">
            <a:avLst/>
          </a:prstGeom>
          <a:noFill/>
          <a:ln w="9525">
            <a:solidFill>
              <a:srgbClr val="BFCBD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9337" name="Rectangle 9"/>
          <p:cNvSpPr>
            <a:spLocks noGrp="1" noChangeArrowheads="1"/>
          </p:cNvSpPr>
          <p:nvPr>
            <p:ph type="title"/>
          </p:nvPr>
        </p:nvSpPr>
        <p:spPr bwMode="auto">
          <a:xfrm>
            <a:off x="1403350" y="333375"/>
            <a:ext cx="7543800"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Considerations for CWA development</a:t>
            </a:r>
            <a:br>
              <a:rPr lang="en-US" smtClean="0"/>
            </a:br>
            <a:endParaRPr lang="en-GB" smtClean="0"/>
          </a:p>
        </p:txBody>
      </p:sp>
      <p:sp>
        <p:nvSpPr>
          <p:cNvPr id="99338" name="Rectangle 10"/>
          <p:cNvSpPr>
            <a:spLocks noGrp="1" noChangeArrowheads="1"/>
          </p:cNvSpPr>
          <p:nvPr>
            <p:ph type="body" idx="1"/>
          </p:nvPr>
        </p:nvSpPr>
        <p:spPr bwMode="auto">
          <a:xfrm>
            <a:off x="323850" y="2205038"/>
            <a:ext cx="8424863"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Different end users have different needs</a:t>
            </a:r>
          </a:p>
          <a:p>
            <a:pPr lvl="0"/>
            <a:r>
              <a:rPr lang="en-US" smtClean="0"/>
              <a:t>General Public:  </a:t>
            </a:r>
          </a:p>
          <a:p>
            <a:pPr lvl="0"/>
            <a:r>
              <a:rPr lang="en-US" smtClean="0"/>
              <a:t>easy accessible, clear and containing information of interest to the public </a:t>
            </a:r>
          </a:p>
          <a:p>
            <a:pPr lvl="0"/>
            <a:r>
              <a:rPr lang="en-US" smtClean="0"/>
              <a:t>users might not be familiar with GIS tools  but this aspect has changed websites like Google earth are widely used medium which might also sets some expectations on look and feel of the CWA</a:t>
            </a:r>
            <a:endParaRPr lang="en-GB" smtClean="0"/>
          </a:p>
          <a:p>
            <a:pPr lvl="0"/>
            <a:r>
              <a:rPr lang="en-US" smtClean="0"/>
              <a:t>Scientific audience: </a:t>
            </a:r>
          </a:p>
          <a:p>
            <a:pPr lvl="0"/>
            <a:r>
              <a:rPr lang="en-US" smtClean="0"/>
              <a:t>detailed and complex information, Audience is familiar with using GIS, graphs, maps, etc. and might </a:t>
            </a:r>
          </a:p>
          <a:p>
            <a:pPr lvl="0"/>
            <a:r>
              <a:rPr lang="en-US" smtClean="0"/>
              <a:t>expect of a certain standard of analytical tools</a:t>
            </a:r>
          </a:p>
        </p:txBody>
      </p:sp>
      <p:sp>
        <p:nvSpPr>
          <p:cNvPr id="99339" name="Rectangle 11"/>
          <p:cNvSpPr>
            <a:spLocks noGrp="1" noChangeArrowheads="1"/>
          </p:cNvSpPr>
          <p:nvPr>
            <p:ph type="ftr" sz="quarter" idx="3"/>
          </p:nvPr>
        </p:nvSpPr>
        <p:spPr bwMode="auto">
          <a:xfrm>
            <a:off x="1447800" y="6553200"/>
            <a:ext cx="3352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45456F"/>
                </a:solidFill>
              </a:defRPr>
            </a:lvl1pPr>
          </a:lstStyle>
          <a:p>
            <a:r>
              <a:rPr lang="en-GB"/>
              <a:t>Littoral 2008</a:t>
            </a:r>
          </a:p>
        </p:txBody>
      </p:sp>
      <p:sp>
        <p:nvSpPr>
          <p:cNvPr id="99340" name="Rectangle 12"/>
          <p:cNvSpPr>
            <a:spLocks noGrp="1" noChangeArrowheads="1"/>
          </p:cNvSpPr>
          <p:nvPr>
            <p:ph type="sldNum" sz="quarter" idx="4"/>
          </p:nvPr>
        </p:nvSpPr>
        <p:spPr bwMode="auto">
          <a:xfrm>
            <a:off x="69342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45456F"/>
                </a:solidFill>
              </a:defRPr>
            </a:lvl1pPr>
          </a:lstStyle>
          <a:p>
            <a:fld id="{381D16CD-B8FE-487E-A63C-20B7952F93CC}" type="slidenum">
              <a:rPr lang="en-GB"/>
              <a:pPr/>
              <a:t>‹#›</a:t>
            </a:fld>
            <a:endParaRPr lang="en-GB"/>
          </a:p>
        </p:txBody>
      </p:sp>
      <p:sp>
        <p:nvSpPr>
          <p:cNvPr id="99341" name="Rectangle 13"/>
          <p:cNvSpPr>
            <a:spLocks noChangeArrowheads="1"/>
          </p:cNvSpPr>
          <p:nvPr/>
        </p:nvSpPr>
        <p:spPr bwMode="auto">
          <a:xfrm>
            <a:off x="107950" y="1484313"/>
            <a:ext cx="89281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GB" sz="2000">
                <a:solidFill>
                  <a:srgbClr val="45456F"/>
                </a:solidFill>
                <a:ea typeface="Times New Roman" pitchFamily="18" charset="0"/>
              </a:rPr>
              <a:t>Who is the target audience for your CWA? </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hf hdr="0" dt="0"/>
  <p:txStyles>
    <p:titleStyle>
      <a:lvl1pPr algn="ctr" rtl="0" fontAlgn="base">
        <a:spcBef>
          <a:spcPct val="0"/>
        </a:spcBef>
        <a:spcAft>
          <a:spcPct val="0"/>
        </a:spcAft>
        <a:defRPr sz="3200">
          <a:solidFill>
            <a:srgbClr val="45456F"/>
          </a:solidFill>
          <a:latin typeface="+mj-lt"/>
          <a:ea typeface="+mj-ea"/>
          <a:cs typeface="+mj-cs"/>
        </a:defRPr>
      </a:lvl1pPr>
      <a:lvl2pPr algn="ctr" rtl="0" fontAlgn="base">
        <a:spcBef>
          <a:spcPct val="0"/>
        </a:spcBef>
        <a:spcAft>
          <a:spcPct val="0"/>
        </a:spcAft>
        <a:defRPr sz="3200">
          <a:solidFill>
            <a:srgbClr val="45456F"/>
          </a:solidFill>
          <a:latin typeface="Arial" pitchFamily="34" charset="0"/>
          <a:cs typeface="Arial" pitchFamily="34" charset="0"/>
        </a:defRPr>
      </a:lvl2pPr>
      <a:lvl3pPr algn="ctr" rtl="0" fontAlgn="base">
        <a:spcBef>
          <a:spcPct val="0"/>
        </a:spcBef>
        <a:spcAft>
          <a:spcPct val="0"/>
        </a:spcAft>
        <a:defRPr sz="3200">
          <a:solidFill>
            <a:srgbClr val="45456F"/>
          </a:solidFill>
          <a:latin typeface="Arial" pitchFamily="34" charset="0"/>
          <a:cs typeface="Arial" pitchFamily="34" charset="0"/>
        </a:defRPr>
      </a:lvl3pPr>
      <a:lvl4pPr algn="ctr" rtl="0" fontAlgn="base">
        <a:spcBef>
          <a:spcPct val="0"/>
        </a:spcBef>
        <a:spcAft>
          <a:spcPct val="0"/>
        </a:spcAft>
        <a:defRPr sz="3200">
          <a:solidFill>
            <a:srgbClr val="45456F"/>
          </a:solidFill>
          <a:latin typeface="Arial" pitchFamily="34" charset="0"/>
          <a:cs typeface="Arial" pitchFamily="34" charset="0"/>
        </a:defRPr>
      </a:lvl4pPr>
      <a:lvl5pPr algn="ctr" rtl="0" fontAlgn="base">
        <a:spcBef>
          <a:spcPct val="0"/>
        </a:spcBef>
        <a:spcAft>
          <a:spcPct val="0"/>
        </a:spcAft>
        <a:defRPr sz="3200">
          <a:solidFill>
            <a:srgbClr val="45456F"/>
          </a:solidFill>
          <a:latin typeface="Arial" pitchFamily="34" charset="0"/>
          <a:cs typeface="Arial" pitchFamily="34" charset="0"/>
        </a:defRPr>
      </a:lvl5pPr>
      <a:lvl6pPr marL="457200" algn="ctr" rtl="0" fontAlgn="base">
        <a:spcBef>
          <a:spcPct val="0"/>
        </a:spcBef>
        <a:spcAft>
          <a:spcPct val="0"/>
        </a:spcAft>
        <a:defRPr sz="3200">
          <a:solidFill>
            <a:srgbClr val="45456F"/>
          </a:solidFill>
          <a:latin typeface="Arial" pitchFamily="34" charset="0"/>
          <a:cs typeface="Arial" pitchFamily="34" charset="0"/>
        </a:defRPr>
      </a:lvl6pPr>
      <a:lvl7pPr marL="914400" algn="ctr" rtl="0" fontAlgn="base">
        <a:spcBef>
          <a:spcPct val="0"/>
        </a:spcBef>
        <a:spcAft>
          <a:spcPct val="0"/>
        </a:spcAft>
        <a:defRPr sz="3200">
          <a:solidFill>
            <a:srgbClr val="45456F"/>
          </a:solidFill>
          <a:latin typeface="Arial" pitchFamily="34" charset="0"/>
          <a:cs typeface="Arial" pitchFamily="34" charset="0"/>
        </a:defRPr>
      </a:lvl7pPr>
      <a:lvl8pPr marL="1371600" algn="ctr" rtl="0" fontAlgn="base">
        <a:spcBef>
          <a:spcPct val="0"/>
        </a:spcBef>
        <a:spcAft>
          <a:spcPct val="0"/>
        </a:spcAft>
        <a:defRPr sz="3200">
          <a:solidFill>
            <a:srgbClr val="45456F"/>
          </a:solidFill>
          <a:latin typeface="Arial" pitchFamily="34" charset="0"/>
          <a:cs typeface="Arial" pitchFamily="34" charset="0"/>
        </a:defRPr>
      </a:lvl8pPr>
      <a:lvl9pPr marL="1828800" algn="ctr" rtl="0" fontAlgn="base">
        <a:spcBef>
          <a:spcPct val="0"/>
        </a:spcBef>
        <a:spcAft>
          <a:spcPct val="0"/>
        </a:spcAft>
        <a:defRPr sz="3200">
          <a:solidFill>
            <a:srgbClr val="45456F"/>
          </a:solidFill>
          <a:latin typeface="Arial" pitchFamily="34" charset="0"/>
          <a:cs typeface="Arial" pitchFamily="34" charset="0"/>
        </a:defRPr>
      </a:lvl9pPr>
    </p:titleStyle>
    <p:bodyStyle>
      <a:lvl1pPr marL="342900" indent="-342900" algn="l" rtl="0" fontAlgn="base">
        <a:spcBef>
          <a:spcPct val="20000"/>
        </a:spcBef>
        <a:spcAft>
          <a:spcPct val="0"/>
        </a:spcAft>
        <a:buChar char="•"/>
        <a:defRPr sz="2000">
          <a:solidFill>
            <a:srgbClr val="45456F"/>
          </a:solidFill>
          <a:latin typeface="+mn-lt"/>
          <a:ea typeface="+mn-ea"/>
          <a:cs typeface="+mn-cs"/>
        </a:defRPr>
      </a:lvl1pPr>
      <a:lvl2pPr marL="742950" indent="-285750" algn="l" rtl="0" fontAlgn="base">
        <a:spcBef>
          <a:spcPct val="20000"/>
        </a:spcBef>
        <a:spcAft>
          <a:spcPct val="0"/>
        </a:spcAft>
        <a:buChar char="–"/>
        <a:defRPr sz="2800">
          <a:solidFill>
            <a:srgbClr val="45456F"/>
          </a:solidFill>
          <a:latin typeface="+mn-lt"/>
          <a:cs typeface="Times New Roman" pitchFamily="18" charset="0"/>
        </a:defRPr>
      </a:lvl2pPr>
      <a:lvl3pPr marL="1143000" indent="-228600" algn="l" rtl="0" fontAlgn="base">
        <a:spcBef>
          <a:spcPct val="20000"/>
        </a:spcBef>
        <a:spcAft>
          <a:spcPct val="0"/>
        </a:spcAft>
        <a:buChar char="•"/>
        <a:defRPr sz="2400">
          <a:solidFill>
            <a:srgbClr val="45456F"/>
          </a:solidFill>
          <a:latin typeface="+mn-lt"/>
          <a:cs typeface="Times New Roman" pitchFamily="18" charset="0"/>
        </a:defRPr>
      </a:lvl3pPr>
      <a:lvl4pPr marL="1600200" indent="-228600" algn="l" rtl="0" fontAlgn="base">
        <a:spcBef>
          <a:spcPct val="20000"/>
        </a:spcBef>
        <a:spcAft>
          <a:spcPct val="0"/>
        </a:spcAft>
        <a:buChar char="–"/>
        <a:defRPr sz="2000">
          <a:solidFill>
            <a:srgbClr val="45456F"/>
          </a:solidFill>
          <a:latin typeface="+mn-lt"/>
          <a:cs typeface="Times New Roman" pitchFamily="18" charset="0"/>
        </a:defRPr>
      </a:lvl4pPr>
      <a:lvl5pPr marL="2057400" indent="-228600" algn="l" rtl="0" fontAlgn="base">
        <a:spcBef>
          <a:spcPct val="20000"/>
        </a:spcBef>
        <a:spcAft>
          <a:spcPct val="0"/>
        </a:spcAft>
        <a:buChar char="»"/>
        <a:defRPr sz="2000">
          <a:solidFill>
            <a:srgbClr val="45456F"/>
          </a:solidFill>
          <a:latin typeface="+mn-lt"/>
          <a:cs typeface="Times New Roman" pitchFamily="18" charset="0"/>
        </a:defRPr>
      </a:lvl5pPr>
      <a:lvl6pPr marL="2514600" indent="-228600" algn="l" rtl="0" fontAlgn="base">
        <a:spcBef>
          <a:spcPct val="20000"/>
        </a:spcBef>
        <a:spcAft>
          <a:spcPct val="0"/>
        </a:spcAft>
        <a:buChar char="»"/>
        <a:defRPr sz="2000">
          <a:solidFill>
            <a:srgbClr val="45456F"/>
          </a:solidFill>
          <a:latin typeface="+mn-lt"/>
          <a:cs typeface="Times New Roman" pitchFamily="18" charset="0"/>
        </a:defRPr>
      </a:lvl6pPr>
      <a:lvl7pPr marL="2971800" indent="-228600" algn="l" rtl="0" fontAlgn="base">
        <a:spcBef>
          <a:spcPct val="20000"/>
        </a:spcBef>
        <a:spcAft>
          <a:spcPct val="0"/>
        </a:spcAft>
        <a:buChar char="»"/>
        <a:defRPr sz="2000">
          <a:solidFill>
            <a:srgbClr val="45456F"/>
          </a:solidFill>
          <a:latin typeface="+mn-lt"/>
          <a:cs typeface="Times New Roman" pitchFamily="18" charset="0"/>
        </a:defRPr>
      </a:lvl7pPr>
      <a:lvl8pPr marL="3429000" indent="-228600" algn="l" rtl="0" fontAlgn="base">
        <a:spcBef>
          <a:spcPct val="20000"/>
        </a:spcBef>
        <a:spcAft>
          <a:spcPct val="0"/>
        </a:spcAft>
        <a:buChar char="»"/>
        <a:defRPr sz="2000">
          <a:solidFill>
            <a:srgbClr val="45456F"/>
          </a:solidFill>
          <a:latin typeface="+mn-lt"/>
          <a:cs typeface="Times New Roman" pitchFamily="18" charset="0"/>
        </a:defRPr>
      </a:lvl8pPr>
      <a:lvl9pPr marL="3886200" indent="-228600" algn="l" rtl="0" fontAlgn="base">
        <a:spcBef>
          <a:spcPct val="20000"/>
        </a:spcBef>
        <a:spcAft>
          <a:spcPct val="0"/>
        </a:spcAft>
        <a:buChar char="»"/>
        <a:defRPr sz="2000">
          <a:solidFill>
            <a:srgbClr val="45456F"/>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ChangeArrowheads="1"/>
          </p:cNvSpPr>
          <p:nvPr userDrawn="1"/>
        </p:nvSpPr>
        <p:spPr bwMode="auto">
          <a:xfrm>
            <a:off x="0" y="6477000"/>
            <a:ext cx="9144000" cy="381000"/>
          </a:xfrm>
          <a:prstGeom prst="rect">
            <a:avLst/>
          </a:prstGeom>
          <a:gradFill rotWithShape="1">
            <a:gsLst>
              <a:gs pos="0">
                <a:srgbClr val="F5F7F9"/>
              </a:gs>
              <a:gs pos="100000">
                <a:srgbClr val="CAD4E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55" name="Rectangle 3"/>
          <p:cNvSpPr>
            <a:spLocks noChangeArrowheads="1"/>
          </p:cNvSpPr>
          <p:nvPr userDrawn="1"/>
        </p:nvSpPr>
        <p:spPr bwMode="auto">
          <a:xfrm>
            <a:off x="0" y="0"/>
            <a:ext cx="9144000" cy="1295400"/>
          </a:xfrm>
          <a:prstGeom prst="rect">
            <a:avLst/>
          </a:prstGeom>
          <a:gradFill rotWithShape="1">
            <a:gsLst>
              <a:gs pos="0">
                <a:srgbClr val="45456F">
                  <a:alpha val="71001"/>
                </a:srgbClr>
              </a:gs>
              <a:gs pos="50000">
                <a:srgbClr val="B0CADE"/>
              </a:gs>
              <a:gs pos="100000">
                <a:srgbClr val="45456F">
                  <a:alpha val="71001"/>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00356" name="Picture 4" descr="ICAN_Lucida_20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200" y="60325"/>
            <a:ext cx="1219200" cy="1158875"/>
          </a:xfrm>
          <a:prstGeom prst="rect">
            <a:avLst/>
          </a:prstGeom>
          <a:noFill/>
          <a:extLst>
            <a:ext uri="{909E8E84-426E-40DD-AFC4-6F175D3DCCD1}">
              <a14:hiddenFill xmlns:a14="http://schemas.microsoft.com/office/drawing/2010/main">
                <a:solidFill>
                  <a:srgbClr val="FFFFFF"/>
                </a:solidFill>
              </a14:hiddenFill>
            </a:ext>
          </a:extLst>
        </p:spPr>
      </p:pic>
      <p:sp>
        <p:nvSpPr>
          <p:cNvPr id="100357" name="Rectangle 5"/>
          <p:cNvSpPr>
            <a:spLocks noChangeArrowheads="1"/>
          </p:cNvSpPr>
          <p:nvPr userDrawn="1"/>
        </p:nvSpPr>
        <p:spPr bwMode="auto">
          <a:xfrm flipV="1">
            <a:off x="0" y="1295400"/>
            <a:ext cx="9144000" cy="5181600"/>
          </a:xfrm>
          <a:prstGeom prst="rect">
            <a:avLst/>
          </a:prstGeom>
          <a:gradFill rotWithShape="1">
            <a:gsLst>
              <a:gs pos="0">
                <a:srgbClr val="F5F7F9"/>
              </a:gs>
              <a:gs pos="100000">
                <a:srgbClr val="CAD4E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58" name="Line 6"/>
          <p:cNvSpPr>
            <a:spLocks noChangeShapeType="1"/>
          </p:cNvSpPr>
          <p:nvPr userDrawn="1"/>
        </p:nvSpPr>
        <p:spPr bwMode="auto">
          <a:xfrm>
            <a:off x="0" y="1295400"/>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359" name="Line 7"/>
          <p:cNvSpPr>
            <a:spLocks noChangeShapeType="1"/>
          </p:cNvSpPr>
          <p:nvPr userDrawn="1"/>
        </p:nvSpPr>
        <p:spPr bwMode="auto">
          <a:xfrm flipH="1">
            <a:off x="0" y="6477000"/>
            <a:ext cx="14478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360" name="Line 8"/>
          <p:cNvSpPr>
            <a:spLocks noChangeShapeType="1"/>
          </p:cNvSpPr>
          <p:nvPr userDrawn="1"/>
        </p:nvSpPr>
        <p:spPr bwMode="auto">
          <a:xfrm>
            <a:off x="1447800" y="6477000"/>
            <a:ext cx="7696200" cy="0"/>
          </a:xfrm>
          <a:prstGeom prst="line">
            <a:avLst/>
          </a:prstGeom>
          <a:noFill/>
          <a:ln w="9525">
            <a:solidFill>
              <a:srgbClr val="BFCBD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361" name="Rectangle 9"/>
          <p:cNvSpPr>
            <a:spLocks noGrp="1" noChangeArrowheads="1"/>
          </p:cNvSpPr>
          <p:nvPr>
            <p:ph type="title"/>
          </p:nvPr>
        </p:nvSpPr>
        <p:spPr bwMode="auto">
          <a:xfrm>
            <a:off x="1403350" y="333375"/>
            <a:ext cx="7543800"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Considerations for CWA development</a:t>
            </a:r>
            <a:br>
              <a:rPr lang="en-US" smtClean="0"/>
            </a:br>
            <a:endParaRPr lang="en-GB" smtClean="0"/>
          </a:p>
        </p:txBody>
      </p:sp>
      <p:sp>
        <p:nvSpPr>
          <p:cNvPr id="100362" name="Rectangle 10"/>
          <p:cNvSpPr>
            <a:spLocks noGrp="1" noChangeArrowheads="1"/>
          </p:cNvSpPr>
          <p:nvPr>
            <p:ph type="body" idx="1"/>
          </p:nvPr>
        </p:nvSpPr>
        <p:spPr bwMode="auto">
          <a:xfrm>
            <a:off x="323850" y="2205038"/>
            <a:ext cx="8424863"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Policy and decision makers: </a:t>
            </a:r>
          </a:p>
          <a:p>
            <a:pPr lvl="0"/>
            <a:r>
              <a:rPr lang="en-US" smtClean="0"/>
              <a:t>less scientific approach, selected information directed towards policy advice, with clear interpretations and/or indications. The interface must be user-friendly and non-scientific, avoiding technical complexity with clear messages and comprehensible figures. The atlas could be integrated with policy supporting tools (eg sustainability indicators, scenario building, case studies, etc.). (For policy makers that are working at a lower level, there is a need for data at the lowest level possible) </a:t>
            </a:r>
          </a:p>
          <a:p>
            <a:pPr lvl="0"/>
            <a:endParaRPr lang="en-US" smtClean="0"/>
          </a:p>
        </p:txBody>
      </p:sp>
      <p:sp>
        <p:nvSpPr>
          <p:cNvPr id="100363" name="Rectangle 11"/>
          <p:cNvSpPr>
            <a:spLocks noGrp="1" noChangeArrowheads="1"/>
          </p:cNvSpPr>
          <p:nvPr>
            <p:ph type="ftr" sz="quarter" idx="3"/>
          </p:nvPr>
        </p:nvSpPr>
        <p:spPr bwMode="auto">
          <a:xfrm>
            <a:off x="1447800" y="6553200"/>
            <a:ext cx="3352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45456F"/>
                </a:solidFill>
              </a:defRPr>
            </a:lvl1pPr>
          </a:lstStyle>
          <a:p>
            <a:r>
              <a:rPr lang="en-GB"/>
              <a:t>Littoral 2008</a:t>
            </a:r>
          </a:p>
        </p:txBody>
      </p:sp>
      <p:sp>
        <p:nvSpPr>
          <p:cNvPr id="100364" name="Rectangle 12"/>
          <p:cNvSpPr>
            <a:spLocks noGrp="1" noChangeArrowheads="1"/>
          </p:cNvSpPr>
          <p:nvPr>
            <p:ph type="sldNum" sz="quarter" idx="4"/>
          </p:nvPr>
        </p:nvSpPr>
        <p:spPr bwMode="auto">
          <a:xfrm>
            <a:off x="69342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45456F"/>
                </a:solidFill>
              </a:defRPr>
            </a:lvl1pPr>
          </a:lstStyle>
          <a:p>
            <a:fld id="{A2D11F37-81D0-44C4-8656-3A66F0B474EA}" type="slidenum">
              <a:rPr lang="en-GB"/>
              <a:pPr/>
              <a:t>‹#›</a:t>
            </a:fld>
            <a:endParaRPr lang="en-GB"/>
          </a:p>
        </p:txBody>
      </p:sp>
      <p:sp>
        <p:nvSpPr>
          <p:cNvPr id="100365" name="Rectangle 13"/>
          <p:cNvSpPr>
            <a:spLocks noChangeArrowheads="1"/>
          </p:cNvSpPr>
          <p:nvPr/>
        </p:nvSpPr>
        <p:spPr bwMode="auto">
          <a:xfrm>
            <a:off x="107950" y="1484313"/>
            <a:ext cx="89281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GB" sz="2000">
                <a:solidFill>
                  <a:srgbClr val="45456F"/>
                </a:solidFill>
                <a:ea typeface="Times New Roman" pitchFamily="18" charset="0"/>
              </a:rPr>
              <a:t>Who is the target audience for your CWA? </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dt="0"/>
  <p:txStyles>
    <p:titleStyle>
      <a:lvl1pPr algn="ctr" rtl="0" fontAlgn="base">
        <a:spcBef>
          <a:spcPct val="0"/>
        </a:spcBef>
        <a:spcAft>
          <a:spcPct val="0"/>
        </a:spcAft>
        <a:defRPr sz="3200">
          <a:solidFill>
            <a:srgbClr val="45456F"/>
          </a:solidFill>
          <a:latin typeface="+mj-lt"/>
          <a:ea typeface="+mj-ea"/>
          <a:cs typeface="+mj-cs"/>
        </a:defRPr>
      </a:lvl1pPr>
      <a:lvl2pPr algn="ctr" rtl="0" fontAlgn="base">
        <a:spcBef>
          <a:spcPct val="0"/>
        </a:spcBef>
        <a:spcAft>
          <a:spcPct val="0"/>
        </a:spcAft>
        <a:defRPr sz="3200">
          <a:solidFill>
            <a:srgbClr val="45456F"/>
          </a:solidFill>
          <a:latin typeface="Arial" pitchFamily="34" charset="0"/>
          <a:cs typeface="Arial" pitchFamily="34" charset="0"/>
        </a:defRPr>
      </a:lvl2pPr>
      <a:lvl3pPr algn="ctr" rtl="0" fontAlgn="base">
        <a:spcBef>
          <a:spcPct val="0"/>
        </a:spcBef>
        <a:spcAft>
          <a:spcPct val="0"/>
        </a:spcAft>
        <a:defRPr sz="3200">
          <a:solidFill>
            <a:srgbClr val="45456F"/>
          </a:solidFill>
          <a:latin typeface="Arial" pitchFamily="34" charset="0"/>
          <a:cs typeface="Arial" pitchFamily="34" charset="0"/>
        </a:defRPr>
      </a:lvl3pPr>
      <a:lvl4pPr algn="ctr" rtl="0" fontAlgn="base">
        <a:spcBef>
          <a:spcPct val="0"/>
        </a:spcBef>
        <a:spcAft>
          <a:spcPct val="0"/>
        </a:spcAft>
        <a:defRPr sz="3200">
          <a:solidFill>
            <a:srgbClr val="45456F"/>
          </a:solidFill>
          <a:latin typeface="Arial" pitchFamily="34" charset="0"/>
          <a:cs typeface="Arial" pitchFamily="34" charset="0"/>
        </a:defRPr>
      </a:lvl4pPr>
      <a:lvl5pPr algn="ctr" rtl="0" fontAlgn="base">
        <a:spcBef>
          <a:spcPct val="0"/>
        </a:spcBef>
        <a:spcAft>
          <a:spcPct val="0"/>
        </a:spcAft>
        <a:defRPr sz="3200">
          <a:solidFill>
            <a:srgbClr val="45456F"/>
          </a:solidFill>
          <a:latin typeface="Arial" pitchFamily="34" charset="0"/>
          <a:cs typeface="Arial" pitchFamily="34" charset="0"/>
        </a:defRPr>
      </a:lvl5pPr>
      <a:lvl6pPr marL="457200" algn="ctr" rtl="0" fontAlgn="base">
        <a:spcBef>
          <a:spcPct val="0"/>
        </a:spcBef>
        <a:spcAft>
          <a:spcPct val="0"/>
        </a:spcAft>
        <a:defRPr sz="3200">
          <a:solidFill>
            <a:srgbClr val="45456F"/>
          </a:solidFill>
          <a:latin typeface="Arial" pitchFamily="34" charset="0"/>
          <a:cs typeface="Arial" pitchFamily="34" charset="0"/>
        </a:defRPr>
      </a:lvl6pPr>
      <a:lvl7pPr marL="914400" algn="ctr" rtl="0" fontAlgn="base">
        <a:spcBef>
          <a:spcPct val="0"/>
        </a:spcBef>
        <a:spcAft>
          <a:spcPct val="0"/>
        </a:spcAft>
        <a:defRPr sz="3200">
          <a:solidFill>
            <a:srgbClr val="45456F"/>
          </a:solidFill>
          <a:latin typeface="Arial" pitchFamily="34" charset="0"/>
          <a:cs typeface="Arial" pitchFamily="34" charset="0"/>
        </a:defRPr>
      </a:lvl7pPr>
      <a:lvl8pPr marL="1371600" algn="ctr" rtl="0" fontAlgn="base">
        <a:spcBef>
          <a:spcPct val="0"/>
        </a:spcBef>
        <a:spcAft>
          <a:spcPct val="0"/>
        </a:spcAft>
        <a:defRPr sz="3200">
          <a:solidFill>
            <a:srgbClr val="45456F"/>
          </a:solidFill>
          <a:latin typeface="Arial" pitchFamily="34" charset="0"/>
          <a:cs typeface="Arial" pitchFamily="34" charset="0"/>
        </a:defRPr>
      </a:lvl8pPr>
      <a:lvl9pPr marL="1828800" algn="ctr" rtl="0" fontAlgn="base">
        <a:spcBef>
          <a:spcPct val="0"/>
        </a:spcBef>
        <a:spcAft>
          <a:spcPct val="0"/>
        </a:spcAft>
        <a:defRPr sz="3200">
          <a:solidFill>
            <a:srgbClr val="45456F"/>
          </a:solidFill>
          <a:latin typeface="Arial" pitchFamily="34" charset="0"/>
          <a:cs typeface="Arial" pitchFamily="34" charset="0"/>
        </a:defRPr>
      </a:lvl9pPr>
    </p:titleStyle>
    <p:bodyStyle>
      <a:lvl1pPr marL="342900" indent="-342900" algn="l" rtl="0" fontAlgn="base">
        <a:spcBef>
          <a:spcPct val="20000"/>
        </a:spcBef>
        <a:spcAft>
          <a:spcPct val="0"/>
        </a:spcAft>
        <a:buChar char="•"/>
        <a:defRPr sz="2000">
          <a:solidFill>
            <a:srgbClr val="45456F"/>
          </a:solidFill>
          <a:latin typeface="+mn-lt"/>
          <a:ea typeface="+mn-ea"/>
          <a:cs typeface="+mn-cs"/>
        </a:defRPr>
      </a:lvl1pPr>
      <a:lvl2pPr marL="742950" indent="-285750" algn="l" rtl="0" fontAlgn="base">
        <a:spcBef>
          <a:spcPct val="20000"/>
        </a:spcBef>
        <a:spcAft>
          <a:spcPct val="0"/>
        </a:spcAft>
        <a:buChar char="–"/>
        <a:defRPr sz="2800">
          <a:solidFill>
            <a:srgbClr val="45456F"/>
          </a:solidFill>
          <a:latin typeface="+mn-lt"/>
          <a:cs typeface="Times New Roman" pitchFamily="18" charset="0"/>
        </a:defRPr>
      </a:lvl2pPr>
      <a:lvl3pPr marL="1143000" indent="-228600" algn="l" rtl="0" fontAlgn="base">
        <a:spcBef>
          <a:spcPct val="20000"/>
        </a:spcBef>
        <a:spcAft>
          <a:spcPct val="0"/>
        </a:spcAft>
        <a:buChar char="•"/>
        <a:defRPr sz="2400">
          <a:solidFill>
            <a:srgbClr val="45456F"/>
          </a:solidFill>
          <a:latin typeface="+mn-lt"/>
          <a:cs typeface="Times New Roman" pitchFamily="18" charset="0"/>
        </a:defRPr>
      </a:lvl3pPr>
      <a:lvl4pPr marL="1600200" indent="-228600" algn="l" rtl="0" fontAlgn="base">
        <a:spcBef>
          <a:spcPct val="20000"/>
        </a:spcBef>
        <a:spcAft>
          <a:spcPct val="0"/>
        </a:spcAft>
        <a:buChar char="–"/>
        <a:defRPr sz="2000">
          <a:solidFill>
            <a:srgbClr val="45456F"/>
          </a:solidFill>
          <a:latin typeface="+mn-lt"/>
          <a:cs typeface="Times New Roman" pitchFamily="18" charset="0"/>
        </a:defRPr>
      </a:lvl4pPr>
      <a:lvl5pPr marL="2057400" indent="-228600" algn="l" rtl="0" fontAlgn="base">
        <a:spcBef>
          <a:spcPct val="20000"/>
        </a:spcBef>
        <a:spcAft>
          <a:spcPct val="0"/>
        </a:spcAft>
        <a:buChar char="»"/>
        <a:defRPr sz="2000">
          <a:solidFill>
            <a:srgbClr val="45456F"/>
          </a:solidFill>
          <a:latin typeface="+mn-lt"/>
          <a:cs typeface="Times New Roman" pitchFamily="18" charset="0"/>
        </a:defRPr>
      </a:lvl5pPr>
      <a:lvl6pPr marL="2514600" indent="-228600" algn="l" rtl="0" fontAlgn="base">
        <a:spcBef>
          <a:spcPct val="20000"/>
        </a:spcBef>
        <a:spcAft>
          <a:spcPct val="0"/>
        </a:spcAft>
        <a:buChar char="»"/>
        <a:defRPr sz="2000">
          <a:solidFill>
            <a:srgbClr val="45456F"/>
          </a:solidFill>
          <a:latin typeface="+mn-lt"/>
          <a:cs typeface="Times New Roman" pitchFamily="18" charset="0"/>
        </a:defRPr>
      </a:lvl6pPr>
      <a:lvl7pPr marL="2971800" indent="-228600" algn="l" rtl="0" fontAlgn="base">
        <a:spcBef>
          <a:spcPct val="20000"/>
        </a:spcBef>
        <a:spcAft>
          <a:spcPct val="0"/>
        </a:spcAft>
        <a:buChar char="»"/>
        <a:defRPr sz="2000">
          <a:solidFill>
            <a:srgbClr val="45456F"/>
          </a:solidFill>
          <a:latin typeface="+mn-lt"/>
          <a:cs typeface="Times New Roman" pitchFamily="18" charset="0"/>
        </a:defRPr>
      </a:lvl7pPr>
      <a:lvl8pPr marL="3429000" indent="-228600" algn="l" rtl="0" fontAlgn="base">
        <a:spcBef>
          <a:spcPct val="20000"/>
        </a:spcBef>
        <a:spcAft>
          <a:spcPct val="0"/>
        </a:spcAft>
        <a:buChar char="»"/>
        <a:defRPr sz="2000">
          <a:solidFill>
            <a:srgbClr val="45456F"/>
          </a:solidFill>
          <a:latin typeface="+mn-lt"/>
          <a:cs typeface="Times New Roman" pitchFamily="18" charset="0"/>
        </a:defRPr>
      </a:lvl8pPr>
      <a:lvl9pPr marL="3886200" indent="-228600" algn="l" rtl="0" fontAlgn="base">
        <a:spcBef>
          <a:spcPct val="20000"/>
        </a:spcBef>
        <a:spcAft>
          <a:spcPct val="0"/>
        </a:spcAft>
        <a:buChar char="»"/>
        <a:defRPr sz="2000">
          <a:solidFill>
            <a:srgbClr val="45456F"/>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3.jpeg"/><Relationship Id="rId3" Type="http://schemas.openxmlformats.org/officeDocument/2006/relationships/image" Target="../media/image10.jpeg"/><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2" Type="http://schemas.openxmlformats.org/officeDocument/2006/relationships/notesSlide" Target="../notesSlides/notesSlide7.xml"/><Relationship Id="rId16" Type="http://schemas.openxmlformats.org/officeDocument/2006/relationships/image" Target="../media/image23.png"/><Relationship Id="rId20" Type="http://schemas.openxmlformats.org/officeDocument/2006/relationships/image" Target="../media/image27.jpeg"/><Relationship Id="rId29" Type="http://schemas.openxmlformats.org/officeDocument/2006/relationships/image" Target="../media/image36.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eg"/><Relationship Id="rId24" Type="http://schemas.openxmlformats.org/officeDocument/2006/relationships/image" Target="../media/image31.jpeg"/><Relationship Id="rId5" Type="http://schemas.openxmlformats.org/officeDocument/2006/relationships/image" Target="../media/image12.jpeg"/><Relationship Id="rId15" Type="http://schemas.openxmlformats.org/officeDocument/2006/relationships/image" Target="../media/image22.jpeg"/><Relationship Id="rId23" Type="http://schemas.openxmlformats.org/officeDocument/2006/relationships/image" Target="../media/image30.jpeg"/><Relationship Id="rId28" Type="http://schemas.openxmlformats.org/officeDocument/2006/relationships/image" Target="../media/image35.jpeg"/><Relationship Id="rId10" Type="http://schemas.openxmlformats.org/officeDocument/2006/relationships/image" Target="../media/image17.jpeg"/><Relationship Id="rId19" Type="http://schemas.openxmlformats.org/officeDocument/2006/relationships/image" Target="../media/image26.jpeg"/><Relationship Id="rId31" Type="http://schemas.openxmlformats.org/officeDocument/2006/relationships/image" Target="../media/image38.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eg"/><Relationship Id="rId27" Type="http://schemas.openxmlformats.org/officeDocument/2006/relationships/image" Target="../media/image34.jpeg"/><Relationship Id="rId30"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r>
              <a:rPr lang="en-GB"/>
              <a:t>ICAN-V 2011</a:t>
            </a:r>
          </a:p>
        </p:txBody>
      </p:sp>
      <p:sp>
        <p:nvSpPr>
          <p:cNvPr id="14" name="Slide Number Placeholder 4"/>
          <p:cNvSpPr>
            <a:spLocks noGrp="1"/>
          </p:cNvSpPr>
          <p:nvPr>
            <p:ph type="sldNum" sz="quarter" idx="11"/>
          </p:nvPr>
        </p:nvSpPr>
        <p:spPr/>
        <p:txBody>
          <a:bodyPr/>
          <a:lstStyle/>
          <a:p>
            <a:fld id="{4C3A501A-1E11-4048-9DE1-33539254C8B6}" type="slidenum">
              <a:rPr lang="en-GB"/>
              <a:pPr/>
              <a:t>1</a:t>
            </a:fld>
            <a:endParaRPr lang="en-GB"/>
          </a:p>
        </p:txBody>
      </p:sp>
      <p:sp>
        <p:nvSpPr>
          <p:cNvPr id="197634" name="Oval 2"/>
          <p:cNvSpPr>
            <a:spLocks noChangeArrowheads="1"/>
          </p:cNvSpPr>
          <p:nvPr/>
        </p:nvSpPr>
        <p:spPr bwMode="auto">
          <a:xfrm>
            <a:off x="76200" y="1676400"/>
            <a:ext cx="4114800" cy="4114800"/>
          </a:xfrm>
          <a:prstGeom prst="ellipse">
            <a:avLst/>
          </a:prstGeom>
          <a:gradFill rotWithShape="1">
            <a:gsLst>
              <a:gs pos="0">
                <a:srgbClr val="CAD4E0">
                  <a:gamma/>
                  <a:shade val="46275"/>
                  <a:invGamma/>
                </a:srgbClr>
              </a:gs>
              <a:gs pos="100000">
                <a:srgbClr val="CAD4E0"/>
              </a:gs>
            </a:gsLst>
            <a:path path="shape">
              <a:fillToRect l="50000" t="50000" r="50000" b="50000"/>
            </a:path>
          </a:gradFill>
          <a:ln w="9525">
            <a:solidFill>
              <a:srgbClr val="45456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7635" name="Rectangle 3"/>
          <p:cNvSpPr>
            <a:spLocks noChangeArrowheads="1"/>
          </p:cNvSpPr>
          <p:nvPr/>
        </p:nvSpPr>
        <p:spPr bwMode="auto">
          <a:xfrm>
            <a:off x="0" y="6172200"/>
            <a:ext cx="9144000" cy="685800"/>
          </a:xfrm>
          <a:prstGeom prst="rect">
            <a:avLst/>
          </a:prstGeom>
          <a:gradFill rotWithShape="1">
            <a:gsLst>
              <a:gs pos="0">
                <a:srgbClr val="F5F7F9"/>
              </a:gs>
              <a:gs pos="100000">
                <a:srgbClr val="CAD4E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solidFill>
                  <a:srgbClr val="45456F"/>
                </a:solidFill>
              </a:rPr>
              <a:t> </a:t>
            </a:r>
            <a:endParaRPr lang="en-US">
              <a:solidFill>
                <a:srgbClr val="45456F"/>
              </a:solidFill>
            </a:endParaRPr>
          </a:p>
        </p:txBody>
      </p:sp>
      <p:sp>
        <p:nvSpPr>
          <p:cNvPr id="197636" name="Rectangle 4"/>
          <p:cNvSpPr>
            <a:spLocks noChangeArrowheads="1"/>
          </p:cNvSpPr>
          <p:nvPr/>
        </p:nvSpPr>
        <p:spPr bwMode="auto">
          <a:xfrm>
            <a:off x="0" y="44624"/>
            <a:ext cx="9144000" cy="6092825"/>
          </a:xfrm>
          <a:prstGeom prst="rect">
            <a:avLst/>
          </a:prstGeom>
          <a:gradFill rotWithShape="1">
            <a:gsLst>
              <a:gs pos="0">
                <a:srgbClr val="45456F">
                  <a:alpha val="71001"/>
                </a:srgbClr>
              </a:gs>
              <a:gs pos="50000">
                <a:srgbClr val="B0CADE"/>
              </a:gs>
              <a:gs pos="100000">
                <a:srgbClr val="45456F">
                  <a:alpha val="71001"/>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97639" name="Line 7"/>
          <p:cNvSpPr>
            <a:spLocks noChangeShapeType="1"/>
          </p:cNvSpPr>
          <p:nvPr/>
        </p:nvSpPr>
        <p:spPr bwMode="auto">
          <a:xfrm>
            <a:off x="0" y="6172200"/>
            <a:ext cx="9144000" cy="0"/>
          </a:xfrm>
          <a:prstGeom prst="line">
            <a:avLst/>
          </a:prstGeom>
          <a:noFill/>
          <a:ln w="9525">
            <a:solidFill>
              <a:srgbClr val="BFCBD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7640" name="Rectangle 8"/>
          <p:cNvSpPr>
            <a:spLocks noGrp="1" noChangeArrowheads="1"/>
          </p:cNvSpPr>
          <p:nvPr>
            <p:ph type="title"/>
          </p:nvPr>
        </p:nvSpPr>
        <p:spPr>
          <a:xfrm>
            <a:off x="2895600" y="1557338"/>
            <a:ext cx="6248400" cy="1143000"/>
          </a:xfrm>
          <a:noFill/>
          <a:ln/>
        </p:spPr>
        <p:txBody>
          <a:bodyPr/>
          <a:lstStyle/>
          <a:p>
            <a:r>
              <a:rPr lang="en-IE" dirty="0"/>
              <a:t> </a:t>
            </a:r>
            <a:r>
              <a:rPr lang="en-GB" b="1" dirty="0" smtClean="0"/>
              <a:t>ICAN – Global Expertise in Coastal Atlases</a:t>
            </a:r>
            <a:r>
              <a:rPr lang="en-IE" dirty="0"/>
              <a:t/>
            </a:r>
            <a:br>
              <a:rPr lang="en-IE" dirty="0"/>
            </a:br>
            <a:r>
              <a:rPr lang="en-GB" b="1" dirty="0"/>
              <a:t> </a:t>
            </a:r>
          </a:p>
        </p:txBody>
      </p:sp>
      <p:sp>
        <p:nvSpPr>
          <p:cNvPr id="197642" name="Line 10"/>
          <p:cNvSpPr>
            <a:spLocks noChangeShapeType="1"/>
          </p:cNvSpPr>
          <p:nvPr/>
        </p:nvSpPr>
        <p:spPr bwMode="auto">
          <a:xfrm>
            <a:off x="3657600" y="2362200"/>
            <a:ext cx="5486400" cy="0"/>
          </a:xfrm>
          <a:prstGeom prst="line">
            <a:avLst/>
          </a:prstGeom>
          <a:noFill/>
          <a:ln w="9525">
            <a:solidFill>
              <a:srgbClr val="BFCBD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7647" name="Rectangle 15"/>
          <p:cNvSpPr>
            <a:spLocks noChangeArrowheads="1"/>
          </p:cNvSpPr>
          <p:nvPr/>
        </p:nvSpPr>
        <p:spPr bwMode="auto">
          <a:xfrm>
            <a:off x="4643438" y="2708274"/>
            <a:ext cx="3962400" cy="2088877"/>
          </a:xfrm>
          <a:prstGeom prst="rect">
            <a:avLst/>
          </a:prstGeom>
          <a:gradFill rotWithShape="1">
            <a:gsLst>
              <a:gs pos="0">
                <a:srgbClr val="F5F7F9"/>
              </a:gs>
              <a:gs pos="100000">
                <a:srgbClr val="AFC7DB">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IE" sz="2000" dirty="0" smtClean="0">
                <a:solidFill>
                  <a:srgbClr val="45456F"/>
                </a:solidFill>
              </a:rPr>
              <a:t>Marcia Berman</a:t>
            </a:r>
          </a:p>
          <a:p>
            <a:r>
              <a:rPr lang="en-IE" i="1" dirty="0" smtClean="0">
                <a:solidFill>
                  <a:srgbClr val="45456F"/>
                </a:solidFill>
              </a:rPr>
              <a:t>Virginia Institute of Marine Science,</a:t>
            </a:r>
          </a:p>
          <a:p>
            <a:r>
              <a:rPr lang="en-IE" i="1" dirty="0" smtClean="0">
                <a:solidFill>
                  <a:srgbClr val="45456F"/>
                </a:solidFill>
              </a:rPr>
              <a:t>College of William and Mary</a:t>
            </a:r>
          </a:p>
          <a:p>
            <a:r>
              <a:rPr lang="en-IE" i="1" dirty="0" smtClean="0">
                <a:solidFill>
                  <a:srgbClr val="45456F"/>
                </a:solidFill>
              </a:rPr>
              <a:t>USA</a:t>
            </a:r>
          </a:p>
          <a:p>
            <a:endParaRPr lang="en-IE" i="1" dirty="0" smtClean="0">
              <a:solidFill>
                <a:srgbClr val="45456F"/>
              </a:solidFill>
            </a:endParaRPr>
          </a:p>
          <a:p>
            <a:r>
              <a:rPr lang="en-IE" sz="2000" dirty="0" smtClean="0">
                <a:solidFill>
                  <a:srgbClr val="45456F"/>
                </a:solidFill>
              </a:rPr>
              <a:t>Ned </a:t>
            </a:r>
            <a:r>
              <a:rPr lang="en-IE" sz="2000" dirty="0">
                <a:solidFill>
                  <a:srgbClr val="45456F"/>
                </a:solidFill>
              </a:rPr>
              <a:t>Dwyer</a:t>
            </a:r>
          </a:p>
          <a:p>
            <a:r>
              <a:rPr lang="en-IE" i="1" dirty="0">
                <a:solidFill>
                  <a:srgbClr val="45456F"/>
                </a:solidFill>
              </a:rPr>
              <a:t>Coastal &amp; Marine Research Centre,</a:t>
            </a:r>
          </a:p>
          <a:p>
            <a:r>
              <a:rPr lang="en-IE" i="1" dirty="0">
                <a:solidFill>
                  <a:srgbClr val="45456F"/>
                </a:solidFill>
              </a:rPr>
              <a:t>University College Cork, Ireland</a:t>
            </a:r>
            <a:endParaRPr lang="en-GB" i="1" dirty="0">
              <a:solidFill>
                <a:srgbClr val="45456F"/>
              </a:solidFill>
            </a:endParaRPr>
          </a:p>
        </p:txBody>
      </p:sp>
      <p:pic>
        <p:nvPicPr>
          <p:cNvPr id="15" name="Picture 1" descr="ican_davi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09800"/>
            <a:ext cx="3657600"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191" y="6295927"/>
            <a:ext cx="2121024" cy="438345"/>
          </a:xfrm>
          <a:prstGeom prst="rect">
            <a:avLst/>
          </a:prstGeom>
        </p:spPr>
      </p:pic>
      <p:sp>
        <p:nvSpPr>
          <p:cNvPr id="17" name="Footer Placeholder 3"/>
          <p:cNvSpPr txBox="1">
            <a:spLocks/>
          </p:cNvSpPr>
          <p:nvPr/>
        </p:nvSpPr>
        <p:spPr bwMode="auto">
          <a:xfrm>
            <a:off x="2875384" y="6381328"/>
            <a:ext cx="3352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200" kern="1200">
                <a:solidFill>
                  <a:srgbClr val="45456F"/>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GB" smtClean="0"/>
              <a:t>CZCP Core Group Meeting 27-28 August 2013</a:t>
            </a:r>
            <a:endParaRPr lang="en-GB"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Slide Number Placeholder 4"/>
          <p:cNvSpPr>
            <a:spLocks noGrp="1"/>
          </p:cNvSpPr>
          <p:nvPr>
            <p:ph type="sldNum" sz="quarter" idx="11"/>
          </p:nvPr>
        </p:nvSpPr>
        <p:spPr/>
        <p:txBody>
          <a:bodyPr/>
          <a:lstStyle/>
          <a:p>
            <a:fld id="{E8E5307C-04DA-4F91-A6D5-131E799EF4CE}" type="slidenum">
              <a:rPr lang="en-GB"/>
              <a:pPr/>
              <a:t>10</a:t>
            </a:fld>
            <a:endParaRPr lang="en-GB"/>
          </a:p>
        </p:txBody>
      </p:sp>
      <p:sp>
        <p:nvSpPr>
          <p:cNvPr id="209922" name="Rectangle 2"/>
          <p:cNvSpPr>
            <a:spLocks noGrp="1" noChangeArrowheads="1"/>
          </p:cNvSpPr>
          <p:nvPr>
            <p:ph type="title"/>
          </p:nvPr>
        </p:nvSpPr>
        <p:spPr>
          <a:noFill/>
          <a:ln/>
        </p:spPr>
        <p:txBody>
          <a:bodyPr/>
          <a:lstStyle/>
          <a:p>
            <a:r>
              <a:rPr lang="en-IE" dirty="0" smtClean="0"/>
              <a:t>The ICAN Interoperability Portal</a:t>
            </a:r>
            <a:endParaRPr lang="en-GB" dirty="0"/>
          </a:p>
        </p:txBody>
      </p:sp>
      <p:sp>
        <p:nvSpPr>
          <p:cNvPr id="209924" name="Rectangle 4"/>
          <p:cNvSpPr>
            <a:spLocks noGrp="1" noChangeArrowheads="1"/>
          </p:cNvSpPr>
          <p:nvPr>
            <p:ph type="body" idx="1"/>
          </p:nvPr>
        </p:nvSpPr>
        <p:spPr>
          <a:xfrm>
            <a:off x="0" y="1371600"/>
            <a:ext cx="9144000" cy="1143000"/>
          </a:xfrm>
          <a:noFill/>
          <a:ln/>
        </p:spPr>
        <p:txBody>
          <a:bodyPr/>
          <a:lstStyle/>
          <a:p>
            <a:pPr>
              <a:buFontTx/>
              <a:buNone/>
            </a:pPr>
            <a:r>
              <a:rPr lang="en-IE"/>
              <a:t>Connect individual coastal atlases to an integrated global atlas</a:t>
            </a:r>
            <a:endParaRPr lang="en-GB"/>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2204864"/>
            <a:ext cx="6361105"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80A89577-E0BE-4BA1-817C-4CD9B8AF964C}" type="slidenum">
              <a:rPr lang="en-GB"/>
              <a:pPr/>
              <a:t>11</a:t>
            </a:fld>
            <a:endParaRPr lang="en-GB"/>
          </a:p>
        </p:txBody>
      </p:sp>
      <p:sp>
        <p:nvSpPr>
          <p:cNvPr id="236546" name="Rectangle 2"/>
          <p:cNvSpPr>
            <a:spLocks noGrp="1" noChangeArrowheads="1"/>
          </p:cNvSpPr>
          <p:nvPr>
            <p:ph type="title"/>
          </p:nvPr>
        </p:nvSpPr>
        <p:spPr>
          <a:noFill/>
          <a:ln/>
        </p:spPr>
        <p:txBody>
          <a:bodyPr/>
          <a:lstStyle/>
          <a:p>
            <a:r>
              <a:rPr lang="en-US" dirty="0"/>
              <a:t>Internet </a:t>
            </a:r>
            <a:r>
              <a:rPr lang="en-US" dirty="0" smtClean="0"/>
              <a:t>Resources and Newsletters</a:t>
            </a:r>
            <a:endParaRPr lang="en-US" dirty="0"/>
          </a:p>
        </p:txBody>
      </p:sp>
      <p:sp>
        <p:nvSpPr>
          <p:cNvPr id="236547" name="Rectangle 3"/>
          <p:cNvSpPr>
            <a:spLocks noGrp="1" noChangeArrowheads="1"/>
          </p:cNvSpPr>
          <p:nvPr>
            <p:ph type="body" idx="1"/>
          </p:nvPr>
        </p:nvSpPr>
        <p:spPr>
          <a:xfrm>
            <a:off x="179388" y="1341438"/>
            <a:ext cx="7543800" cy="5183187"/>
          </a:xfrm>
          <a:noFill/>
          <a:ln/>
        </p:spPr>
        <p:txBody>
          <a:bodyPr/>
          <a:lstStyle/>
          <a:p>
            <a:pPr marL="609600" indent="-609600">
              <a:buFont typeface="Arial" pitchFamily="34" charset="0"/>
              <a:buChar char="-"/>
            </a:pPr>
            <a:r>
              <a:rPr lang="en-IE" dirty="0"/>
              <a:t>ICAN Objectives</a:t>
            </a:r>
          </a:p>
          <a:p>
            <a:pPr marL="609600" indent="-609600">
              <a:buFont typeface="Arial" pitchFamily="34" charset="0"/>
              <a:buChar char="-"/>
            </a:pPr>
            <a:r>
              <a:rPr lang="en-IE" dirty="0"/>
              <a:t>Members</a:t>
            </a:r>
          </a:p>
          <a:p>
            <a:pPr marL="609600" indent="-609600">
              <a:buFont typeface="Arial" pitchFamily="34" charset="0"/>
              <a:buChar char="-"/>
            </a:pPr>
            <a:r>
              <a:rPr lang="en-IE" dirty="0"/>
              <a:t>Workshop reports</a:t>
            </a:r>
          </a:p>
          <a:p>
            <a:pPr marL="609600" indent="-609600">
              <a:buFont typeface="Arial" pitchFamily="34" charset="0"/>
              <a:buChar char="-"/>
            </a:pPr>
            <a:r>
              <a:rPr lang="en-IE" dirty="0"/>
              <a:t>Publications</a:t>
            </a:r>
          </a:p>
          <a:p>
            <a:pPr marL="609600" indent="-609600">
              <a:buFont typeface="Arial" pitchFamily="34" charset="0"/>
              <a:buChar char="-"/>
            </a:pPr>
            <a:r>
              <a:rPr lang="en-IE" dirty="0"/>
              <a:t>Handbook</a:t>
            </a:r>
          </a:p>
          <a:p>
            <a:pPr marL="609600" indent="-609600">
              <a:buFont typeface="Arial" pitchFamily="34" charset="0"/>
              <a:buChar char="-"/>
            </a:pPr>
            <a:r>
              <a:rPr lang="en-IE" dirty="0"/>
              <a:t>Working Groups</a:t>
            </a:r>
          </a:p>
          <a:p>
            <a:pPr marL="609600" indent="-609600">
              <a:buFont typeface="Arial" pitchFamily="34" charset="0"/>
              <a:buChar char="-"/>
            </a:pPr>
            <a:r>
              <a:rPr lang="en-IE" dirty="0"/>
              <a:t>Interoperability</a:t>
            </a:r>
          </a:p>
          <a:p>
            <a:pPr marL="609600" indent="-609600">
              <a:buFont typeface="Arial" pitchFamily="34" charset="0"/>
              <a:buNone/>
            </a:pPr>
            <a:r>
              <a:rPr lang="en-IE" dirty="0"/>
              <a:t>        </a:t>
            </a:r>
            <a:r>
              <a:rPr lang="en-IE" dirty="0" smtClean="0"/>
              <a:t>portal</a:t>
            </a:r>
            <a:endParaRPr lang="en-IE" dirty="0"/>
          </a:p>
          <a:p>
            <a:pPr marL="609600" indent="-609600">
              <a:buFont typeface="Arial" pitchFamily="34" charset="0"/>
              <a:buChar char="-"/>
            </a:pPr>
            <a:r>
              <a:rPr lang="en-IE" dirty="0" smtClean="0"/>
              <a:t>Newsletters</a:t>
            </a:r>
            <a:endParaRPr lang="en-IE" dirty="0"/>
          </a:p>
        </p:txBody>
      </p:sp>
      <p:pic>
        <p:nvPicPr>
          <p:cNvPr id="23655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1484784"/>
            <a:ext cx="4179374" cy="302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552" name="Text Box 8"/>
          <p:cNvSpPr txBox="1">
            <a:spLocks noChangeArrowheads="1"/>
          </p:cNvSpPr>
          <p:nvPr/>
        </p:nvSpPr>
        <p:spPr bwMode="auto">
          <a:xfrm>
            <a:off x="3498419" y="5883181"/>
            <a:ext cx="3878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IE" sz="2400" dirty="0">
                <a:solidFill>
                  <a:srgbClr val="45456F"/>
                </a:solidFill>
              </a:rPr>
              <a:t>http://www.icoastalatlas.net</a:t>
            </a:r>
            <a:endParaRPr lang="en-GB" sz="2400" dirty="0">
              <a:solidFill>
                <a:srgbClr val="45456F"/>
              </a:solidFill>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7737" y="2603804"/>
            <a:ext cx="2477889" cy="3276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4"/>
          <p:cNvSpPr>
            <a:spLocks noGrp="1"/>
          </p:cNvSpPr>
          <p:nvPr>
            <p:ph type="sldNum" sz="quarter" idx="11"/>
          </p:nvPr>
        </p:nvSpPr>
        <p:spPr/>
        <p:txBody>
          <a:bodyPr/>
          <a:lstStyle/>
          <a:p>
            <a:fld id="{C8773FC1-361D-4C58-8D01-A5294CDF0550}" type="slidenum">
              <a:rPr lang="en-GB"/>
              <a:pPr/>
              <a:t>12</a:t>
            </a:fld>
            <a:endParaRPr lang="en-GB"/>
          </a:p>
        </p:txBody>
      </p:sp>
      <p:sp>
        <p:nvSpPr>
          <p:cNvPr id="228354" name="Rectangle 2"/>
          <p:cNvSpPr>
            <a:spLocks noGrp="1" noChangeArrowheads="1"/>
          </p:cNvSpPr>
          <p:nvPr>
            <p:ph type="title"/>
          </p:nvPr>
        </p:nvSpPr>
        <p:spPr>
          <a:noFill/>
          <a:ln/>
        </p:spPr>
        <p:txBody>
          <a:bodyPr/>
          <a:lstStyle/>
          <a:p>
            <a:r>
              <a:rPr lang="en-US" dirty="0"/>
              <a:t>Training </a:t>
            </a:r>
            <a:r>
              <a:rPr lang="en-US" dirty="0" smtClean="0"/>
              <a:t>is a key ICAN activity</a:t>
            </a:r>
            <a:endParaRPr lang="en-US" dirty="0"/>
          </a:p>
        </p:txBody>
      </p:sp>
      <p:sp>
        <p:nvSpPr>
          <p:cNvPr id="228356" name="Rectangle 4"/>
          <p:cNvSpPr>
            <a:spLocks noGrp="1" noChangeArrowheads="1"/>
          </p:cNvSpPr>
          <p:nvPr>
            <p:ph type="body" idx="1"/>
          </p:nvPr>
        </p:nvSpPr>
        <p:spPr>
          <a:xfrm>
            <a:off x="539750" y="1341438"/>
            <a:ext cx="7543800" cy="5183187"/>
          </a:xfrm>
          <a:noFill/>
          <a:ln/>
        </p:spPr>
        <p:txBody>
          <a:bodyPr/>
          <a:lstStyle/>
          <a:p>
            <a:pPr marL="609600" indent="-609600">
              <a:buFontTx/>
              <a:buNone/>
            </a:pPr>
            <a:r>
              <a:rPr lang="en-IE" dirty="0"/>
              <a:t>Ocean Data and Information Networks</a:t>
            </a:r>
          </a:p>
          <a:p>
            <a:pPr marL="609600" indent="-609600">
              <a:buFontTx/>
              <a:buNone/>
            </a:pPr>
            <a:r>
              <a:rPr lang="en-IE" dirty="0"/>
              <a:t>- Africa</a:t>
            </a:r>
          </a:p>
          <a:p>
            <a:pPr marL="609600" indent="-609600">
              <a:buFontTx/>
              <a:buNone/>
            </a:pPr>
            <a:r>
              <a:rPr lang="en-IE" dirty="0"/>
              <a:t>     African Marine Atlas Workshops</a:t>
            </a:r>
          </a:p>
          <a:p>
            <a:pPr marL="609600" indent="-609600">
              <a:buFontTx/>
              <a:buNone/>
            </a:pPr>
            <a:endParaRPr lang="en-IE" dirty="0"/>
          </a:p>
          <a:p>
            <a:pPr marL="609600" indent="-609600">
              <a:buFontTx/>
              <a:buNone/>
            </a:pPr>
            <a:r>
              <a:rPr lang="en-IE" dirty="0"/>
              <a:t> - Latin America</a:t>
            </a:r>
          </a:p>
          <a:p>
            <a:pPr marL="609600" indent="-609600">
              <a:buFontTx/>
              <a:buNone/>
            </a:pPr>
            <a:r>
              <a:rPr lang="en-IE" dirty="0"/>
              <a:t>     </a:t>
            </a:r>
            <a:r>
              <a:rPr lang="en-IE" dirty="0" err="1"/>
              <a:t>Carribean</a:t>
            </a:r>
            <a:r>
              <a:rPr lang="en-IE" dirty="0"/>
              <a:t> Marine Atlas workshops</a:t>
            </a:r>
          </a:p>
          <a:p>
            <a:pPr marL="609600" indent="-609600">
              <a:buFontTx/>
              <a:buNone/>
            </a:pPr>
            <a:r>
              <a:rPr lang="en-IE" dirty="0"/>
              <a:t>     SPINCAM – Southeast Pacific</a:t>
            </a:r>
          </a:p>
          <a:p>
            <a:pPr marL="609600" indent="-609600">
              <a:buFontTx/>
              <a:buNone/>
            </a:pPr>
            <a:endParaRPr lang="en-IE" dirty="0"/>
          </a:p>
          <a:p>
            <a:pPr marL="609600" indent="-609600">
              <a:buFontTx/>
              <a:buNone/>
            </a:pPr>
            <a:r>
              <a:rPr lang="en-IE" dirty="0"/>
              <a:t>- United States</a:t>
            </a:r>
          </a:p>
          <a:p>
            <a:pPr marL="609600" indent="-609600">
              <a:buFontTx/>
              <a:buNone/>
            </a:pPr>
            <a:r>
              <a:rPr lang="en-IE" dirty="0"/>
              <a:t>    West Coast Coastal Atlas workshop</a:t>
            </a:r>
          </a:p>
          <a:p>
            <a:pPr marL="609600" indent="-609600">
              <a:buFontTx/>
              <a:buNone/>
            </a:pPr>
            <a:r>
              <a:rPr lang="en-IE" dirty="0"/>
              <a:t>    Great lakes Workshop 2010</a:t>
            </a:r>
          </a:p>
        </p:txBody>
      </p:sp>
      <p:pic>
        <p:nvPicPr>
          <p:cNvPr id="22835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146" y="4365104"/>
            <a:ext cx="2792442" cy="1343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8358" name="Picture 6" descr="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1863" y="2060575"/>
            <a:ext cx="2735262" cy="1525588"/>
          </a:xfrm>
          <a:prstGeom prst="rect">
            <a:avLst/>
          </a:prstGeom>
          <a:noFill/>
          <a:extLst>
            <a:ext uri="{909E8E84-426E-40DD-AFC4-6F175D3DCCD1}">
              <a14:hiddenFill xmlns:a14="http://schemas.microsoft.com/office/drawing/2010/main">
                <a:solidFill>
                  <a:srgbClr val="FFFFFF"/>
                </a:solidFill>
              </a14:hiddenFill>
            </a:ext>
          </a:extLst>
        </p:spPr>
      </p:pic>
      <p:pic>
        <p:nvPicPr>
          <p:cNvPr id="22835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0900" y="1412875"/>
            <a:ext cx="3033713"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p:txBody>
          <a:bodyPr/>
          <a:lstStyle/>
          <a:p>
            <a:fld id="{38001B6D-15B5-4CE4-82B5-FD5FF5E568F8}" type="slidenum">
              <a:rPr lang="en-GB"/>
              <a:pPr/>
              <a:t>13</a:t>
            </a:fld>
            <a:endParaRPr lang="en-GB"/>
          </a:p>
        </p:txBody>
      </p:sp>
      <p:sp>
        <p:nvSpPr>
          <p:cNvPr id="230402" name="Rectangle 2"/>
          <p:cNvSpPr>
            <a:spLocks noGrp="1" noChangeArrowheads="1"/>
          </p:cNvSpPr>
          <p:nvPr>
            <p:ph type="title"/>
          </p:nvPr>
        </p:nvSpPr>
        <p:spPr>
          <a:noFill/>
          <a:ln/>
        </p:spPr>
        <p:txBody>
          <a:bodyPr/>
          <a:lstStyle/>
          <a:p>
            <a:r>
              <a:rPr lang="en-US"/>
              <a:t>Member Workshops  </a:t>
            </a:r>
          </a:p>
        </p:txBody>
      </p:sp>
      <p:sp>
        <p:nvSpPr>
          <p:cNvPr id="230403" name="Rectangle 3"/>
          <p:cNvSpPr>
            <a:spLocks noGrp="1" noChangeArrowheads="1"/>
          </p:cNvSpPr>
          <p:nvPr>
            <p:ph type="body" idx="1"/>
          </p:nvPr>
        </p:nvSpPr>
        <p:spPr>
          <a:xfrm>
            <a:off x="395288" y="1844675"/>
            <a:ext cx="4248150" cy="3816350"/>
          </a:xfrm>
          <a:noFill/>
          <a:ln/>
        </p:spPr>
        <p:txBody>
          <a:bodyPr/>
          <a:lstStyle/>
          <a:p>
            <a:pPr marL="609600" indent="-609600">
              <a:buFontTx/>
              <a:buNone/>
            </a:pPr>
            <a:endParaRPr lang="en-IE" dirty="0"/>
          </a:p>
          <a:p>
            <a:pPr marL="609600" indent="-609600">
              <a:buFontTx/>
              <a:buNone/>
            </a:pPr>
            <a:endParaRPr lang="en-IE" dirty="0"/>
          </a:p>
          <a:p>
            <a:pPr marL="609600" indent="-609600"/>
            <a:r>
              <a:rPr lang="en-IE" dirty="0"/>
              <a:t>Cork – 2006</a:t>
            </a:r>
          </a:p>
          <a:p>
            <a:pPr marL="609600" indent="-609600"/>
            <a:r>
              <a:rPr lang="en-IE" dirty="0"/>
              <a:t>Corvallis - 2007</a:t>
            </a:r>
          </a:p>
          <a:p>
            <a:pPr marL="609600" indent="-609600"/>
            <a:r>
              <a:rPr lang="en-IE" dirty="0"/>
              <a:t>Copenhagen - 2008</a:t>
            </a:r>
          </a:p>
          <a:p>
            <a:pPr marL="609600" indent="-609600"/>
            <a:r>
              <a:rPr lang="en-IE" dirty="0"/>
              <a:t>Trieste - 2009</a:t>
            </a:r>
          </a:p>
          <a:p>
            <a:pPr marL="609600" indent="-609600"/>
            <a:r>
              <a:rPr lang="en-IE" dirty="0"/>
              <a:t>Ostend -</a:t>
            </a:r>
            <a:r>
              <a:rPr lang="en-IE" dirty="0" smtClean="0"/>
              <a:t>2011</a:t>
            </a:r>
          </a:p>
          <a:p>
            <a:pPr marL="609600" indent="-609600"/>
            <a:r>
              <a:rPr lang="en-IE" dirty="0" smtClean="0"/>
              <a:t>Victoria – 2013</a:t>
            </a:r>
          </a:p>
          <a:p>
            <a:pPr marL="609600" indent="-609600"/>
            <a:r>
              <a:rPr lang="en-IE" dirty="0" smtClean="0">
                <a:solidFill>
                  <a:srgbClr val="00B050"/>
                </a:solidFill>
              </a:rPr>
              <a:t>South Africa - 2015</a:t>
            </a:r>
            <a:endParaRPr lang="en-IE" dirty="0">
              <a:solidFill>
                <a:srgbClr val="00B050"/>
              </a:solidFill>
            </a:endParaRPr>
          </a:p>
        </p:txBody>
      </p:sp>
      <p:pic>
        <p:nvPicPr>
          <p:cNvPr id="230407" name="Picture 5" descr="group_mu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738" y="1844675"/>
            <a:ext cx="3581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408" name="Picture 7" descr="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738" y="3284538"/>
            <a:ext cx="12668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409" name="Picture 7" descr="4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2781300"/>
            <a:ext cx="2803525"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410" name="Picture 9" descr="4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8263" y="4581525"/>
            <a:ext cx="20304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11" name="Text Box 11"/>
          <p:cNvSpPr txBox="1">
            <a:spLocks noChangeArrowheads="1"/>
          </p:cNvSpPr>
          <p:nvPr/>
        </p:nvSpPr>
        <p:spPr bwMode="auto">
          <a:xfrm>
            <a:off x="250825" y="5996136"/>
            <a:ext cx="4910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IE" sz="2400" b="1" dirty="0">
                <a:solidFill>
                  <a:srgbClr val="45456F"/>
                </a:solidFill>
              </a:rPr>
              <a:t>Meetings</a:t>
            </a:r>
            <a:r>
              <a:rPr lang="en-IE" sz="2400" dirty="0">
                <a:solidFill>
                  <a:srgbClr val="45456F"/>
                </a:solidFill>
              </a:rPr>
              <a:t> section of ICAN web site</a:t>
            </a:r>
            <a:endParaRPr lang="en-GB" sz="2400" dirty="0">
              <a:solidFill>
                <a:srgbClr val="45456F"/>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0945EC0-AE4C-4009-A359-50A04A232D55}" type="slidenum">
              <a:rPr lang="en-GB"/>
              <a:pPr/>
              <a:t>14</a:t>
            </a:fld>
            <a:endParaRPr lang="en-GB"/>
          </a:p>
        </p:txBody>
      </p:sp>
      <p:sp>
        <p:nvSpPr>
          <p:cNvPr id="234498" name="Rectangle 2"/>
          <p:cNvSpPr>
            <a:spLocks noGrp="1" noChangeArrowheads="1"/>
          </p:cNvSpPr>
          <p:nvPr>
            <p:ph type="title"/>
          </p:nvPr>
        </p:nvSpPr>
        <p:spPr>
          <a:noFill/>
          <a:ln/>
        </p:spPr>
        <p:txBody>
          <a:bodyPr/>
          <a:lstStyle/>
          <a:p>
            <a:r>
              <a:rPr lang="en-US"/>
              <a:t>ICAN organisation and governance </a:t>
            </a:r>
          </a:p>
        </p:txBody>
      </p:sp>
      <p:sp>
        <p:nvSpPr>
          <p:cNvPr id="6" name="Rectangle 5"/>
          <p:cNvSpPr>
            <a:spLocks noChangeArrowheads="1"/>
          </p:cNvSpPr>
          <p:nvPr/>
        </p:nvSpPr>
        <p:spPr bwMode="auto">
          <a:xfrm>
            <a:off x="179512" y="1772816"/>
            <a:ext cx="76325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r>
              <a:rPr lang="en-GB" sz="2400" dirty="0" smtClean="0">
                <a:solidFill>
                  <a:srgbClr val="45456F"/>
                </a:solidFill>
              </a:rPr>
              <a:t>Since March 2013 an IOC-IODE Project</a:t>
            </a:r>
            <a:endParaRPr lang="en-GB" sz="2400" dirty="0">
              <a:solidFill>
                <a:srgbClr val="45456F"/>
              </a:solidFill>
            </a:endParaRPr>
          </a:p>
          <a:p>
            <a:pPr lvl="3">
              <a:buFont typeface="Arial" pitchFamily="34" charset="0"/>
              <a:buNone/>
            </a:pPr>
            <a:endParaRPr lang="en-GB" sz="2400" dirty="0">
              <a:solidFill>
                <a:srgbClr val="45456F"/>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770553"/>
            <a:ext cx="2553072" cy="52763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195474598"/>
              </p:ext>
            </p:extLst>
          </p:nvPr>
        </p:nvGraphicFramePr>
        <p:xfrm>
          <a:off x="2015277" y="2852936"/>
          <a:ext cx="4389120" cy="3662934"/>
        </p:xfrm>
        <a:graphic>
          <a:graphicData uri="http://schemas.openxmlformats.org/drawingml/2006/table">
            <a:tbl>
              <a:tblPr firstRow="1" firstCol="1" bandRow="1">
                <a:tableStyleId>{5C22544A-7EE6-4342-B048-85BDC9FD1C3A}</a:tableStyleId>
              </a:tblPr>
              <a:tblGrid>
                <a:gridCol w="1955800"/>
                <a:gridCol w="2433320"/>
              </a:tblGrid>
              <a:tr h="0">
                <a:tc>
                  <a:txBody>
                    <a:bodyPr/>
                    <a:lstStyle/>
                    <a:p>
                      <a:pPr>
                        <a:lnSpc>
                          <a:spcPct val="115000"/>
                        </a:lnSpc>
                        <a:spcAft>
                          <a:spcPts val="0"/>
                        </a:spcAft>
                      </a:pPr>
                      <a:r>
                        <a:rPr lang="en-IE" sz="1100" dirty="0">
                          <a:solidFill>
                            <a:schemeClr val="tx1"/>
                          </a:solidFill>
                          <a:effectLst/>
                        </a:rPr>
                        <a:t>Name</a:t>
                      </a:r>
                      <a:endParaRPr lang="en-GB" sz="11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en-IE" sz="1100" dirty="0">
                          <a:solidFill>
                            <a:schemeClr val="tx1"/>
                          </a:solidFill>
                          <a:effectLst/>
                        </a:rPr>
                        <a:t>Affiliation</a:t>
                      </a:r>
                      <a:endParaRPr lang="en-GB" sz="1100" dirty="0">
                        <a:solidFill>
                          <a:schemeClr val="tx1"/>
                        </a:solidFill>
                        <a:effectLst/>
                        <a:latin typeface="Calibri"/>
                        <a:ea typeface="Calibri"/>
                        <a:cs typeface="Times New Roman"/>
                      </a:endParaRPr>
                    </a:p>
                  </a:txBody>
                  <a:tcPr marL="68580" marR="68580" marT="0" marB="0"/>
                </a:tc>
              </a:tr>
              <a:tr h="0">
                <a:tc>
                  <a:txBody>
                    <a:bodyPr/>
                    <a:lstStyle/>
                    <a:p>
                      <a:pPr>
                        <a:lnSpc>
                          <a:spcPct val="115000"/>
                        </a:lnSpc>
                        <a:spcAft>
                          <a:spcPts val="0"/>
                        </a:spcAft>
                      </a:pPr>
                      <a:r>
                        <a:rPr lang="en-IE" sz="1100" dirty="0">
                          <a:solidFill>
                            <a:schemeClr val="tx1"/>
                          </a:solidFill>
                          <a:effectLst/>
                        </a:rPr>
                        <a:t>Ned  Dwyer</a:t>
                      </a:r>
                      <a:endParaRPr lang="en-GB" sz="11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en-IE" sz="1100">
                          <a:effectLst/>
                        </a:rPr>
                        <a:t>CMRC, Ireland (chair)</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IE" sz="1100" dirty="0">
                          <a:solidFill>
                            <a:schemeClr val="tx1"/>
                          </a:solidFill>
                          <a:effectLst/>
                        </a:rPr>
                        <a:t>Angora </a:t>
                      </a:r>
                      <a:r>
                        <a:rPr lang="en-IE" sz="1100" dirty="0" err="1">
                          <a:solidFill>
                            <a:schemeClr val="tx1"/>
                          </a:solidFill>
                          <a:effectLst/>
                        </a:rPr>
                        <a:t>Aman</a:t>
                      </a:r>
                      <a:endParaRPr lang="en-GB" sz="11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en-IE" sz="1100">
                          <a:effectLst/>
                        </a:rPr>
                        <a:t>ODINAfrica, African Region</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IE" sz="1100" dirty="0">
                          <a:solidFill>
                            <a:schemeClr val="tx1"/>
                          </a:solidFill>
                          <a:effectLst/>
                        </a:rPr>
                        <a:t>Kathy </a:t>
                      </a:r>
                      <a:r>
                        <a:rPr lang="en-IE" sz="1100" dirty="0" err="1">
                          <a:solidFill>
                            <a:schemeClr val="tx1"/>
                          </a:solidFill>
                          <a:effectLst/>
                        </a:rPr>
                        <a:t>Belpaeme</a:t>
                      </a:r>
                      <a:r>
                        <a:rPr lang="en-IE" sz="1100" dirty="0">
                          <a:solidFill>
                            <a:schemeClr val="tx1"/>
                          </a:solidFill>
                          <a:effectLst/>
                        </a:rPr>
                        <a:t> </a:t>
                      </a:r>
                      <a:endParaRPr lang="en-GB" sz="11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en-IE" sz="1100">
                          <a:effectLst/>
                        </a:rPr>
                        <a:t>Coordination Centre ICZM, Belgium</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IE" sz="1100" dirty="0">
                          <a:solidFill>
                            <a:schemeClr val="tx1"/>
                          </a:solidFill>
                          <a:effectLst/>
                        </a:rPr>
                        <a:t>John </a:t>
                      </a:r>
                      <a:r>
                        <a:rPr lang="en-IE" sz="1100" dirty="0" err="1">
                          <a:solidFill>
                            <a:schemeClr val="tx1"/>
                          </a:solidFill>
                          <a:effectLst/>
                        </a:rPr>
                        <a:t>Bemiasa</a:t>
                      </a:r>
                      <a:endParaRPr lang="en-GB" sz="11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en-IE" sz="1100">
                          <a:effectLst/>
                        </a:rPr>
                        <a:t>ODINAfrica, African Region </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IE" sz="1100" dirty="0">
                          <a:solidFill>
                            <a:schemeClr val="tx1"/>
                          </a:solidFill>
                          <a:effectLst/>
                        </a:rPr>
                        <a:t>Marcia Berman</a:t>
                      </a:r>
                      <a:endParaRPr lang="en-GB" sz="11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en-IE" sz="1100">
                          <a:effectLst/>
                        </a:rPr>
                        <a:t>VIMS, USA</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IE" sz="1100" dirty="0">
                          <a:solidFill>
                            <a:schemeClr val="tx1"/>
                          </a:solidFill>
                          <a:effectLst/>
                        </a:rPr>
                        <a:t>Alejandro Iglesias</a:t>
                      </a:r>
                      <a:endParaRPr lang="en-GB" sz="11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en-IE" sz="1100">
                          <a:effectLst/>
                        </a:rPr>
                        <a:t>IOC</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IE" sz="1100" dirty="0">
                          <a:solidFill>
                            <a:schemeClr val="tx1"/>
                          </a:solidFill>
                          <a:effectLst/>
                        </a:rPr>
                        <a:t>Kathrin Kopke</a:t>
                      </a:r>
                      <a:endParaRPr lang="en-GB" sz="11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en-IE" sz="1100">
                          <a:effectLst/>
                        </a:rPr>
                        <a:t>CMRC, Ireland</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IE" sz="1100" dirty="0">
                          <a:solidFill>
                            <a:schemeClr val="tx1"/>
                          </a:solidFill>
                          <a:effectLst/>
                        </a:rPr>
                        <a:t>Tony La </a:t>
                      </a:r>
                      <a:r>
                        <a:rPr lang="en-IE" sz="1100" dirty="0" err="1">
                          <a:solidFill>
                            <a:schemeClr val="tx1"/>
                          </a:solidFill>
                          <a:effectLst/>
                        </a:rPr>
                        <a:t>Voi</a:t>
                      </a:r>
                      <a:endParaRPr lang="en-GB" sz="11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en-IE" sz="1100">
                          <a:effectLst/>
                        </a:rPr>
                        <a:t>NOAA, USA</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IE" sz="1100" dirty="0">
                          <a:solidFill>
                            <a:schemeClr val="tx1"/>
                          </a:solidFill>
                          <a:effectLst/>
                        </a:rPr>
                        <a:t>Adam </a:t>
                      </a:r>
                      <a:r>
                        <a:rPr lang="en-IE" sz="1100" dirty="0" err="1">
                          <a:solidFill>
                            <a:schemeClr val="tx1"/>
                          </a:solidFill>
                          <a:effectLst/>
                        </a:rPr>
                        <a:t>Leadbetter</a:t>
                      </a:r>
                      <a:r>
                        <a:rPr lang="en-IE" sz="1100" dirty="0">
                          <a:solidFill>
                            <a:schemeClr val="tx1"/>
                          </a:solidFill>
                          <a:effectLst/>
                        </a:rPr>
                        <a:t> </a:t>
                      </a:r>
                      <a:endParaRPr lang="en-GB" sz="11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1000"/>
                        </a:spcAft>
                      </a:pPr>
                      <a:r>
                        <a:rPr lang="en-IE" sz="1100" kern="1800">
                          <a:effectLst/>
                        </a:rPr>
                        <a:t>BODC, UK</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IE" sz="1100" dirty="0">
                          <a:solidFill>
                            <a:schemeClr val="tx1"/>
                          </a:solidFill>
                          <a:effectLst/>
                        </a:rPr>
                        <a:t>Roger Longhorn</a:t>
                      </a:r>
                      <a:endParaRPr lang="en-GB" sz="11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en-IE" sz="1100">
                          <a:effectLst/>
                        </a:rPr>
                        <a:t>EUCC, Belgium </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IE" sz="1100" dirty="0">
                          <a:solidFill>
                            <a:schemeClr val="tx1"/>
                          </a:solidFill>
                          <a:effectLst/>
                        </a:rPr>
                        <a:t>Andrus </a:t>
                      </a:r>
                      <a:r>
                        <a:rPr lang="en-IE" sz="1100" dirty="0" err="1">
                          <a:solidFill>
                            <a:schemeClr val="tx1"/>
                          </a:solidFill>
                          <a:effectLst/>
                        </a:rPr>
                        <a:t>Meiner</a:t>
                      </a:r>
                      <a:endParaRPr lang="en-GB" sz="11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en-IE" sz="1100">
                          <a:effectLst/>
                        </a:rPr>
                        <a:t>EEA, EU</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IE" sz="1100" dirty="0">
                          <a:solidFill>
                            <a:schemeClr val="tx1"/>
                          </a:solidFill>
                          <a:effectLst/>
                        </a:rPr>
                        <a:t>Liz O </a:t>
                      </a:r>
                      <a:r>
                        <a:rPr lang="en-IE" sz="1100" dirty="0" err="1">
                          <a:solidFill>
                            <a:schemeClr val="tx1"/>
                          </a:solidFill>
                          <a:effectLst/>
                        </a:rPr>
                        <a:t>Dea</a:t>
                      </a:r>
                      <a:endParaRPr lang="en-GB" sz="11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1000"/>
                        </a:spcAft>
                      </a:pPr>
                      <a:r>
                        <a:rPr lang="en-IE" sz="1100" kern="1800">
                          <a:effectLst/>
                        </a:rPr>
                        <a:t>State of Washington Dept. of Ecology, USA</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IE" sz="1100" dirty="0">
                          <a:solidFill>
                            <a:schemeClr val="tx1"/>
                          </a:solidFill>
                          <a:effectLst/>
                        </a:rPr>
                        <a:t>Ramon Roach</a:t>
                      </a:r>
                      <a:endParaRPr lang="en-GB" sz="11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1000"/>
                        </a:spcAft>
                      </a:pPr>
                      <a:r>
                        <a:rPr lang="en-IE" sz="1100" kern="1800">
                          <a:effectLst/>
                        </a:rPr>
                        <a:t>Coastal Zone Management Unit </a:t>
                      </a:r>
                      <a:r>
                        <a:rPr lang="en-IE" sz="1100">
                          <a:effectLst/>
                        </a:rPr>
                        <a:t> Barbados (CMA), Caribbean Region</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IE" sz="1100">
                          <a:solidFill>
                            <a:schemeClr val="tx1"/>
                          </a:solidFill>
                          <a:effectLst/>
                        </a:rPr>
                        <a:t>Lucy Scott</a:t>
                      </a:r>
                      <a:endParaRPr lang="en-GB" sz="110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1000"/>
                        </a:spcAft>
                      </a:pPr>
                      <a:r>
                        <a:rPr lang="en-IE" sz="1100" kern="1800">
                          <a:effectLst/>
                        </a:rPr>
                        <a:t>ASCLME, African Region</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IE" sz="1100" dirty="0">
                          <a:solidFill>
                            <a:schemeClr val="tx1"/>
                          </a:solidFill>
                          <a:effectLst/>
                        </a:rPr>
                        <a:t>Andy </a:t>
                      </a:r>
                      <a:r>
                        <a:rPr lang="en-IE" sz="1100" dirty="0" err="1">
                          <a:solidFill>
                            <a:schemeClr val="tx1"/>
                          </a:solidFill>
                          <a:effectLst/>
                        </a:rPr>
                        <a:t>Sherin</a:t>
                      </a:r>
                      <a:endParaRPr lang="en-GB" sz="11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1000"/>
                        </a:spcAft>
                      </a:pPr>
                      <a:r>
                        <a:rPr lang="en-IE" sz="1100" kern="1800">
                          <a:effectLst/>
                        </a:rPr>
                        <a:t>ACZICS, Canada</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IE" sz="1100" dirty="0">
                          <a:solidFill>
                            <a:schemeClr val="tx1"/>
                          </a:solidFill>
                          <a:effectLst/>
                        </a:rPr>
                        <a:t>Dawn Wright</a:t>
                      </a:r>
                      <a:endParaRPr lang="en-GB" sz="1100" dirty="0">
                        <a:solidFill>
                          <a:schemeClr val="tx1"/>
                        </a:solidFill>
                        <a:effectLst/>
                        <a:latin typeface="Calibri"/>
                        <a:ea typeface="Calibri"/>
                        <a:cs typeface="Times New Roman"/>
                      </a:endParaRPr>
                    </a:p>
                  </a:txBody>
                  <a:tcPr marL="68580" marR="68580" marT="0" marB="0">
                    <a:noFill/>
                  </a:tcPr>
                </a:tc>
                <a:tc>
                  <a:txBody>
                    <a:bodyPr/>
                    <a:lstStyle/>
                    <a:p>
                      <a:pPr>
                        <a:lnSpc>
                          <a:spcPct val="115000"/>
                        </a:lnSpc>
                        <a:spcAft>
                          <a:spcPts val="0"/>
                        </a:spcAft>
                      </a:pPr>
                      <a:r>
                        <a:rPr lang="en-IE" sz="1100" dirty="0">
                          <a:effectLst/>
                        </a:rPr>
                        <a:t>ESRI Chief Scientist, USA</a:t>
                      </a:r>
                      <a:endParaRPr lang="en-GB" sz="1100" dirty="0">
                        <a:effectLst/>
                        <a:latin typeface="Calibri"/>
                        <a:ea typeface="Calibri"/>
                        <a:cs typeface="Times New Roman"/>
                      </a:endParaRPr>
                    </a:p>
                  </a:txBody>
                  <a:tcPr marL="68580" marR="68580" marT="0" marB="0"/>
                </a:tc>
              </a:tr>
            </a:tbl>
          </a:graphicData>
        </a:graphic>
      </p:graphicFrame>
      <p:sp>
        <p:nvSpPr>
          <p:cNvPr id="10" name="TextBox 9"/>
          <p:cNvSpPr txBox="1"/>
          <p:nvPr/>
        </p:nvSpPr>
        <p:spPr>
          <a:xfrm>
            <a:off x="2843808" y="2419147"/>
            <a:ext cx="1749197" cy="369332"/>
          </a:xfrm>
          <a:prstGeom prst="rect">
            <a:avLst/>
          </a:prstGeom>
          <a:noFill/>
        </p:spPr>
        <p:txBody>
          <a:bodyPr wrap="none" rtlCol="0">
            <a:spAutoFit/>
          </a:bodyPr>
          <a:lstStyle/>
          <a:p>
            <a:r>
              <a:rPr lang="en-GB" dirty="0" smtClean="0">
                <a:solidFill>
                  <a:srgbClr val="45456F"/>
                </a:solidFill>
              </a:rPr>
              <a:t>Steering Group</a:t>
            </a:r>
            <a:endParaRPr lang="en-GB" dirty="0">
              <a:solidFill>
                <a:srgbClr val="45456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5589AF8-057E-43A0-99CC-A73A7976E5C6}" type="slidenum">
              <a:rPr lang="en-GB"/>
              <a:pPr/>
              <a:t>15</a:t>
            </a:fld>
            <a:endParaRPr lang="en-GB"/>
          </a:p>
        </p:txBody>
      </p:sp>
      <p:sp>
        <p:nvSpPr>
          <p:cNvPr id="232450" name="Rectangle 2"/>
          <p:cNvSpPr>
            <a:spLocks noGrp="1" noChangeArrowheads="1"/>
          </p:cNvSpPr>
          <p:nvPr>
            <p:ph type="title"/>
          </p:nvPr>
        </p:nvSpPr>
        <p:spPr>
          <a:noFill/>
          <a:ln/>
        </p:spPr>
        <p:txBody>
          <a:bodyPr/>
          <a:lstStyle/>
          <a:p>
            <a:r>
              <a:rPr lang="en-US" dirty="0" smtClean="0"/>
              <a:t>Possible Collaboration with CZCP</a:t>
            </a:r>
            <a:endParaRPr lang="en-US" dirty="0"/>
          </a:p>
        </p:txBody>
      </p:sp>
      <p:sp>
        <p:nvSpPr>
          <p:cNvPr id="232451" name="Rectangle 3"/>
          <p:cNvSpPr>
            <a:spLocks noChangeArrowheads="1"/>
          </p:cNvSpPr>
          <p:nvPr/>
        </p:nvSpPr>
        <p:spPr bwMode="auto">
          <a:xfrm>
            <a:off x="367288" y="908720"/>
            <a:ext cx="866920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3">
              <a:buFont typeface="Arial" pitchFamily="34" charset="0"/>
              <a:buNone/>
            </a:pPr>
            <a:r>
              <a:rPr lang="en-GB" sz="2400" dirty="0">
                <a:solidFill>
                  <a:srgbClr val="45456F"/>
                </a:solidFill>
              </a:rPr>
              <a:t> </a:t>
            </a:r>
          </a:p>
          <a:p>
            <a:pPr lvl="3">
              <a:buFont typeface="Arial" pitchFamily="34" charset="0"/>
              <a:buChar char="-"/>
            </a:pPr>
            <a:r>
              <a:rPr lang="en-GB" sz="2400" dirty="0">
                <a:solidFill>
                  <a:srgbClr val="45456F"/>
                </a:solidFill>
              </a:rPr>
              <a:t> </a:t>
            </a:r>
            <a:r>
              <a:rPr lang="en-GB" sz="2400" dirty="0" smtClean="0">
                <a:solidFill>
                  <a:srgbClr val="45456F"/>
                </a:solidFill>
              </a:rPr>
              <a:t>Guidance and Resources for development of coastal information systems (NETMAR; </a:t>
            </a:r>
            <a:r>
              <a:rPr lang="en-GB" sz="2400" dirty="0" err="1" smtClean="0">
                <a:solidFill>
                  <a:srgbClr val="45456F"/>
                </a:solidFill>
              </a:rPr>
              <a:t>Eionet</a:t>
            </a:r>
            <a:r>
              <a:rPr lang="en-GB" sz="2400" dirty="0" smtClean="0">
                <a:solidFill>
                  <a:srgbClr val="45456F"/>
                </a:solidFill>
              </a:rPr>
              <a:t>; </a:t>
            </a:r>
            <a:r>
              <a:rPr lang="en-GB" sz="2400" dirty="0" err="1" smtClean="0">
                <a:solidFill>
                  <a:srgbClr val="45456F"/>
                </a:solidFill>
              </a:rPr>
              <a:t>SeaDataNet</a:t>
            </a:r>
            <a:r>
              <a:rPr lang="en-GB" sz="2400" dirty="0" smtClean="0">
                <a:solidFill>
                  <a:srgbClr val="45456F"/>
                </a:solidFill>
              </a:rPr>
              <a:t>);</a:t>
            </a:r>
          </a:p>
          <a:p>
            <a:pPr lvl="3"/>
            <a:endParaRPr lang="en-IE" sz="2400" dirty="0">
              <a:solidFill>
                <a:srgbClr val="45456F"/>
              </a:solidFill>
            </a:endParaRPr>
          </a:p>
          <a:p>
            <a:pPr lvl="3">
              <a:buFont typeface="Arial" pitchFamily="34" charset="0"/>
              <a:buChar char="-"/>
            </a:pPr>
            <a:r>
              <a:rPr lang="en-GB" sz="2400" dirty="0">
                <a:solidFill>
                  <a:srgbClr val="45456F"/>
                </a:solidFill>
              </a:rPr>
              <a:t> </a:t>
            </a:r>
            <a:r>
              <a:rPr lang="en-GB" sz="2400" dirty="0" smtClean="0">
                <a:solidFill>
                  <a:srgbClr val="45456F"/>
                </a:solidFill>
              </a:rPr>
              <a:t>Strong developer community can demonstrate latest technology approaches (technical work group)</a:t>
            </a:r>
            <a:endParaRPr lang="en-GB" sz="2400" dirty="0">
              <a:solidFill>
                <a:srgbClr val="45456F"/>
              </a:solidFill>
            </a:endParaRPr>
          </a:p>
          <a:p>
            <a:pPr lvl="3">
              <a:buFont typeface="Arial" pitchFamily="34" charset="0"/>
              <a:buChar char="-"/>
            </a:pPr>
            <a:endParaRPr lang="en-GB" sz="2400" dirty="0">
              <a:solidFill>
                <a:srgbClr val="45456F"/>
              </a:solidFill>
            </a:endParaRPr>
          </a:p>
          <a:p>
            <a:pPr lvl="3">
              <a:buFont typeface="Arial" pitchFamily="34" charset="0"/>
              <a:buChar char="-"/>
            </a:pPr>
            <a:r>
              <a:rPr lang="en-GB" sz="2400" dirty="0">
                <a:solidFill>
                  <a:srgbClr val="45456F"/>
                </a:solidFill>
              </a:rPr>
              <a:t> </a:t>
            </a:r>
            <a:r>
              <a:rPr lang="en-GB" sz="2400" dirty="0" smtClean="0">
                <a:solidFill>
                  <a:srgbClr val="45456F"/>
                </a:solidFill>
              </a:rPr>
              <a:t>Good experience in engaging with user communities </a:t>
            </a:r>
          </a:p>
          <a:p>
            <a:pPr lvl="3"/>
            <a:endParaRPr lang="en-GB" sz="2400" dirty="0" smtClean="0">
              <a:solidFill>
                <a:srgbClr val="45456F"/>
              </a:solidFill>
            </a:endParaRPr>
          </a:p>
          <a:p>
            <a:pPr lvl="3">
              <a:buFont typeface="Arial" pitchFamily="34" charset="0"/>
              <a:buChar char="-"/>
            </a:pPr>
            <a:r>
              <a:rPr lang="en-GB" sz="2400" dirty="0" smtClean="0">
                <a:solidFill>
                  <a:srgbClr val="45456F"/>
                </a:solidFill>
              </a:rPr>
              <a:t>Training and capacity building</a:t>
            </a:r>
          </a:p>
          <a:p>
            <a:pPr lvl="3">
              <a:buFont typeface="Arial" pitchFamily="34" charset="0"/>
              <a:buChar char="-"/>
            </a:pPr>
            <a:endParaRPr lang="en-GB" sz="2400" dirty="0" smtClean="0">
              <a:solidFill>
                <a:srgbClr val="45456F"/>
              </a:solidFill>
            </a:endParaRPr>
          </a:p>
          <a:p>
            <a:pPr lvl="3">
              <a:buFont typeface="Arial" pitchFamily="34" charset="0"/>
              <a:buChar char="-"/>
            </a:pPr>
            <a:r>
              <a:rPr lang="en-GB" sz="2400" dirty="0" smtClean="0">
                <a:solidFill>
                  <a:srgbClr val="45456F"/>
                </a:solidFill>
              </a:rPr>
              <a:t>Data sharing and access – addressing technical and socio-political issues</a:t>
            </a:r>
            <a:endParaRPr lang="en-GB" sz="2400" dirty="0">
              <a:solidFill>
                <a:srgbClr val="45456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GB" dirty="0" smtClean="0"/>
              <a:t>CZCP Core Group Meeting 27-28 August 2013</a:t>
            </a:r>
            <a:endParaRPr lang="en-GB" dirty="0"/>
          </a:p>
        </p:txBody>
      </p:sp>
      <p:sp>
        <p:nvSpPr>
          <p:cNvPr id="8" name="Slide Number Placeholder 4"/>
          <p:cNvSpPr>
            <a:spLocks noGrp="1"/>
          </p:cNvSpPr>
          <p:nvPr>
            <p:ph type="sldNum" sz="quarter" idx="11"/>
          </p:nvPr>
        </p:nvSpPr>
        <p:spPr/>
        <p:txBody>
          <a:bodyPr/>
          <a:lstStyle/>
          <a:p>
            <a:fld id="{813D64DD-7901-485F-BF13-4F7AA1C4BE8D}" type="slidenum">
              <a:rPr lang="en-GB"/>
              <a:pPr/>
              <a:t>2</a:t>
            </a:fld>
            <a:endParaRPr lang="en-GB"/>
          </a:p>
        </p:txBody>
      </p:sp>
      <p:sp>
        <p:nvSpPr>
          <p:cNvPr id="101391" name="Rectangle 15"/>
          <p:cNvSpPr>
            <a:spLocks noGrp="1" noChangeArrowheads="1"/>
          </p:cNvSpPr>
          <p:nvPr>
            <p:ph type="title"/>
          </p:nvPr>
        </p:nvSpPr>
        <p:spPr>
          <a:noFill/>
          <a:ln/>
        </p:spPr>
        <p:txBody>
          <a:bodyPr/>
          <a:lstStyle/>
          <a:p>
            <a:r>
              <a:rPr lang="en-IE" dirty="0" smtClean="0"/>
              <a:t>ICAN in a Nutshell</a:t>
            </a:r>
            <a:endParaRPr lang="en-GB" dirty="0"/>
          </a:p>
        </p:txBody>
      </p:sp>
      <p:pic>
        <p:nvPicPr>
          <p:cNvPr id="101393" name="Picture 17" descr="midaLighthou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7" y="3933056"/>
            <a:ext cx="2421840" cy="2132920"/>
          </a:xfrm>
          <a:prstGeom prst="rect">
            <a:avLst/>
          </a:prstGeom>
          <a:noFill/>
          <a:extLst>
            <a:ext uri="{909E8E84-426E-40DD-AFC4-6F175D3DCCD1}">
              <a14:hiddenFill xmlns:a14="http://schemas.microsoft.com/office/drawing/2010/main">
                <a:solidFill>
                  <a:srgbClr val="FFFFFF"/>
                </a:solidFill>
              </a14:hiddenFill>
            </a:ext>
          </a:extLst>
        </p:spPr>
      </p:pic>
      <p:sp>
        <p:nvSpPr>
          <p:cNvPr id="101394" name="Rectangle 18"/>
          <p:cNvSpPr>
            <a:spLocks noGrp="1" noChangeArrowheads="1"/>
          </p:cNvSpPr>
          <p:nvPr>
            <p:ph type="body" idx="1"/>
          </p:nvPr>
        </p:nvSpPr>
        <p:spPr>
          <a:xfrm>
            <a:off x="179512" y="1412875"/>
            <a:ext cx="5832648" cy="4968453"/>
          </a:xfrm>
          <a:noFill/>
          <a:ln/>
        </p:spPr>
        <p:txBody>
          <a:bodyPr/>
          <a:lstStyle/>
          <a:p>
            <a:pPr>
              <a:buFontTx/>
              <a:buNone/>
            </a:pPr>
            <a:endParaRPr lang="en-GB" dirty="0" smtClean="0"/>
          </a:p>
          <a:p>
            <a:pPr>
              <a:buFontTx/>
              <a:buNone/>
            </a:pPr>
            <a:r>
              <a:rPr lang="en-GB" dirty="0" smtClean="0"/>
              <a:t>The aim is </a:t>
            </a:r>
            <a:r>
              <a:rPr lang="en-GB" dirty="0"/>
              <a:t>to be a global reference for the development of coastal/marine web atlases </a:t>
            </a:r>
            <a:r>
              <a:rPr lang="en-GB" dirty="0" smtClean="0"/>
              <a:t>(CWAs</a:t>
            </a:r>
            <a:r>
              <a:rPr lang="en-GB" dirty="0"/>
              <a:t>). </a:t>
            </a:r>
            <a:endParaRPr lang="en-GB" dirty="0" smtClean="0"/>
          </a:p>
          <a:p>
            <a:pPr>
              <a:buFontTx/>
              <a:buNone/>
            </a:pPr>
            <a:endParaRPr lang="en-GB" dirty="0"/>
          </a:p>
          <a:p>
            <a:pPr>
              <a:buFontTx/>
              <a:buNone/>
            </a:pPr>
            <a:r>
              <a:rPr lang="en-GB" dirty="0"/>
              <a:t> </a:t>
            </a:r>
            <a:r>
              <a:rPr lang="en-GB" dirty="0" smtClean="0"/>
              <a:t>It intends </a:t>
            </a:r>
            <a:r>
              <a:rPr lang="en-GB" dirty="0"/>
              <a:t>to lead, influence, guide and inform in a coherent manner on matters related to development and use of coastal/marine web atlases </a:t>
            </a:r>
            <a:endParaRPr lang="en-IE" dirty="0"/>
          </a:p>
        </p:txBody>
      </p:sp>
      <p:pic>
        <p:nvPicPr>
          <p:cNvPr id="101395"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1826089"/>
            <a:ext cx="2421841" cy="1913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A770138-668F-47AE-AB9F-213200711D23}" type="slidenum">
              <a:rPr lang="en-GB"/>
              <a:pPr/>
              <a:t>3</a:t>
            </a:fld>
            <a:endParaRPr lang="en-GB"/>
          </a:p>
        </p:txBody>
      </p:sp>
      <p:sp>
        <p:nvSpPr>
          <p:cNvPr id="105474" name="Rectangle 2"/>
          <p:cNvSpPr>
            <a:spLocks noGrp="1" noChangeArrowheads="1"/>
          </p:cNvSpPr>
          <p:nvPr>
            <p:ph type="title"/>
          </p:nvPr>
        </p:nvSpPr>
        <p:spPr/>
        <p:txBody>
          <a:bodyPr/>
          <a:lstStyle/>
          <a:p>
            <a:r>
              <a:rPr lang="en-US"/>
              <a:t>What is a Coastal Web Atlas? </a:t>
            </a:r>
          </a:p>
        </p:txBody>
      </p:sp>
      <p:sp>
        <p:nvSpPr>
          <p:cNvPr id="105481" name="Rectangle 9"/>
          <p:cNvSpPr>
            <a:spLocks noChangeArrowheads="1"/>
          </p:cNvSpPr>
          <p:nvPr/>
        </p:nvSpPr>
        <p:spPr bwMode="auto">
          <a:xfrm>
            <a:off x="755650" y="2276475"/>
            <a:ext cx="75438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IE" sz="2400">
                <a:solidFill>
                  <a:srgbClr val="45456F"/>
                </a:solidFill>
                <a:ea typeface="Times New Roman" pitchFamily="18" charset="0"/>
              </a:rPr>
              <a:t>“</a:t>
            </a:r>
            <a:r>
              <a:rPr lang="en-IE" sz="2800">
                <a:solidFill>
                  <a:srgbClr val="45456F"/>
                </a:solidFill>
                <a:ea typeface="Times New Roman" pitchFamily="18" charset="0"/>
              </a:rPr>
              <a:t>A collection of digital maps and datasets with supplementary tables, illustrations, and information that </a:t>
            </a:r>
            <a:r>
              <a:rPr lang="en-IE" sz="2800" i="1">
                <a:solidFill>
                  <a:srgbClr val="45456F"/>
                </a:solidFill>
                <a:ea typeface="Times New Roman" pitchFamily="18" charset="0"/>
              </a:rPr>
              <a:t>systematically illustrate</a:t>
            </a:r>
            <a:r>
              <a:rPr lang="en-IE" sz="2800">
                <a:solidFill>
                  <a:srgbClr val="45456F"/>
                </a:solidFill>
                <a:ea typeface="Times New Roman" pitchFamily="18" charset="0"/>
              </a:rPr>
              <a:t> the coast, oftentimes with cartographic and decision support tools, all of which are accessible via the Internet.”</a:t>
            </a:r>
          </a:p>
          <a:p>
            <a:pPr marL="342900" indent="-342900" algn="r">
              <a:spcBef>
                <a:spcPct val="20000"/>
              </a:spcBef>
            </a:pPr>
            <a:r>
              <a:rPr lang="en-IE" sz="1600">
                <a:solidFill>
                  <a:srgbClr val="45456F"/>
                </a:solidFill>
                <a:ea typeface="Times New Roman" pitchFamily="18" charset="0"/>
              </a:rPr>
              <a:t>(O’Dea et al., 2007)</a:t>
            </a:r>
          </a:p>
          <a:p>
            <a:pPr marL="342900" indent="-342900">
              <a:spcBef>
                <a:spcPct val="20000"/>
              </a:spcBef>
            </a:pPr>
            <a:r>
              <a:rPr lang="en-IE">
                <a:ea typeface="Times New Roman" pitchFamily="18" charset="0"/>
              </a:rPr>
              <a:t>	</a:t>
            </a:r>
            <a:endParaRPr lang="en-IE" sz="1600">
              <a:solidFill>
                <a:srgbClr val="45456F"/>
              </a:solidFill>
              <a:ea typeface="Times New Roman"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2A58472-3A65-48D9-982F-8A9B70AF2FD8}" type="slidenum">
              <a:rPr lang="en-GB"/>
              <a:pPr/>
              <a:t>4</a:t>
            </a:fld>
            <a:endParaRPr lang="en-GB"/>
          </a:p>
        </p:txBody>
      </p:sp>
      <p:sp>
        <p:nvSpPr>
          <p:cNvPr id="211970" name="Rectangle 2"/>
          <p:cNvSpPr>
            <a:spLocks noGrp="1" noChangeArrowheads="1"/>
          </p:cNvSpPr>
          <p:nvPr>
            <p:ph type="title"/>
          </p:nvPr>
        </p:nvSpPr>
        <p:spPr>
          <a:noFill/>
          <a:ln/>
        </p:spPr>
        <p:txBody>
          <a:bodyPr/>
          <a:lstStyle/>
          <a:p>
            <a:r>
              <a:rPr lang="en-IE"/>
              <a:t>Goals of ICAN</a:t>
            </a:r>
            <a:endParaRPr lang="en-GB"/>
          </a:p>
        </p:txBody>
      </p:sp>
      <p:sp>
        <p:nvSpPr>
          <p:cNvPr id="211971" name="Rectangle 3"/>
          <p:cNvSpPr>
            <a:spLocks noChangeArrowheads="1"/>
          </p:cNvSpPr>
          <p:nvPr/>
        </p:nvSpPr>
        <p:spPr bwMode="auto">
          <a:xfrm>
            <a:off x="395288" y="1412875"/>
            <a:ext cx="83534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Tx/>
              <a:buChar char="–"/>
            </a:pPr>
            <a:r>
              <a:rPr lang="en-GB" sz="2400">
                <a:cs typeface="Times New Roman" pitchFamily="18" charset="0"/>
              </a:rPr>
              <a:t>Ensure network has </a:t>
            </a:r>
            <a:r>
              <a:rPr lang="en-GB" sz="2400" b="1">
                <a:cs typeface="Times New Roman" pitchFamily="18" charset="0"/>
              </a:rPr>
              <a:t>wide representation</a:t>
            </a:r>
            <a:r>
              <a:rPr lang="en-GB" sz="2400">
                <a:cs typeface="Times New Roman" pitchFamily="18" charset="0"/>
              </a:rPr>
              <a:t> (developers/users)</a:t>
            </a:r>
          </a:p>
          <a:p>
            <a:pPr marL="742950" lvl="1" indent="-285750">
              <a:spcBef>
                <a:spcPct val="20000"/>
              </a:spcBef>
              <a:buFontTx/>
              <a:buChar char="–"/>
            </a:pPr>
            <a:endParaRPr lang="en-GB" sz="2400">
              <a:cs typeface="Times New Roman" pitchFamily="18" charset="0"/>
            </a:endParaRPr>
          </a:p>
          <a:p>
            <a:pPr marL="742950" lvl="1" indent="-285750">
              <a:spcBef>
                <a:spcPct val="20000"/>
              </a:spcBef>
              <a:buFontTx/>
              <a:buChar char="–"/>
            </a:pPr>
            <a:r>
              <a:rPr lang="en-GB" sz="2400">
                <a:cs typeface="Times New Roman" pitchFamily="18" charset="0"/>
              </a:rPr>
              <a:t>Develop technical &amp; policy </a:t>
            </a:r>
            <a:r>
              <a:rPr lang="en-GB" sz="2400" b="1">
                <a:cs typeface="Times New Roman" pitchFamily="18" charset="0"/>
              </a:rPr>
              <a:t>guidelines</a:t>
            </a:r>
            <a:r>
              <a:rPr lang="en-GB" sz="2400">
                <a:cs typeface="Times New Roman" pitchFamily="18" charset="0"/>
              </a:rPr>
              <a:t> for atlas developers</a:t>
            </a:r>
          </a:p>
          <a:p>
            <a:pPr marL="742950" lvl="1" indent="-285750">
              <a:spcBef>
                <a:spcPct val="20000"/>
              </a:spcBef>
              <a:buFontTx/>
              <a:buChar char="–"/>
            </a:pPr>
            <a:endParaRPr lang="en-GB" sz="2400">
              <a:cs typeface="Times New Roman" pitchFamily="18" charset="0"/>
            </a:endParaRPr>
          </a:p>
          <a:p>
            <a:pPr marL="742950" lvl="1" indent="-285750">
              <a:spcBef>
                <a:spcPct val="20000"/>
              </a:spcBef>
              <a:buFontTx/>
              <a:buChar char="–"/>
            </a:pPr>
            <a:r>
              <a:rPr lang="en-GB" sz="2400">
                <a:cs typeface="Times New Roman" pitchFamily="18" charset="0"/>
              </a:rPr>
              <a:t>Highlight benefits of </a:t>
            </a:r>
            <a:r>
              <a:rPr lang="en-GB" sz="2400" b="1">
                <a:cs typeface="Times New Roman" pitchFamily="18" charset="0"/>
              </a:rPr>
              <a:t>interoperability</a:t>
            </a:r>
            <a:r>
              <a:rPr lang="en-GB" sz="2400">
                <a:cs typeface="Times New Roman" pitchFamily="18" charset="0"/>
              </a:rPr>
              <a:t> &amp; </a:t>
            </a:r>
            <a:r>
              <a:rPr lang="en-GB" sz="2400" b="1">
                <a:cs typeface="Times New Roman" pitchFamily="18" charset="0"/>
              </a:rPr>
              <a:t>standards</a:t>
            </a:r>
            <a:r>
              <a:rPr lang="en-GB" sz="2400">
                <a:cs typeface="Times New Roman" pitchFamily="18" charset="0"/>
              </a:rPr>
              <a:t> based systems </a:t>
            </a:r>
          </a:p>
          <a:p>
            <a:pPr marL="742950" lvl="1" indent="-285750">
              <a:spcBef>
                <a:spcPct val="20000"/>
              </a:spcBef>
            </a:pPr>
            <a:endParaRPr lang="en-GB" sz="2400">
              <a:cs typeface="Times New Roman" pitchFamily="18" charset="0"/>
            </a:endParaRPr>
          </a:p>
          <a:p>
            <a:pPr marL="342900" indent="-342900">
              <a:spcBef>
                <a:spcPct val="20000"/>
              </a:spcBef>
            </a:pPr>
            <a:r>
              <a:rPr lang="en-IE" sz="2400">
                <a:solidFill>
                  <a:srgbClr val="45456F"/>
                </a:solidFill>
                <a:ea typeface="Times New Roman" pitchFamily="18" charset="0"/>
              </a:rPr>
              <a:t>  </a:t>
            </a:r>
          </a:p>
          <a:p>
            <a:pPr marL="342900" indent="-342900">
              <a:spcBef>
                <a:spcPct val="20000"/>
              </a:spcBef>
            </a:pPr>
            <a:endParaRPr lang="en-IE" sz="2400">
              <a:solidFill>
                <a:srgbClr val="45456F"/>
              </a:solidFill>
              <a:ea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13D1C35-5B2A-49A6-97A1-AF3F3CE2E23A}" type="slidenum">
              <a:rPr lang="en-GB"/>
              <a:pPr/>
              <a:t>5</a:t>
            </a:fld>
            <a:endParaRPr lang="en-GB"/>
          </a:p>
        </p:txBody>
      </p:sp>
      <p:sp>
        <p:nvSpPr>
          <p:cNvPr id="203778" name="Rectangle 2"/>
          <p:cNvSpPr>
            <a:spLocks noGrp="1" noChangeArrowheads="1"/>
          </p:cNvSpPr>
          <p:nvPr>
            <p:ph type="title"/>
          </p:nvPr>
        </p:nvSpPr>
        <p:spPr>
          <a:noFill/>
          <a:ln/>
        </p:spPr>
        <p:txBody>
          <a:bodyPr/>
          <a:lstStyle/>
          <a:p>
            <a:r>
              <a:rPr lang="en-IE"/>
              <a:t>Goals of ICAN</a:t>
            </a:r>
            <a:endParaRPr lang="en-GB"/>
          </a:p>
        </p:txBody>
      </p:sp>
      <p:sp>
        <p:nvSpPr>
          <p:cNvPr id="203779" name="Rectangle 3"/>
          <p:cNvSpPr>
            <a:spLocks noChangeArrowheads="1"/>
          </p:cNvSpPr>
          <p:nvPr/>
        </p:nvSpPr>
        <p:spPr bwMode="auto">
          <a:xfrm>
            <a:off x="395288" y="1412875"/>
            <a:ext cx="83534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pPr>
            <a:endParaRPr lang="en-GB" sz="2400">
              <a:cs typeface="Times New Roman" pitchFamily="18" charset="0"/>
            </a:endParaRPr>
          </a:p>
          <a:p>
            <a:pPr marL="742950" lvl="1" indent="-285750">
              <a:spcBef>
                <a:spcPct val="20000"/>
              </a:spcBef>
              <a:buFontTx/>
              <a:buChar char="–"/>
            </a:pPr>
            <a:r>
              <a:rPr lang="en-GB" sz="2400">
                <a:cs typeface="Times New Roman" pitchFamily="18" charset="0"/>
              </a:rPr>
              <a:t>Develop </a:t>
            </a:r>
            <a:r>
              <a:rPr lang="en-GB" sz="2400" b="1">
                <a:cs typeface="Times New Roman" pitchFamily="18" charset="0"/>
              </a:rPr>
              <a:t>collaborative projects</a:t>
            </a:r>
            <a:r>
              <a:rPr lang="en-GB" sz="2400">
                <a:cs typeface="Times New Roman" pitchFamily="18" charset="0"/>
              </a:rPr>
              <a:t> for sharing know-how, atlas implementation and demonstration</a:t>
            </a:r>
          </a:p>
          <a:p>
            <a:pPr marL="742950" lvl="1" indent="-285750">
              <a:spcBef>
                <a:spcPct val="20000"/>
              </a:spcBef>
              <a:buFontTx/>
              <a:buChar char="–"/>
            </a:pPr>
            <a:endParaRPr lang="en-GB" sz="2400">
              <a:cs typeface="Times New Roman" pitchFamily="18" charset="0"/>
            </a:endParaRPr>
          </a:p>
          <a:p>
            <a:pPr marL="742950" lvl="1" indent="-285750">
              <a:spcBef>
                <a:spcPct val="20000"/>
              </a:spcBef>
              <a:buFontTx/>
              <a:buChar char="–"/>
            </a:pPr>
            <a:r>
              <a:rPr lang="en-IE" sz="2400">
                <a:cs typeface="Times New Roman" pitchFamily="18" charset="0"/>
              </a:rPr>
              <a:t>Align atlas efforts to facilitate </a:t>
            </a:r>
            <a:r>
              <a:rPr lang="en-IE" sz="2400" b="1">
                <a:cs typeface="Times New Roman" pitchFamily="18" charset="0"/>
              </a:rPr>
              <a:t>interoperability</a:t>
            </a:r>
          </a:p>
          <a:p>
            <a:pPr marL="742950" lvl="1" indent="-285750">
              <a:spcBef>
                <a:spcPct val="20000"/>
              </a:spcBef>
              <a:buFontTx/>
              <a:buChar char="–"/>
            </a:pPr>
            <a:endParaRPr lang="en-IE" sz="2400" b="1">
              <a:cs typeface="Times New Roman" pitchFamily="18" charset="0"/>
            </a:endParaRPr>
          </a:p>
          <a:p>
            <a:pPr marL="742950" lvl="1" indent="-285750">
              <a:spcBef>
                <a:spcPct val="20000"/>
              </a:spcBef>
              <a:buFontTx/>
              <a:buChar char="–"/>
            </a:pPr>
            <a:r>
              <a:rPr lang="en-IE" sz="2400">
                <a:cs typeface="Times New Roman" pitchFamily="18" charset="0"/>
              </a:rPr>
              <a:t>Engage with </a:t>
            </a:r>
            <a:r>
              <a:rPr lang="en-IE" sz="2400" b="1">
                <a:cs typeface="Times New Roman" pitchFamily="18" charset="0"/>
              </a:rPr>
              <a:t>other relevant projects</a:t>
            </a:r>
            <a:r>
              <a:rPr lang="en-IE" sz="2400">
                <a:cs typeface="Times New Roman" pitchFamily="18" charset="0"/>
              </a:rPr>
              <a:t> and developments</a:t>
            </a:r>
          </a:p>
          <a:p>
            <a:pPr marL="742950" lvl="1" indent="-285750">
              <a:spcBef>
                <a:spcPct val="20000"/>
              </a:spcBef>
              <a:buFontTx/>
              <a:buChar char="–"/>
            </a:pPr>
            <a:endParaRPr lang="en-IE" sz="2400">
              <a:cs typeface="Times New Roman" pitchFamily="18" charset="0"/>
            </a:endParaRPr>
          </a:p>
          <a:p>
            <a:pPr marL="742950" lvl="1" indent="-285750">
              <a:spcBef>
                <a:spcPct val="20000"/>
              </a:spcBef>
              <a:buFontTx/>
              <a:buChar char="–"/>
            </a:pPr>
            <a:r>
              <a:rPr lang="en-IE" sz="2400">
                <a:cs typeface="Times New Roman" pitchFamily="18" charset="0"/>
              </a:rPr>
              <a:t>Involve representatives of the </a:t>
            </a:r>
            <a:r>
              <a:rPr lang="en-IE" sz="2400" b="1">
                <a:cs typeface="Times New Roman" pitchFamily="18" charset="0"/>
              </a:rPr>
              <a:t>user</a:t>
            </a:r>
            <a:r>
              <a:rPr lang="en-IE" sz="2400">
                <a:cs typeface="Times New Roman" pitchFamily="18" charset="0"/>
              </a:rPr>
              <a:t> communities</a:t>
            </a:r>
            <a:endParaRPr lang="en-GB" sz="2400">
              <a:cs typeface="Times New Roman" pitchFamily="18" charset="0"/>
            </a:endParaRPr>
          </a:p>
          <a:p>
            <a:pPr marL="342900" indent="-342900">
              <a:spcBef>
                <a:spcPct val="20000"/>
              </a:spcBef>
            </a:pPr>
            <a:r>
              <a:rPr lang="en-IE" sz="2400">
                <a:solidFill>
                  <a:srgbClr val="45456F"/>
                </a:solidFill>
                <a:ea typeface="Times New Roman" pitchFamily="18" charset="0"/>
              </a:rPr>
              <a:t>  </a:t>
            </a:r>
          </a:p>
          <a:p>
            <a:pPr marL="342900" indent="-342900">
              <a:spcBef>
                <a:spcPct val="20000"/>
              </a:spcBef>
            </a:pPr>
            <a:endParaRPr lang="en-IE" sz="2400">
              <a:solidFill>
                <a:srgbClr val="45456F"/>
              </a:solidFill>
              <a:ea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13D1C35-5B2A-49A6-97A1-AF3F3CE2E23A}" type="slidenum">
              <a:rPr lang="en-GB"/>
              <a:pPr/>
              <a:t>6</a:t>
            </a:fld>
            <a:endParaRPr lang="en-GB"/>
          </a:p>
        </p:txBody>
      </p:sp>
      <p:sp>
        <p:nvSpPr>
          <p:cNvPr id="203778" name="Rectangle 2"/>
          <p:cNvSpPr>
            <a:spLocks noGrp="1" noChangeArrowheads="1"/>
          </p:cNvSpPr>
          <p:nvPr>
            <p:ph type="title"/>
          </p:nvPr>
        </p:nvSpPr>
        <p:spPr>
          <a:noFill/>
          <a:ln/>
        </p:spPr>
        <p:txBody>
          <a:bodyPr/>
          <a:lstStyle/>
          <a:p>
            <a:r>
              <a:rPr lang="en-IE" dirty="0">
                <a:ea typeface="ＭＳ Ｐゴシック" pitchFamily="34" charset="-128"/>
              </a:rPr>
              <a:t>Current Membership: 60 organizations from 18+ nations and growing…</a:t>
            </a:r>
            <a:endParaRPr lang="en-GB" dirty="0"/>
          </a:p>
        </p:txBody>
      </p:sp>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716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5"/>
          <p:cNvSpPr txBox="1">
            <a:spLocks noChangeArrowheads="1"/>
          </p:cNvSpPr>
          <p:nvPr/>
        </p:nvSpPr>
        <p:spPr bwMode="auto">
          <a:xfrm>
            <a:off x="762000" y="594928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i="1" dirty="0"/>
              <a:t>http://icoastalatlas.net/member_dir</a:t>
            </a:r>
          </a:p>
        </p:txBody>
      </p:sp>
    </p:spTree>
    <p:extLst>
      <p:ext uri="{BB962C8B-B14F-4D97-AF65-F5344CB8AC3E}">
        <p14:creationId xmlns:p14="http://schemas.microsoft.com/office/powerpoint/2010/main" val="427138574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IE" sz="3200" smtClean="0">
                <a:ea typeface="ＭＳ Ｐゴシック" pitchFamily="34" charset="-128"/>
              </a:rPr>
              <a:t>A Sampling of the 60+ Members </a:t>
            </a:r>
            <a:endParaRPr lang="en-GB" sz="3200" smtClean="0">
              <a:ea typeface="ＭＳ Ｐゴシック" pitchFamily="34" charset="-128"/>
            </a:endParaRPr>
          </a:p>
        </p:txBody>
      </p:sp>
      <p:pic>
        <p:nvPicPr>
          <p:cNvPr id="21506" name="Picture 36" descr="alask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600200"/>
            <a:ext cx="1689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7" descr="bcatlase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524000"/>
            <a:ext cx="2755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8" descr="cca.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2286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0" descr="crims_bc.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2500" y="1447800"/>
            <a:ext cx="18415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1" descr="dataBasinLogo.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0" y="1371600"/>
            <a:ext cx="177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43" descr="gmri.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91400" y="2286000"/>
            <a:ext cx="15113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45" descr="nanoos.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4000" y="1981200"/>
            <a:ext cx="91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47" descr="neracoos.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67600" y="2895600"/>
            <a:ext cx="152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49" descr="noaa_doi.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67400" y="3048000"/>
            <a:ext cx="147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51" descr="oca.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67000" y="3581400"/>
            <a:ext cx="2984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52" descr="ocean_uses.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2400" y="3429000"/>
            <a:ext cx="10668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53" descr="ogc.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24000" y="2895600"/>
            <a:ext cx="1425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58" descr="uniatmos.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52800" y="5257800"/>
            <a:ext cx="11303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59" descr="vims.gif"/>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81200" y="5943600"/>
            <a:ext cx="1168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TextBox 64"/>
          <p:cNvSpPr txBox="1">
            <a:spLocks noChangeArrowheads="1"/>
          </p:cNvSpPr>
          <p:nvPr/>
        </p:nvSpPr>
        <p:spPr bwMode="auto">
          <a:xfrm>
            <a:off x="3276600" y="1371600"/>
            <a:ext cx="1881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t>Alaska Coastal Mgmt</a:t>
            </a:r>
          </a:p>
        </p:txBody>
      </p:sp>
      <p:sp>
        <p:nvSpPr>
          <p:cNvPr id="21521" name="TextBox 67"/>
          <p:cNvSpPr txBox="1">
            <a:spLocks noChangeArrowheads="1"/>
          </p:cNvSpPr>
          <p:nvPr/>
        </p:nvSpPr>
        <p:spPr bwMode="auto">
          <a:xfrm>
            <a:off x="5943600" y="3657600"/>
            <a:ext cx="116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a:t>NOAA MMC</a:t>
            </a:r>
          </a:p>
        </p:txBody>
      </p:sp>
      <p:pic>
        <p:nvPicPr>
          <p:cNvPr id="21522" name="Picture 57" descr="sccoos.jp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62200" y="4495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69" descr="wca.jp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24600" y="1905000"/>
            <a:ext cx="962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1" descr="odinafricalogo.jp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81000" y="5589240"/>
            <a:ext cx="1524000" cy="10160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525" name="Picture 2" descr="cma.jp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467600" y="4953000"/>
            <a:ext cx="15113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1" descr="kustatlas.jpg"/>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28600" y="2362200"/>
            <a:ext cx="1041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9" name="Picture 2" descr="loicz.jpg"/>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172200" y="4572000"/>
            <a:ext cx="1066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0" name="Picture 4" descr="maratlas.jpg"/>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600200" y="4038600"/>
            <a:ext cx="256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Picture 6" descr="redmic.jpg"/>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581400" y="4495800"/>
            <a:ext cx="203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2" name="Picture 7" descr="vliz.jpg"/>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800600" y="5181600"/>
            <a:ext cx="1257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3" name="Picture 10" descr="eea.jpg"/>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934200" y="6324600"/>
            <a:ext cx="20701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5" name="Picture 12" descr="lagoon.jpg"/>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81000" y="4876800"/>
            <a:ext cx="187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6" name="Picture 13" descr="kesti.jpg"/>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019800" y="5638800"/>
            <a:ext cx="128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7" name="Picture 14" descr="scotland_atlas.jpg"/>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52400" y="3429000"/>
            <a:ext cx="9906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8" name="Picture 15" descr="brazil.jpg"/>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352800" y="2743200"/>
            <a:ext cx="1828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9" name="Picture 16" descr="mida.jpg"/>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181600" y="4038600"/>
            <a:ext cx="21764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62402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26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8356" y="1947702"/>
            <a:ext cx="190182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4"/>
          <p:cNvSpPr>
            <a:spLocks noGrp="1"/>
          </p:cNvSpPr>
          <p:nvPr>
            <p:ph type="sldNum" sz="quarter" idx="11"/>
          </p:nvPr>
        </p:nvSpPr>
        <p:spPr/>
        <p:txBody>
          <a:bodyPr/>
          <a:lstStyle/>
          <a:p>
            <a:fld id="{BB4659DA-E095-4329-8322-34AAC7D376C6}" type="slidenum">
              <a:rPr lang="en-GB"/>
              <a:pPr/>
              <a:t>8</a:t>
            </a:fld>
            <a:endParaRPr lang="en-GB"/>
          </a:p>
        </p:txBody>
      </p:sp>
      <p:sp>
        <p:nvSpPr>
          <p:cNvPr id="207874" name="Rectangle 2"/>
          <p:cNvSpPr>
            <a:spLocks noGrp="1" noChangeArrowheads="1"/>
          </p:cNvSpPr>
          <p:nvPr>
            <p:ph type="title"/>
          </p:nvPr>
        </p:nvSpPr>
        <p:spPr>
          <a:noFill/>
          <a:ln/>
        </p:spPr>
        <p:txBody>
          <a:bodyPr/>
          <a:lstStyle/>
          <a:p>
            <a:r>
              <a:rPr lang="en-IE" dirty="0" smtClean="0"/>
              <a:t>Some Recent Achievements</a:t>
            </a:r>
            <a:endParaRPr lang="en-GB" dirty="0"/>
          </a:p>
        </p:txBody>
      </p:sp>
      <p:pic>
        <p:nvPicPr>
          <p:cNvPr id="2078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1628800"/>
            <a:ext cx="1497441" cy="208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2626816"/>
            <a:ext cx="2487736"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2999" y="4077097"/>
            <a:ext cx="3240088"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269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3669" y="2873998"/>
            <a:ext cx="2389374" cy="1541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506938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BB4659DA-E095-4329-8322-34AAC7D376C6}" type="slidenum">
              <a:rPr lang="en-GB"/>
              <a:pPr/>
              <a:t>9</a:t>
            </a:fld>
            <a:endParaRPr lang="en-GB"/>
          </a:p>
        </p:txBody>
      </p:sp>
      <p:sp>
        <p:nvSpPr>
          <p:cNvPr id="207874" name="Rectangle 2"/>
          <p:cNvSpPr>
            <a:spLocks noGrp="1" noChangeArrowheads="1"/>
          </p:cNvSpPr>
          <p:nvPr>
            <p:ph type="title"/>
          </p:nvPr>
        </p:nvSpPr>
        <p:spPr>
          <a:noFill/>
          <a:ln/>
        </p:spPr>
        <p:txBody>
          <a:bodyPr/>
          <a:lstStyle/>
          <a:p>
            <a:r>
              <a:rPr lang="en-IE"/>
              <a:t>Guidelines for Developers</a:t>
            </a:r>
            <a:endParaRPr lang="en-GB"/>
          </a:p>
        </p:txBody>
      </p:sp>
      <p:pic>
        <p:nvPicPr>
          <p:cNvPr id="2078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4013" y="1412875"/>
            <a:ext cx="309880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877" name="Rectangle 5"/>
          <p:cNvSpPr>
            <a:spLocks noGrp="1" noChangeArrowheads="1"/>
          </p:cNvSpPr>
          <p:nvPr>
            <p:ph type="body" idx="1"/>
          </p:nvPr>
        </p:nvSpPr>
        <p:spPr>
          <a:xfrm>
            <a:off x="179388" y="2060575"/>
            <a:ext cx="4968875" cy="3095625"/>
          </a:xfrm>
          <a:noFill/>
          <a:ln/>
        </p:spPr>
        <p:txBody>
          <a:bodyPr/>
          <a:lstStyle/>
          <a:p>
            <a:r>
              <a:rPr lang="en-GB"/>
              <a:t>Principles of atlas design</a:t>
            </a:r>
          </a:p>
          <a:p>
            <a:endParaRPr lang="en-GB"/>
          </a:p>
          <a:p>
            <a:r>
              <a:rPr lang="en-IE"/>
              <a:t>Case Studies around the world</a:t>
            </a:r>
            <a:endParaRPr lang="en-GB"/>
          </a:p>
          <a:p>
            <a:endParaRPr lang="en-US"/>
          </a:p>
          <a:p>
            <a:r>
              <a:rPr lang="en-GB"/>
              <a:t>CWA Management and Governance issues</a:t>
            </a:r>
          </a:p>
          <a:p>
            <a:endParaRPr lang="en-GB"/>
          </a:p>
          <a:p>
            <a:endParaRPr lang="en-GB" sz="1400"/>
          </a:p>
          <a:p>
            <a:pPr>
              <a:lnSpc>
                <a:spcPct val="90000"/>
              </a:lnSpc>
              <a:buFontTx/>
              <a:buNone/>
            </a:pPr>
            <a:endParaRPr lang="en-US" sz="1400"/>
          </a:p>
        </p:txBody>
      </p:sp>
      <p:sp>
        <p:nvSpPr>
          <p:cNvPr id="207878" name="Text Box 6"/>
          <p:cNvSpPr txBox="1">
            <a:spLocks noChangeArrowheads="1"/>
          </p:cNvSpPr>
          <p:nvPr/>
        </p:nvSpPr>
        <p:spPr bwMode="auto">
          <a:xfrm>
            <a:off x="395288" y="5949950"/>
            <a:ext cx="485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t> </a:t>
            </a:r>
            <a:r>
              <a:rPr lang="en-GB">
                <a:solidFill>
                  <a:srgbClr val="45456F"/>
                </a:solidFill>
              </a:rPr>
              <a:t>http://ican.science.oregonstate.edu/handbook</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Times New Roma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Times New Roma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Times New Roma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Times New Roma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3257</TotalTime>
  <Words>803</Words>
  <Application>Microsoft Office PowerPoint</Application>
  <PresentationFormat>On-screen Show (4:3)</PresentationFormat>
  <Paragraphs>176</Paragraphs>
  <Slides>15</Slides>
  <Notes>15</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1_Default Design</vt:lpstr>
      <vt:lpstr>Default Design</vt:lpstr>
      <vt:lpstr>2_Default Design</vt:lpstr>
      <vt:lpstr>3_Default Design</vt:lpstr>
      <vt:lpstr>4_Default Design</vt:lpstr>
      <vt:lpstr> ICAN – Global Expertise in Coastal Atlases  </vt:lpstr>
      <vt:lpstr>ICAN in a Nutshell</vt:lpstr>
      <vt:lpstr>What is a Coastal Web Atlas? </vt:lpstr>
      <vt:lpstr>Goals of ICAN</vt:lpstr>
      <vt:lpstr>Goals of ICAN</vt:lpstr>
      <vt:lpstr>Current Membership: 60 organizations from 18+ nations and growing…</vt:lpstr>
      <vt:lpstr>A Sampling of the 60+ Members </vt:lpstr>
      <vt:lpstr>Some Recent Achievements</vt:lpstr>
      <vt:lpstr>Guidelines for Developers</vt:lpstr>
      <vt:lpstr>The ICAN Interoperability Portal</vt:lpstr>
      <vt:lpstr>Internet Resources and Newsletters</vt:lpstr>
      <vt:lpstr>Training is a key ICAN activity</vt:lpstr>
      <vt:lpstr>Member Workshops  </vt:lpstr>
      <vt:lpstr>ICAN organisation and governance </vt:lpstr>
      <vt:lpstr>Possible Collaboration with CZCP</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ICAN Prototype</dc:title>
  <dc:creator>Dwyer, Ned</dc:creator>
  <cp:lastModifiedBy>Marcia Berman</cp:lastModifiedBy>
  <cp:revision>79</cp:revision>
  <dcterms:modified xsi:type="dcterms:W3CDTF">2013-08-28T14:53:02Z</dcterms:modified>
</cp:coreProperties>
</file>