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63" r:id="rId3"/>
    <p:sldId id="264" r:id="rId4"/>
    <p:sldId id="265" r:id="rId5"/>
    <p:sldId id="267" r:id="rId6"/>
    <p:sldId id="269" r:id="rId7"/>
    <p:sldId id="270" r:id="rId8"/>
    <p:sldId id="271" r:id="rId9"/>
    <p:sldId id="272" r:id="rId10"/>
    <p:sldId id="280" r:id="rId11"/>
    <p:sldId id="275" r:id="rId12"/>
    <p:sldId id="266" r:id="rId13"/>
    <p:sldId id="277" r:id="rId14"/>
    <p:sldId id="278" r:id="rId15"/>
    <p:sldId id="282" r:id="rId16"/>
    <p:sldId id="279" r:id="rId17"/>
    <p:sldId id="256" r:id="rId18"/>
    <p:sldId id="257" r:id="rId19"/>
    <p:sldId id="273" r:id="rId20"/>
    <p:sldId id="274" r:id="rId21"/>
    <p:sldId id="281" r:id="rId22"/>
    <p:sldId id="258" r:id="rId23"/>
    <p:sldId id="259" r:id="rId24"/>
    <p:sldId id="260"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9B641-F972-4150-83CA-A16A81ABECA5}" type="datetimeFigureOut">
              <a:rPr lang="en-US" smtClean="0"/>
              <a:pPr/>
              <a:t>2/16/2010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BA1ED9-9E8B-4C82-84D6-02657B28BBF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0BB1-7E0A-4B81-910B-6A45B47C02B1}" type="slidenum">
              <a:rPr lang="en-US"/>
              <a:pPr/>
              <a:t>6</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lIns="91428" tIns="45713" rIns="91428" bIns="45713"/>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0A278-FBFA-4454-A04B-DF74D45F8E5A}" type="slidenum">
              <a:rPr lang="en-US"/>
              <a:pPr/>
              <a:t>7</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lIns="91428" tIns="45713" rIns="91428" bIns="45713"/>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3F5BA-3619-488B-9C55-D68203C2326D}" type="slidenum">
              <a:rPr lang="en-US"/>
              <a:pPr/>
              <a:t>8</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lIns="91428" tIns="45713" rIns="91428" bIns="45713"/>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F77B0E-CB38-4373-93E2-760F01ABDA5C}" type="slidenum">
              <a:rPr lang="en-US"/>
              <a:pPr/>
              <a:t>9</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lIns="91428" tIns="45713" rIns="91428" bIns="45713"/>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6189024E-5391-4AEA-99A3-EC7CEF79E0C4}" type="slidenum">
              <a:rPr lang="en-US">
                <a:solidFill>
                  <a:srgbClr val="000000"/>
                </a:solidFill>
                <a:latin typeface="Arial" charset="0"/>
                <a:ea typeface="ヒラギノ角ゴ Pro W3" pitchFamily="68" charset="-128"/>
              </a:rPr>
              <a:pPr eaLnBrk="0" fontAlgn="base" hangingPunct="0">
                <a:spcBef>
                  <a:spcPct val="0"/>
                </a:spcBef>
                <a:spcAft>
                  <a:spcPct val="0"/>
                </a:spcAft>
              </a:pPr>
              <a:t>20</a:t>
            </a:fld>
            <a:endParaRPr lang="en-US">
              <a:solidFill>
                <a:srgbClr val="000000"/>
              </a:solidFill>
              <a:latin typeface="Arial" charset="0"/>
              <a:ea typeface="ヒラギノ角ゴ Pro W3" pitchFamily="68" charset="-128"/>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amounts and locations of the sand sources and sinks, as well as longshore transport rates are graphically indicated in a synthesis of the Ethekwini coastal sediment budget. From these studies, it follows that in the long-term, the amount and character of Ethekwini coastal sediments are ultimately determined by the larger rivers (and the nature of their catchments) within the region. From this holistic understanding of the coastal sediment budget, it is roughly estimated that the sand fraction of the sedimentary contribution/inputs from the Ethekwini rivers is probably about equal to all other sand sources feeding the Ethekwini coastal area. </a:t>
            </a:r>
          </a:p>
          <a:p>
            <a:pPr>
              <a:spcBef>
                <a:spcPct val="0"/>
              </a:spcBef>
            </a:pPr>
            <a:r>
              <a:rPr lang="en-GB" smtClean="0"/>
              <a:t>While it appears that the mining plus dam trapping account for more than the natural yield, there is still some 30% of the yield to the coast remaining, due to some rivers being over mined, while others still have some net yield. (It is further estimated that the present total mean annual shortfall, compared to estimated “natural” rates, in sand supply from all sources (fluvial, marine, etc.) to the Ethekwini coast could be in the order of 300 000 m3/yr.)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16638-EBAF-40CB-92AE-2E92144E678C}" type="slidenum">
              <a:rPr lang="en-GB"/>
              <a:pPr/>
              <a:t>21</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508" y="4343144"/>
            <a:ext cx="5028986" cy="4115019"/>
          </a:xfrm>
        </p:spPr>
        <p:txBody>
          <a:bodyPr/>
          <a:lstStyle/>
          <a:p>
            <a:r>
              <a:rPr lang="en-GB"/>
              <a:t>QUESTIONS?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93E9EF-FF38-4D94-9F82-254B4F19AF54}" type="datetimeFigureOut">
              <a:rPr lang="en-US" smtClean="0"/>
              <a:pPr/>
              <a:t>2/16/2010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93E9EF-FF38-4D94-9F82-254B4F19AF54}" type="datetimeFigureOut">
              <a:rPr lang="en-US" smtClean="0"/>
              <a:pPr/>
              <a:t>2/16/2010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93E9EF-FF38-4D94-9F82-254B4F19AF54}" type="datetimeFigureOut">
              <a:rPr lang="en-US" smtClean="0"/>
              <a:pPr/>
              <a:t>2/16/2010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5738813"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743200" y="1549400"/>
            <a:ext cx="2798763"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694363" y="1549400"/>
            <a:ext cx="2798762" cy="3667125"/>
          </a:xfrm>
        </p:spPr>
        <p:txBody>
          <a:bodyPr/>
          <a:lstStyle/>
          <a:p>
            <a:pPr lvl="0"/>
            <a:endParaRPr lang="en-GB" noProof="0" smtClean="0"/>
          </a:p>
        </p:txBody>
      </p:sp>
      <p:sp>
        <p:nvSpPr>
          <p:cNvPr id="5" name="Footer Placeholder 4"/>
          <p:cNvSpPr>
            <a:spLocks noGrp="1"/>
          </p:cNvSpPr>
          <p:nvPr>
            <p:ph type="ftr" sz="quarter" idx="10"/>
          </p:nvPr>
        </p:nvSpPr>
        <p:spPr/>
        <p:txBody>
          <a:bodyPr/>
          <a:lstStyle>
            <a:lvl1pPr>
              <a:defRPr smtClean="0"/>
            </a:lvl1pPr>
          </a:lstStyle>
          <a:p>
            <a:pPr>
              <a:defRPr/>
            </a:pPr>
            <a:r>
              <a:rPr lang="en-US"/>
              <a:t>© CSIR  2008                        www.csir.co.za</a:t>
            </a:r>
            <a:endParaRPr lang="en-US" sz="1400">
              <a:solidFill>
                <a:srgbClr val="AFAFA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93E9EF-FF38-4D94-9F82-254B4F19AF54}" type="datetimeFigureOut">
              <a:rPr lang="en-US" smtClean="0"/>
              <a:pPr/>
              <a:t>2/16/2010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3E9EF-FF38-4D94-9F82-254B4F19AF54}" type="datetimeFigureOut">
              <a:rPr lang="en-US" smtClean="0"/>
              <a:pPr/>
              <a:t>2/16/2010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93E9EF-FF38-4D94-9F82-254B4F19AF54}" type="datetimeFigureOut">
              <a:rPr lang="en-US" smtClean="0"/>
              <a:pPr/>
              <a:t>2/16/2010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93E9EF-FF38-4D94-9F82-254B4F19AF54}" type="datetimeFigureOut">
              <a:rPr lang="en-US" smtClean="0"/>
              <a:pPr/>
              <a:t>2/16/2010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93E9EF-FF38-4D94-9F82-254B4F19AF54}" type="datetimeFigureOut">
              <a:rPr lang="en-US" smtClean="0"/>
              <a:pPr/>
              <a:t>2/16/2010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E9EF-FF38-4D94-9F82-254B4F19AF54}" type="datetimeFigureOut">
              <a:rPr lang="en-US" smtClean="0"/>
              <a:pPr/>
              <a:t>2/16/2010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E9EF-FF38-4D94-9F82-254B4F19AF54}" type="datetimeFigureOut">
              <a:rPr lang="en-US" smtClean="0"/>
              <a:pPr/>
              <a:t>2/16/2010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E9EF-FF38-4D94-9F82-254B4F19AF54}" type="datetimeFigureOut">
              <a:rPr lang="en-US" smtClean="0"/>
              <a:pPr/>
              <a:t>2/16/2010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109DF-8B7D-41EE-BF75-EEDC9286D06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E9EF-FF38-4D94-9F82-254B4F19AF54}" type="datetimeFigureOut">
              <a:rPr lang="en-US" smtClean="0"/>
              <a:pPr/>
              <a:t>2/16/2010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109DF-8B7D-41EE-BF75-EEDC9286D06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F:\BCLME_Forecasting_Workshop_RvB\o30_2a_medium.AVI"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F:\BCLME_Forecasting_Workshop_RvB\sbay-search-rescue.AVI" TargetMode="External"/><Relationship Id="rId5" Type="http://schemas.openxmlformats.org/officeDocument/2006/relationships/image" Target="../media/image14.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4414" y="857232"/>
            <a:ext cx="6805453" cy="954107"/>
          </a:xfrm>
          <a:prstGeom prst="rect">
            <a:avLst/>
          </a:prstGeom>
          <a:noFill/>
        </p:spPr>
        <p:txBody>
          <a:bodyPr wrap="none" rtlCol="0">
            <a:spAutoFit/>
          </a:bodyPr>
          <a:lstStyle/>
          <a:p>
            <a:pPr algn="ctr"/>
            <a:r>
              <a:rPr lang="en-US" sz="2800" dirty="0" smtClean="0"/>
              <a:t>Assimilation, Modeling &amp; Forecasting: </a:t>
            </a:r>
          </a:p>
          <a:p>
            <a:pPr algn="ctr"/>
            <a:r>
              <a:rPr lang="en-US" sz="2800" dirty="0" smtClean="0"/>
              <a:t>Toward Ocean Products and Services in Africa</a:t>
            </a:r>
            <a:endParaRPr lang="en-GB" sz="2800" dirty="0"/>
          </a:p>
        </p:txBody>
      </p:sp>
      <p:pic>
        <p:nvPicPr>
          <p:cNvPr id="5" name="Picture 6"/>
          <p:cNvPicPr>
            <a:picLocks noChangeAspect="1" noChangeArrowheads="1"/>
          </p:cNvPicPr>
          <p:nvPr/>
        </p:nvPicPr>
        <p:blipFill>
          <a:blip r:embed="rId2"/>
          <a:srcRect/>
          <a:stretch>
            <a:fillRect/>
          </a:stretch>
        </p:blipFill>
        <p:spPr bwMode="auto">
          <a:xfrm>
            <a:off x="3861088" y="2344740"/>
            <a:ext cx="1512105" cy="1071570"/>
          </a:xfrm>
          <a:prstGeom prst="rect">
            <a:avLst/>
          </a:prstGeom>
          <a:noFill/>
          <a:ln w="9525">
            <a:noFill/>
            <a:miter lim="800000"/>
            <a:headEnd/>
            <a:tailEnd/>
          </a:ln>
        </p:spPr>
      </p:pic>
      <p:sp>
        <p:nvSpPr>
          <p:cNvPr id="7" name="Rectangle 7"/>
          <p:cNvSpPr>
            <a:spLocks noChangeArrowheads="1"/>
          </p:cNvSpPr>
          <p:nvPr/>
        </p:nvSpPr>
        <p:spPr bwMode="auto">
          <a:xfrm>
            <a:off x="2608953" y="3949711"/>
            <a:ext cx="4016375" cy="517525"/>
          </a:xfrm>
          <a:prstGeom prst="rect">
            <a:avLst/>
          </a:prstGeom>
          <a:noFill/>
          <a:ln w="9525">
            <a:noFill/>
            <a:miter lim="800000"/>
            <a:headEnd/>
            <a:tailEnd/>
          </a:ln>
          <a:effectLst/>
        </p:spPr>
        <p:txBody>
          <a:bodyPr wrap="none" anchor="ctr">
            <a:spAutoFit/>
          </a:bodyPr>
          <a:lstStyle/>
          <a:p>
            <a:pPr algn="ctr">
              <a:defRPr/>
            </a:pPr>
            <a:r>
              <a:rPr lang="en-US" sz="1400" dirty="0">
                <a:effectLst>
                  <a:outerShdw blurRad="38100" dist="38100" dir="2700000" algn="tl">
                    <a:srgbClr val="C0C0C0"/>
                  </a:outerShdw>
                </a:effectLst>
              </a:rPr>
              <a:t>Dr Neville </a:t>
            </a:r>
            <a:r>
              <a:rPr lang="en-US" sz="1400" dirty="0" err="1">
                <a:effectLst>
                  <a:outerShdw blurRad="38100" dist="38100" dir="2700000" algn="tl">
                    <a:srgbClr val="C0C0C0"/>
                  </a:outerShdw>
                </a:effectLst>
              </a:rPr>
              <a:t>Sweijd</a:t>
            </a:r>
            <a:r>
              <a:rPr lang="en-US" sz="1400" dirty="0">
                <a:effectLst>
                  <a:outerShdw blurRad="38100" dist="38100" dir="2700000" algn="tl">
                    <a:srgbClr val="C0C0C0"/>
                  </a:outerShdw>
                </a:effectLst>
              </a:rPr>
              <a:t> (CSIR)</a:t>
            </a:r>
          </a:p>
          <a:p>
            <a:pPr algn="ctr">
              <a:defRPr/>
            </a:pPr>
            <a:r>
              <a:rPr lang="en-US" sz="1400" dirty="0">
                <a:effectLst>
                  <a:outerShdw blurRad="38100" dist="38100" dir="2700000" algn="tl">
                    <a:srgbClr val="C0C0C0"/>
                  </a:outerShdw>
                </a:effectLst>
              </a:rPr>
              <a:t>Manager: Coasts and Oceans Competence Area</a:t>
            </a:r>
          </a:p>
        </p:txBody>
      </p:sp>
      <p:pic>
        <p:nvPicPr>
          <p:cNvPr id="8" name="Picture 14" descr="ACCESS Applied"/>
          <p:cNvPicPr>
            <a:picLocks noChangeAspect="1" noChangeArrowheads="1"/>
          </p:cNvPicPr>
          <p:nvPr/>
        </p:nvPicPr>
        <p:blipFill>
          <a:blip r:embed="rId3" cstate="print"/>
          <a:srcRect/>
          <a:stretch>
            <a:fillRect/>
          </a:stretch>
        </p:blipFill>
        <p:spPr bwMode="auto">
          <a:xfrm>
            <a:off x="3409054" y="5000636"/>
            <a:ext cx="2416173" cy="7545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571471" y="71438"/>
            <a:ext cx="8158279" cy="6572272"/>
          </a:xfrm>
          <a:prstGeom prst="rect">
            <a:avLst/>
          </a:prstGeom>
          <a:noFill/>
          <a:ln w="9525">
            <a:noFill/>
            <a:miter lim="800000"/>
            <a:headEnd/>
            <a:tailEnd/>
          </a:ln>
        </p:spPr>
      </p:pic>
      <p:sp>
        <p:nvSpPr>
          <p:cNvPr id="3" name="TextBox 2"/>
          <p:cNvSpPr txBox="1"/>
          <p:nvPr/>
        </p:nvSpPr>
        <p:spPr>
          <a:xfrm>
            <a:off x="6929454" y="142852"/>
            <a:ext cx="1438214" cy="461665"/>
          </a:xfrm>
          <a:prstGeom prst="rect">
            <a:avLst/>
          </a:prstGeom>
          <a:noFill/>
        </p:spPr>
        <p:txBody>
          <a:bodyPr wrap="none" rtlCol="0">
            <a:spAutoFit/>
          </a:bodyPr>
          <a:lstStyle/>
          <a:p>
            <a:r>
              <a:rPr lang="en-US" sz="2400" dirty="0" err="1" smtClean="0">
                <a:solidFill>
                  <a:srgbClr val="FF0000"/>
                </a:solidFill>
                <a:effectLst>
                  <a:outerShdw blurRad="38100" dist="38100" dir="2700000" algn="tl">
                    <a:srgbClr val="000000">
                      <a:alpha val="43137"/>
                    </a:srgbClr>
                  </a:outerShdw>
                </a:effectLst>
              </a:rPr>
              <a:t>SimOcean</a:t>
            </a:r>
            <a:endParaRPr lang="en-GB" sz="2400"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85720" y="5643578"/>
            <a:ext cx="2509341" cy="369332"/>
          </a:xfrm>
          <a:prstGeom prst="rect">
            <a:avLst/>
          </a:prstGeom>
          <a:noFill/>
        </p:spPr>
        <p:txBody>
          <a:bodyPr wrap="none" rtlCol="0">
            <a:spAutoFit/>
          </a:bodyPr>
          <a:lstStyle/>
          <a:p>
            <a:r>
              <a:rPr lang="en-US" b="1" dirty="0" smtClean="0">
                <a:solidFill>
                  <a:srgbClr val="FF0000"/>
                </a:solidFill>
                <a:effectLst>
                  <a:outerShdw blurRad="38100" dist="38100" dir="2700000" algn="tl">
                    <a:srgbClr val="000000">
                      <a:alpha val="43137"/>
                    </a:srgbClr>
                  </a:outerShdw>
                </a:effectLst>
              </a:rPr>
              <a:t>Dissemination platform!</a:t>
            </a:r>
            <a:endParaRPr lang="en-GB"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71736" y="1643050"/>
            <a:ext cx="4692310" cy="3693319"/>
          </a:xfrm>
          <a:prstGeom prst="rect">
            <a:avLst/>
          </a:prstGeom>
          <a:noFill/>
        </p:spPr>
        <p:txBody>
          <a:bodyPr wrap="none" rtlCol="0">
            <a:spAutoFit/>
          </a:bodyPr>
          <a:lstStyle/>
          <a:p>
            <a:r>
              <a:rPr lang="en-US" dirty="0" smtClean="0"/>
              <a:t>Operational Oceanography</a:t>
            </a:r>
          </a:p>
          <a:p>
            <a:r>
              <a:rPr lang="en-US" dirty="0" smtClean="0"/>
              <a:t>Range of scales</a:t>
            </a:r>
            <a:r>
              <a:rPr lang="en-GB" dirty="0" smtClean="0"/>
              <a:t> / questions and tools</a:t>
            </a:r>
          </a:p>
          <a:p>
            <a:endParaRPr lang="en-US" dirty="0" smtClean="0"/>
          </a:p>
          <a:p>
            <a:r>
              <a:rPr lang="en-US" dirty="0" err="1" smtClean="0"/>
              <a:t>Modelling</a:t>
            </a:r>
            <a:r>
              <a:rPr lang="en-US" dirty="0" smtClean="0"/>
              <a:t>:</a:t>
            </a:r>
          </a:p>
          <a:p>
            <a:endParaRPr lang="en-US" dirty="0"/>
          </a:p>
          <a:p>
            <a:r>
              <a:rPr lang="en-US" dirty="0" smtClean="0"/>
              <a:t>ROMS / MOM – </a:t>
            </a:r>
            <a:r>
              <a:rPr lang="en-US" dirty="0" err="1" smtClean="0"/>
              <a:t>Bluelink</a:t>
            </a:r>
            <a:endParaRPr lang="en-US" dirty="0" smtClean="0"/>
          </a:p>
          <a:p>
            <a:r>
              <a:rPr lang="en-US" dirty="0" smtClean="0"/>
              <a:t>Boundary  conditions/ coupling and assimilation</a:t>
            </a:r>
          </a:p>
          <a:p>
            <a:r>
              <a:rPr lang="en-US" dirty="0" smtClean="0"/>
              <a:t>Small scale  examples</a:t>
            </a:r>
          </a:p>
          <a:p>
            <a:endParaRPr lang="en-US" dirty="0" smtClean="0"/>
          </a:p>
          <a:p>
            <a:r>
              <a:rPr lang="en-US" dirty="0" smtClean="0"/>
              <a:t>Coastal management examples</a:t>
            </a:r>
          </a:p>
          <a:p>
            <a:endParaRPr lang="en-US" dirty="0" smtClean="0"/>
          </a:p>
          <a:p>
            <a:r>
              <a:rPr lang="en-US" dirty="0" smtClean="0"/>
              <a:t>Observations: PICO</a:t>
            </a:r>
          </a:p>
          <a:p>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1428792" y="-1"/>
            <a:ext cx="11715832" cy="7322395"/>
          </a:xfrm>
          <a:prstGeom prst="rect">
            <a:avLst/>
          </a:prstGeom>
          <a:noFill/>
          <a:ln w="9525">
            <a:noFill/>
            <a:miter lim="800000"/>
            <a:headEnd/>
            <a:tailEnd/>
          </a:ln>
        </p:spPr>
      </p:pic>
      <p:sp>
        <p:nvSpPr>
          <p:cNvPr id="21" name="Rectangle 20"/>
          <p:cNvSpPr/>
          <p:nvPr/>
        </p:nvSpPr>
        <p:spPr>
          <a:xfrm>
            <a:off x="0" y="4286256"/>
            <a:ext cx="4286248" cy="100013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0232" y="2460492"/>
            <a:ext cx="5429272" cy="1754326"/>
          </a:xfrm>
          <a:prstGeom prst="rect">
            <a:avLst/>
          </a:prstGeom>
        </p:spPr>
        <p:txBody>
          <a:bodyPr wrap="square">
            <a:spAutoFit/>
          </a:bodyPr>
          <a:lstStyle/>
          <a:p>
            <a:pPr algn="ctr"/>
            <a:r>
              <a:rPr lang="en-US" sz="3600" b="1" dirty="0" smtClean="0">
                <a:solidFill>
                  <a:schemeClr val="folHlink"/>
                </a:solidFill>
                <a:effectLst>
                  <a:outerShdw blurRad="38100" dist="38100" dir="2700000" algn="tl">
                    <a:srgbClr val="000000"/>
                  </a:outerShdw>
                </a:effectLst>
              </a:rPr>
              <a:t>Panel  for Integrated Coastal Observations (PICO)</a:t>
            </a:r>
          </a:p>
        </p:txBody>
      </p:sp>
      <p:pic>
        <p:nvPicPr>
          <p:cNvPr id="4" name="Picture 2"/>
          <p:cNvPicPr>
            <a:picLocks noChangeAspect="1" noChangeArrowheads="1"/>
          </p:cNvPicPr>
          <p:nvPr/>
        </p:nvPicPr>
        <p:blipFill>
          <a:blip r:embed="rId2"/>
          <a:srcRect/>
          <a:stretch>
            <a:fillRect/>
          </a:stretch>
        </p:blipFill>
        <p:spPr bwMode="auto">
          <a:xfrm>
            <a:off x="142844" y="175316"/>
            <a:ext cx="8836055" cy="1129610"/>
          </a:xfrm>
          <a:prstGeom prst="rect">
            <a:avLst/>
          </a:prstGeom>
          <a:noFill/>
          <a:ln w="9525">
            <a:noFill/>
            <a:round/>
            <a:headEnd/>
            <a:tailEnd/>
          </a:ln>
          <a:effectLst/>
        </p:spPr>
      </p:pic>
      <p:pic>
        <p:nvPicPr>
          <p:cNvPr id="5" name="Picture 4" descr="GOOS_125_COOP_Plan_en"/>
          <p:cNvPicPr>
            <a:picLocks noChangeAspect="1" noChangeArrowheads="1"/>
          </p:cNvPicPr>
          <p:nvPr/>
        </p:nvPicPr>
        <p:blipFill>
          <a:blip r:embed="rId3" cstate="print"/>
          <a:srcRect/>
          <a:stretch>
            <a:fillRect/>
          </a:stretch>
        </p:blipFill>
        <p:spPr bwMode="auto">
          <a:xfrm>
            <a:off x="357158" y="1714488"/>
            <a:ext cx="2076450" cy="3048000"/>
          </a:xfrm>
          <a:prstGeom prst="rect">
            <a:avLst/>
          </a:prstGeom>
          <a:noFill/>
          <a:ln w="9525">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6786578" y="3500438"/>
            <a:ext cx="2065338"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5" name="Text Box 5"/>
          <p:cNvSpPr txBox="1">
            <a:spLocks noChangeArrowheads="1"/>
          </p:cNvSpPr>
          <p:nvPr/>
        </p:nvSpPr>
        <p:spPr bwMode="auto">
          <a:xfrm>
            <a:off x="80963" y="785794"/>
            <a:ext cx="8236550" cy="6309420"/>
          </a:xfrm>
          <a:prstGeom prst="rect">
            <a:avLst/>
          </a:prstGeom>
          <a:noFill/>
          <a:ln w="9525">
            <a:noFill/>
            <a:miter lim="800000"/>
            <a:headEnd/>
            <a:tailEnd/>
          </a:ln>
          <a:effectLst/>
        </p:spPr>
        <p:txBody>
          <a:bodyPr wrap="none">
            <a:spAutoFit/>
          </a:bodyPr>
          <a:lstStyle/>
          <a:p>
            <a:pPr marL="342900" indent="-342900"/>
            <a:r>
              <a:rPr lang="en-US" sz="2400" b="1" dirty="0">
                <a:solidFill>
                  <a:schemeClr val="folHlink"/>
                </a:solidFill>
                <a:latin typeface="Arial" charset="0"/>
              </a:rPr>
              <a:t>Draft Implementation Plan Outline:</a:t>
            </a:r>
          </a:p>
          <a:p>
            <a:pPr marL="342900" indent="-342900"/>
            <a:endParaRPr lang="en-US" sz="2000" b="1" dirty="0">
              <a:solidFill>
                <a:schemeClr val="folHlink"/>
              </a:solidFill>
              <a:latin typeface="Arial" charset="0"/>
            </a:endParaRPr>
          </a:p>
          <a:p>
            <a:pPr marL="342900" indent="-342900"/>
            <a:r>
              <a:rPr lang="en-US" sz="2000" i="1" dirty="0">
                <a:latin typeface="Arial" charset="0"/>
              </a:rPr>
              <a:t>Chapter 1</a:t>
            </a:r>
            <a:r>
              <a:rPr lang="en-US" sz="2000" dirty="0">
                <a:latin typeface="Arial" charset="0"/>
              </a:rPr>
              <a:t>: Vision and Background </a:t>
            </a:r>
          </a:p>
          <a:p>
            <a:pPr marL="342900" indent="-342900"/>
            <a:endParaRPr lang="en-US" sz="2000" dirty="0">
              <a:latin typeface="Arial" charset="0"/>
            </a:endParaRPr>
          </a:p>
          <a:p>
            <a:pPr marL="342900" indent="-342900"/>
            <a:r>
              <a:rPr lang="en-US" sz="2000" i="1" dirty="0">
                <a:latin typeface="Arial" charset="0"/>
              </a:rPr>
              <a:t>Chapter 2</a:t>
            </a:r>
            <a:r>
              <a:rPr lang="en-US" sz="2000" dirty="0">
                <a:latin typeface="Arial" charset="0"/>
              </a:rPr>
              <a:t>: Phenomena of interest (all) and </a:t>
            </a:r>
            <a:r>
              <a:rPr lang="en-US" sz="2000" i="1" dirty="0">
                <a:latin typeface="Arial" charset="0"/>
              </a:rPr>
              <a:t>types of end users</a:t>
            </a:r>
            <a:r>
              <a:rPr lang="en-US" sz="2000" dirty="0">
                <a:latin typeface="Arial" charset="0"/>
              </a:rPr>
              <a:t> with </a:t>
            </a:r>
          </a:p>
          <a:p>
            <a:pPr marL="342900" indent="-342900"/>
            <a:r>
              <a:rPr lang="en-US" sz="2000" dirty="0">
                <a:latin typeface="Arial" pitchFamily="34" charset="0"/>
                <a:cs typeface="Arial" pitchFamily="34" charset="0"/>
              </a:rPr>
              <a:t>                  mapped, user-driven products and indicators</a:t>
            </a:r>
          </a:p>
          <a:p>
            <a:pPr marL="342900" indent="-342900"/>
            <a:endParaRPr lang="en-US" sz="2000" dirty="0">
              <a:latin typeface="Arial" charset="0"/>
            </a:endParaRPr>
          </a:p>
          <a:p>
            <a:pPr marL="342900" indent="-342900"/>
            <a:r>
              <a:rPr lang="en-US" sz="2000" i="1" dirty="0">
                <a:latin typeface="Arial" charset="0"/>
              </a:rPr>
              <a:t>Chapter 3</a:t>
            </a:r>
            <a:r>
              <a:rPr lang="en-US" sz="2000" dirty="0">
                <a:latin typeface="Arial" charset="0"/>
              </a:rPr>
              <a:t>: End to End System Approach for initial subset (6 total; see </a:t>
            </a:r>
          </a:p>
          <a:p>
            <a:pPr marL="342900" indent="-342900"/>
            <a:r>
              <a:rPr lang="en-US" sz="2000" dirty="0">
                <a:latin typeface="Arial" charset="0"/>
              </a:rPr>
              <a:t>                  next slide) of Phenomena of Interest (</a:t>
            </a:r>
            <a:r>
              <a:rPr lang="en-US" sz="2000" dirty="0" err="1">
                <a:latin typeface="Arial" charset="0"/>
              </a:rPr>
              <a:t>PoI</a:t>
            </a:r>
            <a:r>
              <a:rPr lang="en-US" sz="2000" dirty="0">
                <a:latin typeface="Arial" charset="0"/>
              </a:rPr>
              <a:t>)</a:t>
            </a:r>
          </a:p>
          <a:p>
            <a:pPr marL="342900" indent="-342900"/>
            <a:endParaRPr lang="en-US" sz="2000" dirty="0">
              <a:latin typeface="Arial" charset="0"/>
            </a:endParaRPr>
          </a:p>
          <a:p>
            <a:pPr marL="342900" indent="-342900"/>
            <a:r>
              <a:rPr lang="en-US" sz="2000" i="1" dirty="0">
                <a:latin typeface="Arial" charset="0"/>
              </a:rPr>
              <a:t>Chapter 4</a:t>
            </a:r>
            <a:r>
              <a:rPr lang="en-US" sz="2000" dirty="0">
                <a:latin typeface="Arial" charset="0"/>
              </a:rPr>
              <a:t>: Cross-cut across </a:t>
            </a:r>
            <a:r>
              <a:rPr lang="en-US" sz="2000" dirty="0" err="1">
                <a:latin typeface="Arial" charset="0"/>
              </a:rPr>
              <a:t>PoIs</a:t>
            </a:r>
            <a:r>
              <a:rPr lang="en-US" sz="2000" dirty="0">
                <a:latin typeface="Arial" charset="0"/>
              </a:rPr>
              <a:t> : </a:t>
            </a:r>
            <a:r>
              <a:rPr lang="en-US" sz="2000" dirty="0">
                <a:latin typeface="Arial" charset="0"/>
                <a:cs typeface="Times New Roman" pitchFamily="18" charset="0"/>
              </a:rPr>
              <a:t>common measurement, modeling,</a:t>
            </a:r>
          </a:p>
          <a:p>
            <a:pPr marL="342900" indent="-342900"/>
            <a:r>
              <a:rPr lang="en-US" sz="2000" dirty="0">
                <a:latin typeface="Arial" charset="0"/>
                <a:cs typeface="Times New Roman" pitchFamily="18" charset="0"/>
              </a:rPr>
              <a:t>                  information delivery approaches</a:t>
            </a:r>
            <a:r>
              <a:rPr lang="en-US" sz="2000" dirty="0">
                <a:latin typeface="Arial" charset="0"/>
              </a:rPr>
              <a:t>; common variables</a:t>
            </a:r>
          </a:p>
          <a:p>
            <a:pPr marL="342900" indent="-342900"/>
            <a:endParaRPr lang="en-US" sz="2000" dirty="0">
              <a:latin typeface="Arial" charset="0"/>
            </a:endParaRPr>
          </a:p>
          <a:p>
            <a:pPr marL="342900" indent="-342900"/>
            <a:r>
              <a:rPr lang="en-US" sz="2000" i="1" dirty="0">
                <a:latin typeface="Arial" charset="0"/>
              </a:rPr>
              <a:t>Chapter 5</a:t>
            </a:r>
            <a:r>
              <a:rPr lang="en-US" sz="2000" dirty="0">
                <a:latin typeface="Arial" charset="0"/>
              </a:rPr>
              <a:t>: </a:t>
            </a:r>
            <a:r>
              <a:rPr lang="en-US" sz="2000" dirty="0">
                <a:latin typeface="Arial" charset="0"/>
                <a:cs typeface="Times New Roman" pitchFamily="18" charset="0"/>
              </a:rPr>
              <a:t>Integrated system of systems approach; relation between </a:t>
            </a:r>
          </a:p>
          <a:p>
            <a:pPr marL="342900" indent="-342900"/>
            <a:r>
              <a:rPr lang="en-US" sz="2000" dirty="0">
                <a:latin typeface="Arial" charset="0"/>
                <a:cs typeface="Times New Roman" pitchFamily="18" charset="0"/>
              </a:rPr>
              <a:t>                  regional and global – scaling issues</a:t>
            </a:r>
          </a:p>
          <a:p>
            <a:pPr marL="342900" indent="-342900"/>
            <a:endParaRPr lang="en-US" sz="2000" dirty="0">
              <a:latin typeface="Arial" charset="0"/>
              <a:cs typeface="Times New Roman" pitchFamily="18" charset="0"/>
            </a:endParaRPr>
          </a:p>
          <a:p>
            <a:pPr marL="342900" indent="-342900"/>
            <a:r>
              <a:rPr lang="en-US" sz="2000" i="1" dirty="0">
                <a:latin typeface="Arial" charset="0"/>
                <a:cs typeface="Times New Roman" pitchFamily="18" charset="0"/>
              </a:rPr>
              <a:t>Chapter 6:</a:t>
            </a:r>
            <a:r>
              <a:rPr lang="en-US" sz="2000" dirty="0">
                <a:latin typeface="Arial" charset="0"/>
                <a:cs typeface="Times New Roman" pitchFamily="18" charset="0"/>
              </a:rPr>
              <a:t> Build-out plan: </a:t>
            </a:r>
            <a:r>
              <a:rPr lang="en-US" sz="2000" i="1" dirty="0">
                <a:latin typeface="Arial" charset="0"/>
                <a:cs typeface="Times New Roman" pitchFamily="18" charset="0"/>
              </a:rPr>
              <a:t>Phased prioritized build-out plan; pilot </a:t>
            </a:r>
          </a:p>
          <a:p>
            <a:pPr marL="342900" indent="-342900"/>
            <a:r>
              <a:rPr lang="en-US" sz="2000" i="1" dirty="0">
                <a:latin typeface="Arial" charset="0"/>
                <a:cs typeface="Times New Roman" pitchFamily="18" charset="0"/>
              </a:rPr>
              <a:t>                  projects; Responsible advisory, oversight &amp; implementation</a:t>
            </a:r>
          </a:p>
          <a:p>
            <a:pPr marL="342900" indent="-342900"/>
            <a:r>
              <a:rPr lang="en-US" sz="2000" i="1" dirty="0">
                <a:latin typeface="Arial" charset="0"/>
                <a:cs typeface="Times New Roman" pitchFamily="18" charset="0"/>
              </a:rPr>
              <a:t>                  bodies; Funding Mechanisms and Community Partnerships;</a:t>
            </a:r>
          </a:p>
          <a:p>
            <a:pPr marL="342900" indent="-342900"/>
            <a:r>
              <a:rPr lang="en-US" sz="2000" i="1" dirty="0">
                <a:latin typeface="Arial" charset="0"/>
                <a:cs typeface="Times New Roman" pitchFamily="18" charset="0"/>
              </a:rPr>
              <a:t>                  Capacity building</a:t>
            </a:r>
          </a:p>
        </p:txBody>
      </p:sp>
      <p:pic>
        <p:nvPicPr>
          <p:cNvPr id="3" name="Picture 2"/>
          <p:cNvPicPr>
            <a:picLocks noChangeAspect="1" noChangeArrowheads="1"/>
          </p:cNvPicPr>
          <p:nvPr/>
        </p:nvPicPr>
        <p:blipFill>
          <a:blip r:embed="rId2"/>
          <a:srcRect/>
          <a:stretch>
            <a:fillRect/>
          </a:stretch>
        </p:blipFill>
        <p:spPr bwMode="auto">
          <a:xfrm>
            <a:off x="142844" y="-24"/>
            <a:ext cx="8836055" cy="1129610"/>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642910" y="1643050"/>
            <a:ext cx="7108825" cy="4893647"/>
          </a:xfrm>
          <a:prstGeom prst="rect">
            <a:avLst/>
          </a:prstGeom>
          <a:noFill/>
          <a:ln w="9525">
            <a:noFill/>
            <a:miter lim="800000"/>
            <a:headEnd/>
            <a:tailEnd/>
          </a:ln>
          <a:effectLst/>
        </p:spPr>
        <p:txBody>
          <a:bodyPr wrap="square">
            <a:spAutoFit/>
          </a:bodyPr>
          <a:lstStyle/>
          <a:p>
            <a:r>
              <a:rPr lang="en-US" sz="2400" dirty="0">
                <a:solidFill>
                  <a:schemeClr val="folHlink"/>
                </a:solidFill>
                <a:latin typeface="Arial" charset="0"/>
              </a:rPr>
              <a:t>Initial Phenomena of Interest Focus:</a:t>
            </a:r>
          </a:p>
          <a:p>
            <a:pPr>
              <a:buFont typeface="Arial" pitchFamily="34" charset="0"/>
              <a:buChar char="•"/>
            </a:pPr>
            <a:endParaRPr lang="en-US" sz="2400" dirty="0">
              <a:solidFill>
                <a:schemeClr val="folHlink"/>
              </a:solidFill>
              <a:latin typeface="Arial" charset="0"/>
            </a:endParaRPr>
          </a:p>
          <a:p>
            <a:pPr>
              <a:buFont typeface="Arial" pitchFamily="34" charset="0"/>
              <a:buChar char="•"/>
            </a:pPr>
            <a:r>
              <a:rPr lang="en-US" sz="2400" dirty="0">
                <a:latin typeface="Arial" charset="0"/>
              </a:rPr>
              <a:t> Coastal Flooding Events</a:t>
            </a:r>
          </a:p>
          <a:p>
            <a:pPr>
              <a:buFont typeface="Arial" pitchFamily="34" charset="0"/>
              <a:buChar char="•"/>
            </a:pPr>
            <a:endParaRPr lang="en-US" sz="2400" dirty="0">
              <a:latin typeface="Arial" charset="0"/>
            </a:endParaRPr>
          </a:p>
          <a:p>
            <a:pPr>
              <a:buFont typeface="Arial" pitchFamily="34" charset="0"/>
              <a:buChar char="•"/>
            </a:pPr>
            <a:r>
              <a:rPr lang="en-US" sz="2400" dirty="0">
                <a:latin typeface="Arial" charset="0"/>
              </a:rPr>
              <a:t> Exposure to Waterborne Pathogens</a:t>
            </a:r>
          </a:p>
          <a:p>
            <a:pPr>
              <a:buFont typeface="Arial" pitchFamily="34" charset="0"/>
              <a:buChar char="•"/>
            </a:pPr>
            <a:endParaRPr lang="en-US" sz="2400" dirty="0">
              <a:latin typeface="Arial" charset="0"/>
            </a:endParaRPr>
          </a:p>
          <a:p>
            <a:pPr>
              <a:buFont typeface="Arial" pitchFamily="34" charset="0"/>
              <a:buChar char="•"/>
            </a:pPr>
            <a:r>
              <a:rPr lang="en-US" sz="2400" dirty="0">
                <a:latin typeface="Arial" charset="0"/>
              </a:rPr>
              <a:t> Ocean Acidification (</a:t>
            </a:r>
            <a:r>
              <a:rPr lang="en-US" sz="2400" i="1" dirty="0">
                <a:latin typeface="Arial" charset="0"/>
              </a:rPr>
              <a:t>new, added at PICO-II</a:t>
            </a:r>
            <a:r>
              <a:rPr lang="en-US" sz="2400" dirty="0">
                <a:latin typeface="Arial" charset="0"/>
              </a:rPr>
              <a:t>) </a:t>
            </a:r>
          </a:p>
          <a:p>
            <a:pPr>
              <a:buFont typeface="Arial" pitchFamily="34" charset="0"/>
              <a:buChar char="•"/>
            </a:pPr>
            <a:endParaRPr lang="en-US" sz="2400" dirty="0">
              <a:latin typeface="Arial" charset="0"/>
            </a:endParaRPr>
          </a:p>
          <a:p>
            <a:pPr>
              <a:buFont typeface="Arial" pitchFamily="34" charset="0"/>
              <a:buChar char="•"/>
            </a:pPr>
            <a:r>
              <a:rPr lang="en-US" sz="2400" dirty="0">
                <a:latin typeface="Arial" charset="0"/>
              </a:rPr>
              <a:t> Habitat modification and loss</a:t>
            </a:r>
          </a:p>
          <a:p>
            <a:pPr>
              <a:buFont typeface="Arial" pitchFamily="34" charset="0"/>
              <a:buChar char="•"/>
            </a:pPr>
            <a:endParaRPr lang="en-US" sz="2400" dirty="0">
              <a:latin typeface="Arial" charset="0"/>
            </a:endParaRPr>
          </a:p>
          <a:p>
            <a:pPr>
              <a:buFont typeface="Arial" pitchFamily="34" charset="0"/>
              <a:buChar char="•"/>
            </a:pPr>
            <a:r>
              <a:rPr lang="en-US" sz="2400" dirty="0">
                <a:latin typeface="Arial" charset="0"/>
              </a:rPr>
              <a:t> </a:t>
            </a:r>
            <a:r>
              <a:rPr lang="en-US" sz="2400" dirty="0" err="1">
                <a:latin typeface="Arial" charset="0"/>
              </a:rPr>
              <a:t>Euthropication</a:t>
            </a:r>
            <a:r>
              <a:rPr lang="en-US" sz="2400" dirty="0">
                <a:latin typeface="Arial" charset="0"/>
              </a:rPr>
              <a:t> – hypoxia </a:t>
            </a:r>
          </a:p>
          <a:p>
            <a:pPr>
              <a:buFont typeface="Arial" pitchFamily="34" charset="0"/>
              <a:buChar char="•"/>
            </a:pPr>
            <a:endParaRPr lang="en-US" sz="2400" dirty="0">
              <a:latin typeface="Arial" charset="0"/>
            </a:endParaRPr>
          </a:p>
          <a:p>
            <a:pPr>
              <a:buFont typeface="Arial" pitchFamily="34" charset="0"/>
              <a:buChar char="•"/>
            </a:pPr>
            <a:r>
              <a:rPr lang="en-US" sz="2400" dirty="0">
                <a:latin typeface="Arial" charset="0"/>
              </a:rPr>
              <a:t> Abundance of exploitable living marine resources </a:t>
            </a:r>
          </a:p>
        </p:txBody>
      </p:sp>
      <p:pic>
        <p:nvPicPr>
          <p:cNvPr id="3" name="Picture 2"/>
          <p:cNvPicPr>
            <a:picLocks noChangeAspect="1" noChangeArrowheads="1"/>
          </p:cNvPicPr>
          <p:nvPr/>
        </p:nvPicPr>
        <p:blipFill>
          <a:blip r:embed="rId2"/>
          <a:srcRect/>
          <a:stretch>
            <a:fillRect/>
          </a:stretch>
        </p:blipFill>
        <p:spPr bwMode="auto">
          <a:xfrm>
            <a:off x="142844" y="175316"/>
            <a:ext cx="8836055" cy="1129610"/>
          </a:xfrm>
          <a:prstGeom prst="rect">
            <a:avLst/>
          </a:prstGeom>
          <a:noFill/>
          <a:ln w="9525">
            <a:noFill/>
            <a:round/>
            <a:headEnd/>
            <a:tailEnd/>
          </a:ln>
          <a:effectLst/>
        </p:spPr>
      </p:pic>
      <p:sp>
        <p:nvSpPr>
          <p:cNvPr id="4" name="Rectangle 3"/>
          <p:cNvSpPr/>
          <p:nvPr/>
        </p:nvSpPr>
        <p:spPr>
          <a:xfrm>
            <a:off x="785786" y="5786454"/>
            <a:ext cx="7000924"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Text Box 4"/>
          <p:cNvSpPr txBox="1">
            <a:spLocks noChangeArrowheads="1"/>
          </p:cNvSpPr>
          <p:nvPr/>
        </p:nvSpPr>
        <p:spPr bwMode="auto">
          <a:xfrm>
            <a:off x="785786" y="857232"/>
            <a:ext cx="7108825" cy="1938992"/>
          </a:xfrm>
          <a:prstGeom prst="rect">
            <a:avLst/>
          </a:prstGeom>
          <a:noFill/>
          <a:ln w="9525">
            <a:noFill/>
            <a:miter lim="800000"/>
            <a:headEnd/>
            <a:tailEnd/>
          </a:ln>
          <a:effectLst/>
        </p:spPr>
        <p:txBody>
          <a:bodyPr wrap="square">
            <a:spAutoFit/>
          </a:bodyPr>
          <a:lstStyle/>
          <a:p>
            <a:pPr>
              <a:buFont typeface="Arial" pitchFamily="34" charset="0"/>
              <a:buChar char="•"/>
            </a:pPr>
            <a:endParaRPr lang="en-US" sz="2400" dirty="0" smtClean="0">
              <a:latin typeface="Arial" charset="0"/>
            </a:endParaRPr>
          </a:p>
          <a:p>
            <a:pPr>
              <a:buFont typeface="Arial" pitchFamily="34" charset="0"/>
              <a:buChar char="•"/>
            </a:pPr>
            <a:endParaRPr lang="en-US" sz="2400" dirty="0" smtClean="0">
              <a:latin typeface="Arial" charset="0"/>
            </a:endParaRPr>
          </a:p>
          <a:p>
            <a:pPr>
              <a:buFont typeface="Arial" pitchFamily="34" charset="0"/>
              <a:buChar char="•"/>
            </a:pPr>
            <a:endParaRPr lang="en-US" sz="2400" dirty="0" smtClean="0">
              <a:latin typeface="Arial" charset="0"/>
            </a:endParaRPr>
          </a:p>
          <a:p>
            <a:pPr>
              <a:buFont typeface="Arial" pitchFamily="34" charset="0"/>
              <a:buChar char="•"/>
            </a:pPr>
            <a:endParaRPr lang="en-US" sz="2400" dirty="0" smtClean="0">
              <a:latin typeface="Arial" charset="0"/>
            </a:endParaRPr>
          </a:p>
          <a:p>
            <a:pPr>
              <a:buFont typeface="Arial" pitchFamily="34" charset="0"/>
              <a:buChar char="•"/>
            </a:pPr>
            <a:endParaRPr lang="en-US" sz="2400" dirty="0">
              <a:latin typeface="Arial" charset="0"/>
            </a:endParaRPr>
          </a:p>
        </p:txBody>
      </p:sp>
      <p:pic>
        <p:nvPicPr>
          <p:cNvPr id="3" name="Picture 2"/>
          <p:cNvPicPr>
            <a:picLocks noChangeAspect="1" noChangeArrowheads="1"/>
          </p:cNvPicPr>
          <p:nvPr/>
        </p:nvPicPr>
        <p:blipFill>
          <a:blip r:embed="rId2"/>
          <a:srcRect/>
          <a:stretch>
            <a:fillRect/>
          </a:stretch>
        </p:blipFill>
        <p:spPr bwMode="auto">
          <a:xfrm>
            <a:off x="142844" y="175316"/>
            <a:ext cx="8836055" cy="1129610"/>
          </a:xfrm>
          <a:prstGeom prst="rect">
            <a:avLst/>
          </a:prstGeom>
          <a:noFill/>
          <a:ln w="9525">
            <a:noFill/>
            <a:round/>
            <a:headEnd/>
            <a:tailEnd/>
          </a:ln>
          <a:effectLst/>
        </p:spPr>
      </p:pic>
      <p:pic>
        <p:nvPicPr>
          <p:cNvPr id="40962" name="Picture 2"/>
          <p:cNvPicPr>
            <a:picLocks noChangeAspect="1" noChangeArrowheads="1"/>
          </p:cNvPicPr>
          <p:nvPr/>
        </p:nvPicPr>
        <p:blipFill>
          <a:blip r:embed="rId3"/>
          <a:srcRect/>
          <a:stretch>
            <a:fillRect/>
          </a:stretch>
        </p:blipFill>
        <p:spPr bwMode="auto">
          <a:xfrm>
            <a:off x="1443039" y="142852"/>
            <a:ext cx="5915044" cy="65902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1285860"/>
            <a:ext cx="7990071" cy="3539430"/>
          </a:xfrm>
          <a:prstGeom prst="rect">
            <a:avLst/>
          </a:prstGeom>
          <a:noFill/>
        </p:spPr>
        <p:txBody>
          <a:bodyPr wrap="none" rtlCol="0">
            <a:spAutoFit/>
          </a:bodyPr>
          <a:lstStyle/>
          <a:p>
            <a:pPr algn="ctr"/>
            <a:r>
              <a:rPr lang="en-US" sz="2800" dirty="0" smtClean="0"/>
              <a:t>Integrating coastal process studies, observations, </a:t>
            </a:r>
          </a:p>
          <a:p>
            <a:pPr algn="ctr"/>
            <a:r>
              <a:rPr lang="en-US" sz="2800" dirty="0" smtClean="0"/>
              <a:t>modeling and other tools for ICZM</a:t>
            </a:r>
          </a:p>
          <a:p>
            <a:pPr algn="ctr"/>
            <a:endParaRPr lang="en-US" sz="2800" dirty="0"/>
          </a:p>
          <a:p>
            <a:pPr algn="ctr"/>
            <a:r>
              <a:rPr lang="en-US" sz="2800" dirty="0" smtClean="0"/>
              <a:t>Or</a:t>
            </a:r>
          </a:p>
          <a:p>
            <a:pPr algn="ctr"/>
            <a:endParaRPr lang="en-US" sz="2800" dirty="0"/>
          </a:p>
          <a:p>
            <a:pPr algn="ctr"/>
            <a:r>
              <a:rPr lang="en-US" sz="2800" dirty="0" smtClean="0"/>
              <a:t>Why its important to carefully understand (research)</a:t>
            </a:r>
          </a:p>
          <a:p>
            <a:pPr algn="ctr"/>
            <a:r>
              <a:rPr lang="en-US" sz="2800" dirty="0" smtClean="0"/>
              <a:t>the domain in which you are working and to know its </a:t>
            </a:r>
          </a:p>
          <a:p>
            <a:pPr algn="ctr"/>
            <a:r>
              <a:rPr lang="en-US" sz="2800" dirty="0" smtClean="0"/>
              <a:t>natural history</a:t>
            </a:r>
            <a:endParaRPr lang="en-GB"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928926" y="285728"/>
            <a:ext cx="4572032" cy="5929354"/>
            <a:chOff x="1928794" y="571480"/>
            <a:chExt cx="4572032" cy="5929354"/>
          </a:xfrm>
        </p:grpSpPr>
        <p:sp>
          <p:nvSpPr>
            <p:cNvPr id="4" name="Arc 3"/>
            <p:cNvSpPr/>
            <p:nvPr/>
          </p:nvSpPr>
          <p:spPr>
            <a:xfrm rot="11068097">
              <a:off x="1928794" y="1785926"/>
              <a:ext cx="4572032" cy="3929090"/>
            </a:xfrm>
            <a:prstGeom prst="arc">
              <a:avLst>
                <a:gd name="adj1" fmla="val 16200000"/>
                <a:gd name="adj2" fmla="val 53328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p:cNvCxnSpPr>
              <a:stCxn id="4" idx="2"/>
            </p:cNvCxnSpPr>
            <p:nvPr/>
          </p:nvCxnSpPr>
          <p:spPr>
            <a:xfrm flipH="1" flipV="1">
              <a:off x="4286248" y="571480"/>
              <a:ext cx="43327" cy="121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0"/>
            </p:cNvCxnSpPr>
            <p:nvPr/>
          </p:nvCxnSpPr>
          <p:spPr>
            <a:xfrm>
              <a:off x="4061756" y="5709045"/>
              <a:ext cx="10178" cy="7917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2786050" y="357166"/>
            <a:ext cx="2197718" cy="523220"/>
          </a:xfrm>
          <a:prstGeom prst="rect">
            <a:avLst/>
          </a:prstGeom>
          <a:noFill/>
        </p:spPr>
        <p:txBody>
          <a:bodyPr wrap="none" rtlCol="0">
            <a:spAutoFit/>
          </a:bodyPr>
          <a:lstStyle/>
          <a:p>
            <a:r>
              <a:rPr lang="en-US" sz="2800" u="sng" dirty="0" smtClean="0">
                <a:effectLst>
                  <a:outerShdw blurRad="38100" dist="38100" dir="2700000" algn="tl">
                    <a:srgbClr val="000000">
                      <a:alpha val="43137"/>
                    </a:srgbClr>
                  </a:outerShdw>
                </a:effectLst>
              </a:rPr>
              <a:t>Baseline</a:t>
            </a:r>
            <a:r>
              <a:rPr lang="en-US" u="sng" dirty="0" smtClean="0">
                <a:effectLst>
                  <a:outerShdw blurRad="38100" dist="38100" dir="2700000" algn="tl">
                    <a:srgbClr val="000000">
                      <a:alpha val="43137"/>
                    </a:srgbClr>
                  </a:outerShdw>
                </a:effectLst>
              </a:rPr>
              <a:t> </a:t>
            </a:r>
            <a:r>
              <a:rPr lang="en-US" sz="2800" u="sng" dirty="0" smtClean="0">
                <a:effectLst>
                  <a:outerShdw blurRad="38100" dist="38100" dir="2700000" algn="tl">
                    <a:srgbClr val="000000">
                      <a:alpha val="43137"/>
                    </a:srgbClr>
                  </a:outerShdw>
                </a:effectLst>
              </a:rPr>
              <a:t>State</a:t>
            </a:r>
            <a:endParaRPr lang="en-GB" u="sng" dirty="0">
              <a:effectLst>
                <a:outerShdw blurRad="38100" dist="38100" dir="2700000" algn="tl">
                  <a:srgbClr val="000000">
                    <a:alpha val="43137"/>
                  </a:srgbClr>
                </a:outerShdw>
              </a:effectLst>
            </a:endParaRPr>
          </a:p>
        </p:txBody>
      </p:sp>
      <p:grpSp>
        <p:nvGrpSpPr>
          <p:cNvPr id="74" name="Group 73"/>
          <p:cNvGrpSpPr/>
          <p:nvPr/>
        </p:nvGrpSpPr>
        <p:grpSpPr>
          <a:xfrm>
            <a:off x="0" y="3000372"/>
            <a:ext cx="3714744" cy="923330"/>
            <a:chOff x="0" y="3000372"/>
            <a:chExt cx="3714744" cy="923330"/>
          </a:xfrm>
        </p:grpSpPr>
        <p:sp>
          <p:nvSpPr>
            <p:cNvPr id="41" name="TextBox 40"/>
            <p:cNvSpPr txBox="1"/>
            <p:nvPr/>
          </p:nvSpPr>
          <p:spPr>
            <a:xfrm>
              <a:off x="0" y="3000372"/>
              <a:ext cx="2792496" cy="923330"/>
            </a:xfrm>
            <a:prstGeom prst="rect">
              <a:avLst/>
            </a:prstGeom>
            <a:noFill/>
          </p:spPr>
          <p:txBody>
            <a:bodyPr wrap="none" rtlCol="0">
              <a:spAutoFit/>
            </a:bodyPr>
            <a:lstStyle/>
            <a:p>
              <a:pPr algn="ctr"/>
              <a:r>
                <a:rPr lang="en-US" dirty="0" smtClean="0"/>
                <a:t>Scaled hydrodynamics </a:t>
              </a:r>
            </a:p>
            <a:p>
              <a:pPr algn="ctr"/>
              <a:r>
                <a:rPr lang="en-US" dirty="0"/>
                <a:t>a</a:t>
              </a:r>
              <a:r>
                <a:rPr lang="en-US" dirty="0" smtClean="0"/>
                <a:t>nd water column structure</a:t>
              </a:r>
            </a:p>
            <a:p>
              <a:pPr algn="ctr"/>
              <a:r>
                <a:rPr lang="en-US" dirty="0" smtClean="0"/>
                <a:t>dynamics and variability</a:t>
              </a:r>
              <a:endParaRPr lang="en-GB" dirty="0"/>
            </a:p>
          </p:txBody>
        </p:sp>
        <p:cxnSp>
          <p:nvCxnSpPr>
            <p:cNvPr id="43" name="Straight Arrow Connector 42"/>
            <p:cNvCxnSpPr>
              <a:stCxn id="41" idx="3"/>
            </p:cNvCxnSpPr>
            <p:nvPr/>
          </p:nvCxnSpPr>
          <p:spPr>
            <a:xfrm>
              <a:off x="2792496" y="3462037"/>
              <a:ext cx="922248" cy="38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107583" y="857232"/>
            <a:ext cx="2395471" cy="1571223"/>
            <a:chOff x="1107583" y="887054"/>
            <a:chExt cx="2395471" cy="1571223"/>
          </a:xfrm>
        </p:grpSpPr>
        <p:sp>
          <p:nvSpPr>
            <p:cNvPr id="23" name="Freeform 22"/>
            <p:cNvSpPr/>
            <p:nvPr/>
          </p:nvSpPr>
          <p:spPr>
            <a:xfrm>
              <a:off x="1107583" y="887054"/>
              <a:ext cx="2112135" cy="1571223"/>
            </a:xfrm>
            <a:custGeom>
              <a:avLst/>
              <a:gdLst>
                <a:gd name="connsiteX0" fmla="*/ 0 w 2112135"/>
                <a:gd name="connsiteY0" fmla="*/ 0 h 1571223"/>
                <a:gd name="connsiteX1" fmla="*/ 502276 w 2112135"/>
                <a:gd name="connsiteY1" fmla="*/ 25758 h 1571223"/>
                <a:gd name="connsiteX2" fmla="*/ 553792 w 2112135"/>
                <a:gd name="connsiteY2" fmla="*/ 77273 h 1571223"/>
                <a:gd name="connsiteX3" fmla="*/ 631065 w 2112135"/>
                <a:gd name="connsiteY3" fmla="*/ 154547 h 1571223"/>
                <a:gd name="connsiteX4" fmla="*/ 643944 w 2112135"/>
                <a:gd name="connsiteY4" fmla="*/ 193183 h 1571223"/>
                <a:gd name="connsiteX5" fmla="*/ 656823 w 2112135"/>
                <a:gd name="connsiteY5" fmla="*/ 257578 h 1571223"/>
                <a:gd name="connsiteX6" fmla="*/ 669702 w 2112135"/>
                <a:gd name="connsiteY6" fmla="*/ 309093 h 1571223"/>
                <a:gd name="connsiteX7" fmla="*/ 682580 w 2112135"/>
                <a:gd name="connsiteY7" fmla="*/ 669702 h 1571223"/>
                <a:gd name="connsiteX8" fmla="*/ 708338 w 2112135"/>
                <a:gd name="connsiteY8" fmla="*/ 708338 h 1571223"/>
                <a:gd name="connsiteX9" fmla="*/ 746975 w 2112135"/>
                <a:gd name="connsiteY9" fmla="*/ 759854 h 1571223"/>
                <a:gd name="connsiteX10" fmla="*/ 837127 w 2112135"/>
                <a:gd name="connsiteY10" fmla="*/ 875764 h 1571223"/>
                <a:gd name="connsiteX11" fmla="*/ 875763 w 2112135"/>
                <a:gd name="connsiteY11" fmla="*/ 901521 h 1571223"/>
                <a:gd name="connsiteX12" fmla="*/ 914400 w 2112135"/>
                <a:gd name="connsiteY12" fmla="*/ 914400 h 1571223"/>
                <a:gd name="connsiteX13" fmla="*/ 1777285 w 2112135"/>
                <a:gd name="connsiteY13" fmla="*/ 927279 h 1571223"/>
                <a:gd name="connsiteX14" fmla="*/ 1828800 w 2112135"/>
                <a:gd name="connsiteY14" fmla="*/ 965916 h 1571223"/>
                <a:gd name="connsiteX15" fmla="*/ 1841679 w 2112135"/>
                <a:gd name="connsiteY15" fmla="*/ 1004552 h 1571223"/>
                <a:gd name="connsiteX16" fmla="*/ 1867437 w 2112135"/>
                <a:gd name="connsiteY16" fmla="*/ 1043189 h 1571223"/>
                <a:gd name="connsiteX17" fmla="*/ 1880316 w 2112135"/>
                <a:gd name="connsiteY17" fmla="*/ 1081826 h 1571223"/>
                <a:gd name="connsiteX18" fmla="*/ 1918952 w 2112135"/>
                <a:gd name="connsiteY18" fmla="*/ 1184857 h 1571223"/>
                <a:gd name="connsiteX19" fmla="*/ 1931831 w 2112135"/>
                <a:gd name="connsiteY19" fmla="*/ 1442434 h 1571223"/>
                <a:gd name="connsiteX20" fmla="*/ 1944710 w 2112135"/>
                <a:gd name="connsiteY20" fmla="*/ 1481071 h 1571223"/>
                <a:gd name="connsiteX21" fmla="*/ 1970468 w 2112135"/>
                <a:gd name="connsiteY21" fmla="*/ 1519707 h 1571223"/>
                <a:gd name="connsiteX22" fmla="*/ 2009104 w 2112135"/>
                <a:gd name="connsiteY22" fmla="*/ 1532586 h 1571223"/>
                <a:gd name="connsiteX23" fmla="*/ 2099256 w 2112135"/>
                <a:gd name="connsiteY23" fmla="*/ 1558344 h 1571223"/>
                <a:gd name="connsiteX24" fmla="*/ 2112135 w 2112135"/>
                <a:gd name="connsiteY24" fmla="*/ 1571223 h 15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135" h="1571223">
                  <a:moveTo>
                    <a:pt x="0" y="0"/>
                  </a:moveTo>
                  <a:cubicBezTo>
                    <a:pt x="167425" y="8586"/>
                    <a:pt x="336239" y="2590"/>
                    <a:pt x="502276" y="25758"/>
                  </a:cubicBezTo>
                  <a:cubicBezTo>
                    <a:pt x="526328" y="29114"/>
                    <a:pt x="537800" y="58997"/>
                    <a:pt x="553792" y="77273"/>
                  </a:cubicBezTo>
                  <a:cubicBezTo>
                    <a:pt x="620887" y="153954"/>
                    <a:pt x="560743" y="107665"/>
                    <a:pt x="631065" y="154547"/>
                  </a:cubicBezTo>
                  <a:cubicBezTo>
                    <a:pt x="635358" y="167426"/>
                    <a:pt x="640651" y="180013"/>
                    <a:pt x="643944" y="193183"/>
                  </a:cubicBezTo>
                  <a:cubicBezTo>
                    <a:pt x="649253" y="214419"/>
                    <a:pt x="652074" y="236209"/>
                    <a:pt x="656823" y="257578"/>
                  </a:cubicBezTo>
                  <a:cubicBezTo>
                    <a:pt x="660663" y="274857"/>
                    <a:pt x="665409" y="291921"/>
                    <a:pt x="669702" y="309093"/>
                  </a:cubicBezTo>
                  <a:cubicBezTo>
                    <a:pt x="673995" y="429296"/>
                    <a:pt x="670994" y="549982"/>
                    <a:pt x="682580" y="669702"/>
                  </a:cubicBezTo>
                  <a:cubicBezTo>
                    <a:pt x="684071" y="685108"/>
                    <a:pt x="699341" y="695743"/>
                    <a:pt x="708338" y="708338"/>
                  </a:cubicBezTo>
                  <a:cubicBezTo>
                    <a:pt x="720814" y="725805"/>
                    <a:pt x="734666" y="742269"/>
                    <a:pt x="746975" y="759854"/>
                  </a:cubicBezTo>
                  <a:cubicBezTo>
                    <a:pt x="787183" y="817294"/>
                    <a:pt x="789197" y="835823"/>
                    <a:pt x="837127" y="875764"/>
                  </a:cubicBezTo>
                  <a:cubicBezTo>
                    <a:pt x="849018" y="885673"/>
                    <a:pt x="861919" y="894599"/>
                    <a:pt x="875763" y="901521"/>
                  </a:cubicBezTo>
                  <a:cubicBezTo>
                    <a:pt x="887905" y="907592"/>
                    <a:pt x="900830" y="914012"/>
                    <a:pt x="914400" y="914400"/>
                  </a:cubicBezTo>
                  <a:cubicBezTo>
                    <a:pt x="1201943" y="922616"/>
                    <a:pt x="1489657" y="922986"/>
                    <a:pt x="1777285" y="927279"/>
                  </a:cubicBezTo>
                  <a:cubicBezTo>
                    <a:pt x="1794457" y="940158"/>
                    <a:pt x="1815059" y="949426"/>
                    <a:pt x="1828800" y="965916"/>
                  </a:cubicBezTo>
                  <a:cubicBezTo>
                    <a:pt x="1837491" y="976345"/>
                    <a:pt x="1835608" y="992410"/>
                    <a:pt x="1841679" y="1004552"/>
                  </a:cubicBezTo>
                  <a:cubicBezTo>
                    <a:pt x="1848601" y="1018396"/>
                    <a:pt x="1860515" y="1029344"/>
                    <a:pt x="1867437" y="1043189"/>
                  </a:cubicBezTo>
                  <a:cubicBezTo>
                    <a:pt x="1873508" y="1055331"/>
                    <a:pt x="1875549" y="1069115"/>
                    <a:pt x="1880316" y="1081826"/>
                  </a:cubicBezTo>
                  <a:cubicBezTo>
                    <a:pt x="1926515" y="1205025"/>
                    <a:pt x="1889719" y="1097158"/>
                    <a:pt x="1918952" y="1184857"/>
                  </a:cubicBezTo>
                  <a:cubicBezTo>
                    <a:pt x="1923245" y="1270716"/>
                    <a:pt x="1924384" y="1356791"/>
                    <a:pt x="1931831" y="1442434"/>
                  </a:cubicBezTo>
                  <a:cubicBezTo>
                    <a:pt x="1933007" y="1455959"/>
                    <a:pt x="1938639" y="1468929"/>
                    <a:pt x="1944710" y="1481071"/>
                  </a:cubicBezTo>
                  <a:cubicBezTo>
                    <a:pt x="1951632" y="1494915"/>
                    <a:pt x="1958381" y="1510038"/>
                    <a:pt x="1970468" y="1519707"/>
                  </a:cubicBezTo>
                  <a:cubicBezTo>
                    <a:pt x="1981069" y="1528187"/>
                    <a:pt x="1996051" y="1528857"/>
                    <a:pt x="2009104" y="1532586"/>
                  </a:cubicBezTo>
                  <a:cubicBezTo>
                    <a:pt x="2028362" y="1538088"/>
                    <a:pt x="2078669" y="1548050"/>
                    <a:pt x="2099256" y="1558344"/>
                  </a:cubicBezTo>
                  <a:cubicBezTo>
                    <a:pt x="2104686" y="1561059"/>
                    <a:pt x="2107842" y="1566930"/>
                    <a:pt x="2112135" y="157122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3107623" y="2071911"/>
              <a:ext cx="215126" cy="257577"/>
            </a:xfrm>
            <a:custGeom>
              <a:avLst/>
              <a:gdLst>
                <a:gd name="connsiteX0" fmla="*/ 34822 w 215126"/>
                <a:gd name="connsiteY0" fmla="*/ 0 h 257577"/>
                <a:gd name="connsiteX1" fmla="*/ 124974 w 215126"/>
                <a:gd name="connsiteY1" fmla="*/ 141667 h 257577"/>
                <a:gd name="connsiteX2" fmla="*/ 137853 w 215126"/>
                <a:gd name="connsiteY2" fmla="*/ 180304 h 257577"/>
                <a:gd name="connsiteX3" fmla="*/ 150732 w 215126"/>
                <a:gd name="connsiteY3" fmla="*/ 231819 h 257577"/>
                <a:gd name="connsiteX4" fmla="*/ 189369 w 215126"/>
                <a:gd name="connsiteY4" fmla="*/ 244698 h 257577"/>
                <a:gd name="connsiteX5" fmla="*/ 215126 w 215126"/>
                <a:gd name="connsiteY5" fmla="*/ 257577 h 2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26" h="257577">
                  <a:moveTo>
                    <a:pt x="34822" y="0"/>
                  </a:moveTo>
                  <a:cubicBezTo>
                    <a:pt x="58799" y="239764"/>
                    <a:pt x="0" y="70253"/>
                    <a:pt x="124974" y="141667"/>
                  </a:cubicBezTo>
                  <a:cubicBezTo>
                    <a:pt x="136761" y="148402"/>
                    <a:pt x="134123" y="167251"/>
                    <a:pt x="137853" y="180304"/>
                  </a:cubicBezTo>
                  <a:cubicBezTo>
                    <a:pt x="142716" y="197323"/>
                    <a:pt x="139675" y="217998"/>
                    <a:pt x="150732" y="231819"/>
                  </a:cubicBezTo>
                  <a:cubicBezTo>
                    <a:pt x="159213" y="242420"/>
                    <a:pt x="176764" y="239656"/>
                    <a:pt x="189369" y="244698"/>
                  </a:cubicBezTo>
                  <a:cubicBezTo>
                    <a:pt x="198282" y="248263"/>
                    <a:pt x="206540" y="253284"/>
                    <a:pt x="215126" y="2575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3232597" y="2174942"/>
              <a:ext cx="206062" cy="38636"/>
            </a:xfrm>
            <a:custGeom>
              <a:avLst/>
              <a:gdLst>
                <a:gd name="connsiteX0" fmla="*/ 0 w 206062"/>
                <a:gd name="connsiteY0" fmla="*/ 38636 h 38636"/>
                <a:gd name="connsiteX1" fmla="*/ 167426 w 206062"/>
                <a:gd name="connsiteY1" fmla="*/ 25757 h 38636"/>
                <a:gd name="connsiteX2" fmla="*/ 206062 w 206062"/>
                <a:gd name="connsiteY2" fmla="*/ 0 h 38636"/>
              </a:gdLst>
              <a:ahLst/>
              <a:cxnLst>
                <a:cxn ang="0">
                  <a:pos x="connsiteX0" y="connsiteY0"/>
                </a:cxn>
                <a:cxn ang="0">
                  <a:pos x="connsiteX1" y="connsiteY1"/>
                </a:cxn>
                <a:cxn ang="0">
                  <a:pos x="connsiteX2" y="connsiteY2"/>
                </a:cxn>
              </a:cxnLst>
              <a:rect l="l" t="t" r="r" b="b"/>
              <a:pathLst>
                <a:path w="206062" h="38636">
                  <a:moveTo>
                    <a:pt x="0" y="38636"/>
                  </a:moveTo>
                  <a:cubicBezTo>
                    <a:pt x="55809" y="34343"/>
                    <a:pt x="112411" y="36072"/>
                    <a:pt x="167426" y="25757"/>
                  </a:cubicBezTo>
                  <a:cubicBezTo>
                    <a:pt x="182639" y="22905"/>
                    <a:pt x="206062" y="0"/>
                    <a:pt x="20606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3013656" y="2046153"/>
              <a:ext cx="489398" cy="77273"/>
            </a:xfrm>
            <a:custGeom>
              <a:avLst/>
              <a:gdLst>
                <a:gd name="connsiteX0" fmla="*/ 0 w 489398"/>
                <a:gd name="connsiteY0" fmla="*/ 0 h 77273"/>
                <a:gd name="connsiteX1" fmla="*/ 103031 w 489398"/>
                <a:gd name="connsiteY1" fmla="*/ 12879 h 77273"/>
                <a:gd name="connsiteX2" fmla="*/ 141668 w 489398"/>
                <a:gd name="connsiteY2" fmla="*/ 38636 h 77273"/>
                <a:gd name="connsiteX3" fmla="*/ 193183 w 489398"/>
                <a:gd name="connsiteY3" fmla="*/ 51515 h 77273"/>
                <a:gd name="connsiteX4" fmla="*/ 270457 w 489398"/>
                <a:gd name="connsiteY4" fmla="*/ 77273 h 77273"/>
                <a:gd name="connsiteX5" fmla="*/ 489398 w 489398"/>
                <a:gd name="connsiteY5" fmla="*/ 77273 h 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398" h="77273">
                  <a:moveTo>
                    <a:pt x="0" y="0"/>
                  </a:moveTo>
                  <a:cubicBezTo>
                    <a:pt x="34344" y="4293"/>
                    <a:pt x="69640" y="3772"/>
                    <a:pt x="103031" y="12879"/>
                  </a:cubicBezTo>
                  <a:cubicBezTo>
                    <a:pt x="117964" y="16952"/>
                    <a:pt x="127441" y="32539"/>
                    <a:pt x="141668" y="38636"/>
                  </a:cubicBezTo>
                  <a:cubicBezTo>
                    <a:pt x="157937" y="45608"/>
                    <a:pt x="176229" y="46429"/>
                    <a:pt x="193183" y="51515"/>
                  </a:cubicBezTo>
                  <a:cubicBezTo>
                    <a:pt x="219189" y="59317"/>
                    <a:pt x="243306" y="77273"/>
                    <a:pt x="270457" y="77273"/>
                  </a:cubicBezTo>
                  <a:lnTo>
                    <a:pt x="489398" y="7727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73" name="Group 72"/>
          <p:cNvGrpSpPr/>
          <p:nvPr/>
        </p:nvGrpSpPr>
        <p:grpSpPr>
          <a:xfrm>
            <a:off x="142844" y="2071678"/>
            <a:ext cx="3857652" cy="857257"/>
            <a:chOff x="142844" y="2071678"/>
            <a:chExt cx="3857652" cy="857257"/>
          </a:xfrm>
        </p:grpSpPr>
        <p:sp>
          <p:nvSpPr>
            <p:cNvPr id="44" name="TextBox 43"/>
            <p:cNvSpPr txBox="1"/>
            <p:nvPr/>
          </p:nvSpPr>
          <p:spPr>
            <a:xfrm>
              <a:off x="142844" y="2285992"/>
              <a:ext cx="2872453" cy="369332"/>
            </a:xfrm>
            <a:prstGeom prst="rect">
              <a:avLst/>
            </a:prstGeom>
            <a:noFill/>
          </p:spPr>
          <p:txBody>
            <a:bodyPr wrap="none" rtlCol="0">
              <a:spAutoFit/>
            </a:bodyPr>
            <a:lstStyle/>
            <a:p>
              <a:r>
                <a:rPr lang="en-US" dirty="0" smtClean="0"/>
                <a:t>Sediment budget / dynamics</a:t>
              </a:r>
              <a:endParaRPr lang="en-GB" dirty="0"/>
            </a:p>
          </p:txBody>
        </p:sp>
        <p:grpSp>
          <p:nvGrpSpPr>
            <p:cNvPr id="72" name="Group 71"/>
            <p:cNvGrpSpPr/>
            <p:nvPr/>
          </p:nvGrpSpPr>
          <p:grpSpPr>
            <a:xfrm>
              <a:off x="2928926" y="2071678"/>
              <a:ext cx="1071570" cy="857257"/>
              <a:chOff x="2928926" y="2071678"/>
              <a:chExt cx="1071570" cy="857257"/>
            </a:xfrm>
          </p:grpSpPr>
          <p:sp>
            <p:nvSpPr>
              <p:cNvPr id="28" name="Isosceles Triangle 27"/>
              <p:cNvSpPr/>
              <p:nvPr/>
            </p:nvSpPr>
            <p:spPr>
              <a:xfrm rot="446090">
                <a:off x="3214678" y="2071678"/>
                <a:ext cx="642942" cy="57150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8" idx="3"/>
              </p:cNvCxnSpPr>
              <p:nvPr/>
            </p:nvCxnSpPr>
            <p:spPr>
              <a:xfrm rot="5400000">
                <a:off x="3320006" y="2749767"/>
                <a:ext cx="288154" cy="701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p:cNvCxnSpPr>
              <p:nvPr/>
            </p:nvCxnSpPr>
            <p:spPr>
              <a:xfrm flipV="1">
                <a:off x="3695534" y="2285992"/>
                <a:ext cx="304962" cy="9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928926" y="250030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4071934" y="928670"/>
            <a:ext cx="4589556" cy="5000660"/>
            <a:chOff x="4071934" y="928670"/>
            <a:chExt cx="4589556" cy="5000660"/>
          </a:xfrm>
        </p:grpSpPr>
        <p:grpSp>
          <p:nvGrpSpPr>
            <p:cNvPr id="62" name="Group 61"/>
            <p:cNvGrpSpPr/>
            <p:nvPr/>
          </p:nvGrpSpPr>
          <p:grpSpPr>
            <a:xfrm>
              <a:off x="4071934" y="928670"/>
              <a:ext cx="2143140" cy="5000660"/>
              <a:chOff x="4071934" y="928670"/>
              <a:chExt cx="2143140" cy="5000660"/>
            </a:xfrm>
          </p:grpSpPr>
          <p:sp>
            <p:nvSpPr>
              <p:cNvPr id="10" name="Down Arrow 9"/>
              <p:cNvSpPr/>
              <p:nvPr/>
            </p:nvSpPr>
            <p:spPr>
              <a:xfrm>
                <a:off x="6000760" y="928670"/>
                <a:ext cx="214314" cy="5000660"/>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Curved Right Arrow 10"/>
              <p:cNvSpPr/>
              <p:nvPr/>
            </p:nvSpPr>
            <p:spPr>
              <a:xfrm>
                <a:off x="5072066" y="1285860"/>
                <a:ext cx="928694" cy="3929090"/>
              </a:xfrm>
              <a:prstGeom prst="curv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Right Arrow 11"/>
              <p:cNvSpPr/>
              <p:nvPr/>
            </p:nvSpPr>
            <p:spPr>
              <a:xfrm>
                <a:off x="4071934" y="1643050"/>
                <a:ext cx="928694" cy="3367110"/>
              </a:xfrm>
              <a:prstGeom prst="curv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4" name="TextBox 33"/>
            <p:cNvSpPr txBox="1"/>
            <p:nvPr/>
          </p:nvSpPr>
          <p:spPr>
            <a:xfrm>
              <a:off x="6572264" y="2143116"/>
              <a:ext cx="2089226" cy="646331"/>
            </a:xfrm>
            <a:prstGeom prst="rect">
              <a:avLst/>
            </a:prstGeom>
            <a:noFill/>
          </p:spPr>
          <p:txBody>
            <a:bodyPr wrap="none" rtlCol="0">
              <a:spAutoFit/>
            </a:bodyPr>
            <a:lstStyle/>
            <a:p>
              <a:pPr algn="ctr"/>
              <a:r>
                <a:rPr lang="en-US" dirty="0" smtClean="0"/>
                <a:t>Prevailing </a:t>
              </a:r>
              <a:r>
                <a:rPr lang="en-US" dirty="0" err="1" smtClean="0"/>
                <a:t>metocean</a:t>
              </a:r>
              <a:endParaRPr lang="en-US" dirty="0" smtClean="0"/>
            </a:p>
            <a:p>
              <a:pPr algn="ctr"/>
              <a:r>
                <a:rPr lang="en-US" dirty="0" smtClean="0"/>
                <a:t>variability</a:t>
              </a:r>
              <a:endParaRPr lang="en-GB" dirty="0"/>
            </a:p>
          </p:txBody>
        </p:sp>
        <p:cxnSp>
          <p:nvCxnSpPr>
            <p:cNvPr id="38" name="Straight Arrow Connector 37"/>
            <p:cNvCxnSpPr/>
            <p:nvPr/>
          </p:nvCxnSpPr>
          <p:spPr>
            <a:xfrm rot="16200000" flipH="1">
              <a:off x="6786578" y="3500438"/>
              <a:ext cx="150019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5786446" y="2786058"/>
              <a:ext cx="171451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929323" y="4357694"/>
              <a:ext cx="2357453" cy="1428760"/>
              <a:chOff x="5929323" y="4357694"/>
              <a:chExt cx="2357453" cy="1428760"/>
            </a:xfrm>
          </p:grpSpPr>
          <p:grpSp>
            <p:nvGrpSpPr>
              <p:cNvPr id="22" name="Group 21"/>
              <p:cNvGrpSpPr/>
              <p:nvPr/>
            </p:nvGrpSpPr>
            <p:grpSpPr>
              <a:xfrm>
                <a:off x="5929323" y="4357694"/>
                <a:ext cx="2357453" cy="1428760"/>
                <a:chOff x="5857885" y="4214818"/>
                <a:chExt cx="2357453" cy="1428760"/>
              </a:xfrm>
            </p:grpSpPr>
            <p:sp>
              <p:nvSpPr>
                <p:cNvPr id="13" name="Cloud 12"/>
                <p:cNvSpPr/>
                <p:nvPr/>
              </p:nvSpPr>
              <p:spPr>
                <a:xfrm>
                  <a:off x="7143768" y="4500570"/>
                  <a:ext cx="1071570" cy="1143008"/>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rot="10800000">
                  <a:off x="6000760" y="4214818"/>
                  <a:ext cx="128588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5857885" y="4857759"/>
                  <a:ext cx="128588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857885" y="4500569"/>
                  <a:ext cx="1285884" cy="5000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Freeform 52"/>
              <p:cNvSpPr/>
              <p:nvPr/>
            </p:nvSpPr>
            <p:spPr>
              <a:xfrm>
                <a:off x="6947993" y="4857760"/>
                <a:ext cx="1338783" cy="760513"/>
              </a:xfrm>
              <a:custGeom>
                <a:avLst/>
                <a:gdLst>
                  <a:gd name="connsiteX0" fmla="*/ 0 w 1313645"/>
                  <a:gd name="connsiteY0" fmla="*/ 519448 h 1013138"/>
                  <a:gd name="connsiteX1" fmla="*/ 425003 w 1313645"/>
                  <a:gd name="connsiteY1" fmla="*/ 81566 h 1013138"/>
                  <a:gd name="connsiteX2" fmla="*/ 901522 w 1313645"/>
                  <a:gd name="connsiteY2" fmla="*/ 1008845 h 1013138"/>
                  <a:gd name="connsiteX3" fmla="*/ 1313645 w 1313645"/>
                  <a:gd name="connsiteY3" fmla="*/ 55809 h 1013138"/>
                </a:gdLst>
                <a:ahLst/>
                <a:cxnLst>
                  <a:cxn ang="0">
                    <a:pos x="connsiteX0" y="connsiteY0"/>
                  </a:cxn>
                  <a:cxn ang="0">
                    <a:pos x="connsiteX1" y="connsiteY1"/>
                  </a:cxn>
                  <a:cxn ang="0">
                    <a:pos x="connsiteX2" y="connsiteY2"/>
                  </a:cxn>
                  <a:cxn ang="0">
                    <a:pos x="connsiteX3" y="connsiteY3"/>
                  </a:cxn>
                </a:cxnLst>
                <a:rect l="l" t="t" r="r" b="b"/>
                <a:pathLst>
                  <a:path w="1313645" h="1013138">
                    <a:moveTo>
                      <a:pt x="0" y="519448"/>
                    </a:moveTo>
                    <a:cubicBezTo>
                      <a:pt x="137374" y="259724"/>
                      <a:pt x="274749" y="0"/>
                      <a:pt x="425003" y="81566"/>
                    </a:cubicBezTo>
                    <a:cubicBezTo>
                      <a:pt x="575257" y="163132"/>
                      <a:pt x="753415" y="1013138"/>
                      <a:pt x="901522" y="1008845"/>
                    </a:cubicBezTo>
                    <a:cubicBezTo>
                      <a:pt x="1049629" y="1004552"/>
                      <a:pt x="1139780" y="231820"/>
                      <a:pt x="1313645" y="5580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ln>
                    <a:solidFill>
                      <a:schemeClr val="tx1"/>
                    </a:solidFill>
                  </a:ln>
                </a:endParaRPr>
              </a:p>
            </p:txBody>
          </p:sp>
        </p:grpSp>
      </p:grpSp>
      <p:grpSp>
        <p:nvGrpSpPr>
          <p:cNvPr id="75" name="Group 74"/>
          <p:cNvGrpSpPr/>
          <p:nvPr/>
        </p:nvGrpSpPr>
        <p:grpSpPr>
          <a:xfrm>
            <a:off x="428596" y="4786322"/>
            <a:ext cx="3081549" cy="440770"/>
            <a:chOff x="428596" y="4786322"/>
            <a:chExt cx="3081549" cy="440770"/>
          </a:xfrm>
        </p:grpSpPr>
        <p:sp>
          <p:nvSpPr>
            <p:cNvPr id="55" name="TextBox 54"/>
            <p:cNvSpPr txBox="1"/>
            <p:nvPr/>
          </p:nvSpPr>
          <p:spPr>
            <a:xfrm>
              <a:off x="428596" y="4857760"/>
              <a:ext cx="3081549" cy="369332"/>
            </a:xfrm>
            <a:prstGeom prst="rect">
              <a:avLst/>
            </a:prstGeom>
            <a:noFill/>
          </p:spPr>
          <p:txBody>
            <a:bodyPr wrap="none" rtlCol="0">
              <a:spAutoFit/>
            </a:bodyPr>
            <a:lstStyle/>
            <a:p>
              <a:r>
                <a:rPr lang="en-US" dirty="0" smtClean="0"/>
                <a:t>Equilibrated shoreline dynamic</a:t>
              </a:r>
              <a:endParaRPr lang="en-GB" dirty="0"/>
            </a:p>
          </p:txBody>
        </p:sp>
        <p:cxnSp>
          <p:nvCxnSpPr>
            <p:cNvPr id="57" name="Straight Arrow Connector 56"/>
            <p:cNvCxnSpPr/>
            <p:nvPr/>
          </p:nvCxnSpPr>
          <p:spPr>
            <a:xfrm rot="5400000" flipH="1" flipV="1">
              <a:off x="3321835" y="4822041"/>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2714612" y="1142984"/>
            <a:ext cx="2286016" cy="2357454"/>
            <a:chOff x="2714612" y="1142984"/>
            <a:chExt cx="2286016" cy="2357454"/>
          </a:xfrm>
        </p:grpSpPr>
        <p:sp>
          <p:nvSpPr>
            <p:cNvPr id="59" name="Oval 58"/>
            <p:cNvSpPr/>
            <p:nvPr/>
          </p:nvSpPr>
          <p:spPr>
            <a:xfrm>
              <a:off x="3571868" y="2143116"/>
              <a:ext cx="1428760" cy="1357322"/>
            </a:xfrm>
            <a:prstGeom prst="ellipse">
              <a:avLst/>
            </a:prstGeom>
            <a:solidFill>
              <a:schemeClr val="accent5">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2714612" y="1142984"/>
              <a:ext cx="1451038" cy="369332"/>
            </a:xfrm>
            <a:prstGeom prst="rect">
              <a:avLst/>
            </a:prstGeom>
            <a:noFill/>
          </p:spPr>
          <p:txBody>
            <a:bodyPr wrap="none" rtlCol="0">
              <a:spAutoFit/>
            </a:bodyPr>
            <a:lstStyle/>
            <a:p>
              <a:r>
                <a:rPr lang="en-US" dirty="0" smtClean="0"/>
                <a:t>Fluvial supply</a:t>
              </a:r>
              <a:endParaRPr lang="en-GB" dirty="0"/>
            </a:p>
          </p:txBody>
        </p:sp>
        <p:cxnSp>
          <p:nvCxnSpPr>
            <p:cNvPr id="49" name="Straight Arrow Connector 48"/>
            <p:cNvCxnSpPr/>
            <p:nvPr/>
          </p:nvCxnSpPr>
          <p:spPr>
            <a:xfrm rot="5400000">
              <a:off x="2885461" y="1492539"/>
              <a:ext cx="393020" cy="265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14678" y="1428736"/>
              <a:ext cx="1000132"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77" name="Picture 6"/>
          <p:cNvPicPr>
            <a:picLocks noChangeAspect="1" noChangeArrowheads="1"/>
          </p:cNvPicPr>
          <p:nvPr/>
        </p:nvPicPr>
        <p:blipFill>
          <a:blip r:embed="rId3"/>
          <a:srcRect/>
          <a:stretch>
            <a:fillRect/>
          </a:stretch>
        </p:blipFill>
        <p:spPr bwMode="auto">
          <a:xfrm>
            <a:off x="7358082" y="285728"/>
            <a:ext cx="1512105" cy="107157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ction Button: Home 65">
            <a:hlinkClick r:id="" action="ppaction://hlinkshowjump?jump=firstslide" highlightClick="1"/>
          </p:cNvPr>
          <p:cNvSpPr/>
          <p:nvPr/>
        </p:nvSpPr>
        <p:spPr>
          <a:xfrm>
            <a:off x="4000496" y="5214950"/>
            <a:ext cx="642942" cy="571504"/>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ction Button: Home 66">
            <a:hlinkClick r:id="" action="ppaction://hlinkshowjump?jump=firstslide" highlightClick="1"/>
          </p:cNvPr>
          <p:cNvSpPr/>
          <p:nvPr/>
        </p:nvSpPr>
        <p:spPr>
          <a:xfrm>
            <a:off x="2714612" y="4286256"/>
            <a:ext cx="642942" cy="571504"/>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Action Button: Home 64">
            <a:hlinkClick r:id="" action="ppaction://hlinkshowjump?jump=firstslide" highlightClick="1"/>
          </p:cNvPr>
          <p:cNvSpPr/>
          <p:nvPr/>
        </p:nvSpPr>
        <p:spPr>
          <a:xfrm>
            <a:off x="2428860" y="2643182"/>
            <a:ext cx="642942" cy="571504"/>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8"/>
          <p:cNvGrpSpPr/>
          <p:nvPr/>
        </p:nvGrpSpPr>
        <p:grpSpPr>
          <a:xfrm>
            <a:off x="2928926" y="285728"/>
            <a:ext cx="4572032" cy="5929354"/>
            <a:chOff x="1928794" y="571480"/>
            <a:chExt cx="4572032" cy="5929354"/>
          </a:xfrm>
        </p:grpSpPr>
        <p:sp>
          <p:nvSpPr>
            <p:cNvPr id="4" name="Arc 3"/>
            <p:cNvSpPr/>
            <p:nvPr/>
          </p:nvSpPr>
          <p:spPr>
            <a:xfrm rot="11068097">
              <a:off x="1928794" y="1785926"/>
              <a:ext cx="4572032" cy="3929090"/>
            </a:xfrm>
            <a:prstGeom prst="arc">
              <a:avLst>
                <a:gd name="adj1" fmla="val 16200000"/>
                <a:gd name="adj2" fmla="val 53328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 name="Straight Connector 5"/>
            <p:cNvCxnSpPr>
              <a:stCxn id="4" idx="2"/>
            </p:cNvCxnSpPr>
            <p:nvPr/>
          </p:nvCxnSpPr>
          <p:spPr>
            <a:xfrm flipH="1" flipV="1">
              <a:off x="4286248" y="571480"/>
              <a:ext cx="43327" cy="12177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0"/>
            </p:cNvCxnSpPr>
            <p:nvPr/>
          </p:nvCxnSpPr>
          <p:spPr>
            <a:xfrm>
              <a:off x="4061756" y="5709045"/>
              <a:ext cx="10178" cy="7917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Down Arrow 9"/>
          <p:cNvSpPr/>
          <p:nvPr/>
        </p:nvSpPr>
        <p:spPr>
          <a:xfrm>
            <a:off x="6000760" y="928670"/>
            <a:ext cx="214314" cy="5000660"/>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Curved Right Arrow 10"/>
          <p:cNvSpPr/>
          <p:nvPr/>
        </p:nvSpPr>
        <p:spPr>
          <a:xfrm>
            <a:off x="5072066" y="1285860"/>
            <a:ext cx="928694" cy="3929090"/>
          </a:xfrm>
          <a:prstGeom prst="curv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Right Arrow 11"/>
          <p:cNvSpPr/>
          <p:nvPr/>
        </p:nvSpPr>
        <p:spPr>
          <a:xfrm>
            <a:off x="4071934" y="1643050"/>
            <a:ext cx="928694" cy="3367110"/>
          </a:xfrm>
          <a:prstGeom prst="curv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3" name="Group 21"/>
          <p:cNvGrpSpPr/>
          <p:nvPr/>
        </p:nvGrpSpPr>
        <p:grpSpPr>
          <a:xfrm>
            <a:off x="5857885" y="4357694"/>
            <a:ext cx="2357453" cy="1428760"/>
            <a:chOff x="5857885" y="4214818"/>
            <a:chExt cx="2357453" cy="1428760"/>
          </a:xfrm>
        </p:grpSpPr>
        <p:sp>
          <p:nvSpPr>
            <p:cNvPr id="13" name="Cloud 12"/>
            <p:cNvSpPr/>
            <p:nvPr/>
          </p:nvSpPr>
          <p:spPr>
            <a:xfrm>
              <a:off x="7143768" y="4500570"/>
              <a:ext cx="1071570" cy="1143008"/>
            </a:xfrm>
            <a:prstGeom prst="cloud">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rot="10800000">
              <a:off x="6000760" y="4214818"/>
              <a:ext cx="128588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5857885" y="4857759"/>
              <a:ext cx="128588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5857885" y="4500569"/>
              <a:ext cx="1285884" cy="5000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Freeform 22"/>
          <p:cNvSpPr/>
          <p:nvPr/>
        </p:nvSpPr>
        <p:spPr>
          <a:xfrm>
            <a:off x="1107583" y="888642"/>
            <a:ext cx="2112135" cy="1571223"/>
          </a:xfrm>
          <a:custGeom>
            <a:avLst/>
            <a:gdLst>
              <a:gd name="connsiteX0" fmla="*/ 0 w 2112135"/>
              <a:gd name="connsiteY0" fmla="*/ 0 h 1571223"/>
              <a:gd name="connsiteX1" fmla="*/ 502276 w 2112135"/>
              <a:gd name="connsiteY1" fmla="*/ 25758 h 1571223"/>
              <a:gd name="connsiteX2" fmla="*/ 553792 w 2112135"/>
              <a:gd name="connsiteY2" fmla="*/ 77273 h 1571223"/>
              <a:gd name="connsiteX3" fmla="*/ 631065 w 2112135"/>
              <a:gd name="connsiteY3" fmla="*/ 154547 h 1571223"/>
              <a:gd name="connsiteX4" fmla="*/ 643944 w 2112135"/>
              <a:gd name="connsiteY4" fmla="*/ 193183 h 1571223"/>
              <a:gd name="connsiteX5" fmla="*/ 656823 w 2112135"/>
              <a:gd name="connsiteY5" fmla="*/ 257578 h 1571223"/>
              <a:gd name="connsiteX6" fmla="*/ 669702 w 2112135"/>
              <a:gd name="connsiteY6" fmla="*/ 309093 h 1571223"/>
              <a:gd name="connsiteX7" fmla="*/ 682580 w 2112135"/>
              <a:gd name="connsiteY7" fmla="*/ 669702 h 1571223"/>
              <a:gd name="connsiteX8" fmla="*/ 708338 w 2112135"/>
              <a:gd name="connsiteY8" fmla="*/ 708338 h 1571223"/>
              <a:gd name="connsiteX9" fmla="*/ 746975 w 2112135"/>
              <a:gd name="connsiteY9" fmla="*/ 759854 h 1571223"/>
              <a:gd name="connsiteX10" fmla="*/ 837127 w 2112135"/>
              <a:gd name="connsiteY10" fmla="*/ 875764 h 1571223"/>
              <a:gd name="connsiteX11" fmla="*/ 875763 w 2112135"/>
              <a:gd name="connsiteY11" fmla="*/ 901521 h 1571223"/>
              <a:gd name="connsiteX12" fmla="*/ 914400 w 2112135"/>
              <a:gd name="connsiteY12" fmla="*/ 914400 h 1571223"/>
              <a:gd name="connsiteX13" fmla="*/ 1777285 w 2112135"/>
              <a:gd name="connsiteY13" fmla="*/ 927279 h 1571223"/>
              <a:gd name="connsiteX14" fmla="*/ 1828800 w 2112135"/>
              <a:gd name="connsiteY14" fmla="*/ 965916 h 1571223"/>
              <a:gd name="connsiteX15" fmla="*/ 1841679 w 2112135"/>
              <a:gd name="connsiteY15" fmla="*/ 1004552 h 1571223"/>
              <a:gd name="connsiteX16" fmla="*/ 1867437 w 2112135"/>
              <a:gd name="connsiteY16" fmla="*/ 1043189 h 1571223"/>
              <a:gd name="connsiteX17" fmla="*/ 1880316 w 2112135"/>
              <a:gd name="connsiteY17" fmla="*/ 1081826 h 1571223"/>
              <a:gd name="connsiteX18" fmla="*/ 1918952 w 2112135"/>
              <a:gd name="connsiteY18" fmla="*/ 1184857 h 1571223"/>
              <a:gd name="connsiteX19" fmla="*/ 1931831 w 2112135"/>
              <a:gd name="connsiteY19" fmla="*/ 1442434 h 1571223"/>
              <a:gd name="connsiteX20" fmla="*/ 1944710 w 2112135"/>
              <a:gd name="connsiteY20" fmla="*/ 1481071 h 1571223"/>
              <a:gd name="connsiteX21" fmla="*/ 1970468 w 2112135"/>
              <a:gd name="connsiteY21" fmla="*/ 1519707 h 1571223"/>
              <a:gd name="connsiteX22" fmla="*/ 2009104 w 2112135"/>
              <a:gd name="connsiteY22" fmla="*/ 1532586 h 1571223"/>
              <a:gd name="connsiteX23" fmla="*/ 2099256 w 2112135"/>
              <a:gd name="connsiteY23" fmla="*/ 1558344 h 1571223"/>
              <a:gd name="connsiteX24" fmla="*/ 2112135 w 2112135"/>
              <a:gd name="connsiteY24" fmla="*/ 1571223 h 15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12135" h="1571223">
                <a:moveTo>
                  <a:pt x="0" y="0"/>
                </a:moveTo>
                <a:cubicBezTo>
                  <a:pt x="167425" y="8586"/>
                  <a:pt x="336239" y="2590"/>
                  <a:pt x="502276" y="25758"/>
                </a:cubicBezTo>
                <a:cubicBezTo>
                  <a:pt x="526328" y="29114"/>
                  <a:pt x="537800" y="58997"/>
                  <a:pt x="553792" y="77273"/>
                </a:cubicBezTo>
                <a:cubicBezTo>
                  <a:pt x="620887" y="153954"/>
                  <a:pt x="560743" y="107665"/>
                  <a:pt x="631065" y="154547"/>
                </a:cubicBezTo>
                <a:cubicBezTo>
                  <a:pt x="635358" y="167426"/>
                  <a:pt x="640651" y="180013"/>
                  <a:pt x="643944" y="193183"/>
                </a:cubicBezTo>
                <a:cubicBezTo>
                  <a:pt x="649253" y="214419"/>
                  <a:pt x="652074" y="236209"/>
                  <a:pt x="656823" y="257578"/>
                </a:cubicBezTo>
                <a:cubicBezTo>
                  <a:pt x="660663" y="274857"/>
                  <a:pt x="665409" y="291921"/>
                  <a:pt x="669702" y="309093"/>
                </a:cubicBezTo>
                <a:cubicBezTo>
                  <a:pt x="673995" y="429296"/>
                  <a:pt x="670994" y="549982"/>
                  <a:pt x="682580" y="669702"/>
                </a:cubicBezTo>
                <a:cubicBezTo>
                  <a:pt x="684071" y="685108"/>
                  <a:pt x="699341" y="695743"/>
                  <a:pt x="708338" y="708338"/>
                </a:cubicBezTo>
                <a:cubicBezTo>
                  <a:pt x="720814" y="725805"/>
                  <a:pt x="734666" y="742269"/>
                  <a:pt x="746975" y="759854"/>
                </a:cubicBezTo>
                <a:cubicBezTo>
                  <a:pt x="787183" y="817294"/>
                  <a:pt x="789197" y="835823"/>
                  <a:pt x="837127" y="875764"/>
                </a:cubicBezTo>
                <a:cubicBezTo>
                  <a:pt x="849018" y="885673"/>
                  <a:pt x="861919" y="894599"/>
                  <a:pt x="875763" y="901521"/>
                </a:cubicBezTo>
                <a:cubicBezTo>
                  <a:pt x="887905" y="907592"/>
                  <a:pt x="900830" y="914012"/>
                  <a:pt x="914400" y="914400"/>
                </a:cubicBezTo>
                <a:cubicBezTo>
                  <a:pt x="1201943" y="922616"/>
                  <a:pt x="1489657" y="922986"/>
                  <a:pt x="1777285" y="927279"/>
                </a:cubicBezTo>
                <a:cubicBezTo>
                  <a:pt x="1794457" y="940158"/>
                  <a:pt x="1815059" y="949426"/>
                  <a:pt x="1828800" y="965916"/>
                </a:cubicBezTo>
                <a:cubicBezTo>
                  <a:pt x="1837491" y="976345"/>
                  <a:pt x="1835608" y="992410"/>
                  <a:pt x="1841679" y="1004552"/>
                </a:cubicBezTo>
                <a:cubicBezTo>
                  <a:pt x="1848601" y="1018396"/>
                  <a:pt x="1860515" y="1029344"/>
                  <a:pt x="1867437" y="1043189"/>
                </a:cubicBezTo>
                <a:cubicBezTo>
                  <a:pt x="1873508" y="1055331"/>
                  <a:pt x="1875549" y="1069115"/>
                  <a:pt x="1880316" y="1081826"/>
                </a:cubicBezTo>
                <a:cubicBezTo>
                  <a:pt x="1926515" y="1205025"/>
                  <a:pt x="1889719" y="1097158"/>
                  <a:pt x="1918952" y="1184857"/>
                </a:cubicBezTo>
                <a:cubicBezTo>
                  <a:pt x="1923245" y="1270716"/>
                  <a:pt x="1924384" y="1356791"/>
                  <a:pt x="1931831" y="1442434"/>
                </a:cubicBezTo>
                <a:cubicBezTo>
                  <a:pt x="1933007" y="1455959"/>
                  <a:pt x="1938639" y="1468929"/>
                  <a:pt x="1944710" y="1481071"/>
                </a:cubicBezTo>
                <a:cubicBezTo>
                  <a:pt x="1951632" y="1494915"/>
                  <a:pt x="1958381" y="1510038"/>
                  <a:pt x="1970468" y="1519707"/>
                </a:cubicBezTo>
                <a:cubicBezTo>
                  <a:pt x="1981069" y="1528187"/>
                  <a:pt x="1996051" y="1528857"/>
                  <a:pt x="2009104" y="1532586"/>
                </a:cubicBezTo>
                <a:cubicBezTo>
                  <a:pt x="2028362" y="1538088"/>
                  <a:pt x="2078669" y="1548050"/>
                  <a:pt x="2099256" y="1558344"/>
                </a:cubicBezTo>
                <a:cubicBezTo>
                  <a:pt x="2104686" y="1561059"/>
                  <a:pt x="2107842" y="1566930"/>
                  <a:pt x="2112135" y="157122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3107623" y="2073499"/>
            <a:ext cx="215126" cy="257577"/>
          </a:xfrm>
          <a:custGeom>
            <a:avLst/>
            <a:gdLst>
              <a:gd name="connsiteX0" fmla="*/ 34822 w 215126"/>
              <a:gd name="connsiteY0" fmla="*/ 0 h 257577"/>
              <a:gd name="connsiteX1" fmla="*/ 124974 w 215126"/>
              <a:gd name="connsiteY1" fmla="*/ 141667 h 257577"/>
              <a:gd name="connsiteX2" fmla="*/ 137853 w 215126"/>
              <a:gd name="connsiteY2" fmla="*/ 180304 h 257577"/>
              <a:gd name="connsiteX3" fmla="*/ 150732 w 215126"/>
              <a:gd name="connsiteY3" fmla="*/ 231819 h 257577"/>
              <a:gd name="connsiteX4" fmla="*/ 189369 w 215126"/>
              <a:gd name="connsiteY4" fmla="*/ 244698 h 257577"/>
              <a:gd name="connsiteX5" fmla="*/ 215126 w 215126"/>
              <a:gd name="connsiteY5" fmla="*/ 257577 h 25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126" h="257577">
                <a:moveTo>
                  <a:pt x="34822" y="0"/>
                </a:moveTo>
                <a:cubicBezTo>
                  <a:pt x="58799" y="239764"/>
                  <a:pt x="0" y="70253"/>
                  <a:pt x="124974" y="141667"/>
                </a:cubicBezTo>
                <a:cubicBezTo>
                  <a:pt x="136761" y="148402"/>
                  <a:pt x="134123" y="167251"/>
                  <a:pt x="137853" y="180304"/>
                </a:cubicBezTo>
                <a:cubicBezTo>
                  <a:pt x="142716" y="197323"/>
                  <a:pt x="139675" y="217998"/>
                  <a:pt x="150732" y="231819"/>
                </a:cubicBezTo>
                <a:cubicBezTo>
                  <a:pt x="159213" y="242420"/>
                  <a:pt x="176764" y="239656"/>
                  <a:pt x="189369" y="244698"/>
                </a:cubicBezTo>
                <a:cubicBezTo>
                  <a:pt x="198282" y="248263"/>
                  <a:pt x="206540" y="253284"/>
                  <a:pt x="215126" y="2575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3232597" y="2176530"/>
            <a:ext cx="206062" cy="38636"/>
          </a:xfrm>
          <a:custGeom>
            <a:avLst/>
            <a:gdLst>
              <a:gd name="connsiteX0" fmla="*/ 0 w 206062"/>
              <a:gd name="connsiteY0" fmla="*/ 38636 h 38636"/>
              <a:gd name="connsiteX1" fmla="*/ 167426 w 206062"/>
              <a:gd name="connsiteY1" fmla="*/ 25757 h 38636"/>
              <a:gd name="connsiteX2" fmla="*/ 206062 w 206062"/>
              <a:gd name="connsiteY2" fmla="*/ 0 h 38636"/>
            </a:gdLst>
            <a:ahLst/>
            <a:cxnLst>
              <a:cxn ang="0">
                <a:pos x="connsiteX0" y="connsiteY0"/>
              </a:cxn>
              <a:cxn ang="0">
                <a:pos x="connsiteX1" y="connsiteY1"/>
              </a:cxn>
              <a:cxn ang="0">
                <a:pos x="connsiteX2" y="connsiteY2"/>
              </a:cxn>
            </a:cxnLst>
            <a:rect l="l" t="t" r="r" b="b"/>
            <a:pathLst>
              <a:path w="206062" h="38636">
                <a:moveTo>
                  <a:pt x="0" y="38636"/>
                </a:moveTo>
                <a:cubicBezTo>
                  <a:pt x="55809" y="34343"/>
                  <a:pt x="112411" y="36072"/>
                  <a:pt x="167426" y="25757"/>
                </a:cubicBezTo>
                <a:cubicBezTo>
                  <a:pt x="182639" y="22905"/>
                  <a:pt x="206062" y="0"/>
                  <a:pt x="20606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3013656" y="2047741"/>
            <a:ext cx="489398" cy="77273"/>
          </a:xfrm>
          <a:custGeom>
            <a:avLst/>
            <a:gdLst>
              <a:gd name="connsiteX0" fmla="*/ 0 w 489398"/>
              <a:gd name="connsiteY0" fmla="*/ 0 h 77273"/>
              <a:gd name="connsiteX1" fmla="*/ 103031 w 489398"/>
              <a:gd name="connsiteY1" fmla="*/ 12879 h 77273"/>
              <a:gd name="connsiteX2" fmla="*/ 141668 w 489398"/>
              <a:gd name="connsiteY2" fmla="*/ 38636 h 77273"/>
              <a:gd name="connsiteX3" fmla="*/ 193183 w 489398"/>
              <a:gd name="connsiteY3" fmla="*/ 51515 h 77273"/>
              <a:gd name="connsiteX4" fmla="*/ 270457 w 489398"/>
              <a:gd name="connsiteY4" fmla="*/ 77273 h 77273"/>
              <a:gd name="connsiteX5" fmla="*/ 489398 w 489398"/>
              <a:gd name="connsiteY5" fmla="*/ 77273 h 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398" h="77273">
                <a:moveTo>
                  <a:pt x="0" y="0"/>
                </a:moveTo>
                <a:cubicBezTo>
                  <a:pt x="34344" y="4293"/>
                  <a:pt x="69640" y="3772"/>
                  <a:pt x="103031" y="12879"/>
                </a:cubicBezTo>
                <a:cubicBezTo>
                  <a:pt x="117964" y="16952"/>
                  <a:pt x="127441" y="32539"/>
                  <a:pt x="141668" y="38636"/>
                </a:cubicBezTo>
                <a:cubicBezTo>
                  <a:pt x="157937" y="45608"/>
                  <a:pt x="176229" y="46429"/>
                  <a:pt x="193183" y="51515"/>
                </a:cubicBezTo>
                <a:cubicBezTo>
                  <a:pt x="219189" y="59317"/>
                  <a:pt x="243306" y="77273"/>
                  <a:pt x="270457" y="77273"/>
                </a:cubicBezTo>
                <a:lnTo>
                  <a:pt x="489398" y="77273"/>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Isosceles Triangle 27"/>
          <p:cNvSpPr/>
          <p:nvPr/>
        </p:nvSpPr>
        <p:spPr>
          <a:xfrm rot="446090">
            <a:off x="3214678" y="2071678"/>
            <a:ext cx="642942" cy="57150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p:cNvCxnSpPr>
            <a:stCxn id="28" idx="3"/>
          </p:cNvCxnSpPr>
          <p:nvPr/>
        </p:nvCxnSpPr>
        <p:spPr>
          <a:xfrm rot="5400000">
            <a:off x="3320006" y="2749767"/>
            <a:ext cx="288154" cy="7018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5"/>
          </p:cNvCxnSpPr>
          <p:nvPr/>
        </p:nvCxnSpPr>
        <p:spPr>
          <a:xfrm flipV="1">
            <a:off x="3695534" y="2285992"/>
            <a:ext cx="304962" cy="92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72264" y="2143116"/>
            <a:ext cx="2048702" cy="646331"/>
          </a:xfrm>
          <a:prstGeom prst="rect">
            <a:avLst/>
          </a:prstGeom>
          <a:noFill/>
        </p:spPr>
        <p:txBody>
          <a:bodyPr wrap="none" rtlCol="0">
            <a:spAutoFit/>
          </a:bodyPr>
          <a:lstStyle/>
          <a:p>
            <a:pPr algn="ctr"/>
            <a:r>
              <a:rPr lang="en-US" dirty="0" smtClean="0">
                <a:solidFill>
                  <a:srgbClr val="FF0000"/>
                </a:solidFill>
              </a:rPr>
              <a:t>Changing</a:t>
            </a:r>
            <a:r>
              <a:rPr lang="en-US" dirty="0" smtClean="0"/>
              <a:t> </a:t>
            </a:r>
            <a:r>
              <a:rPr lang="en-US" dirty="0" err="1" smtClean="0"/>
              <a:t>metocean</a:t>
            </a:r>
            <a:endParaRPr lang="en-US" dirty="0" smtClean="0"/>
          </a:p>
          <a:p>
            <a:pPr algn="ctr"/>
            <a:r>
              <a:rPr lang="en-US" dirty="0" smtClean="0"/>
              <a:t>variability</a:t>
            </a:r>
            <a:endParaRPr lang="en-GB" dirty="0"/>
          </a:p>
        </p:txBody>
      </p:sp>
      <p:cxnSp>
        <p:nvCxnSpPr>
          <p:cNvPr id="38" name="Straight Arrow Connector 37"/>
          <p:cNvCxnSpPr/>
          <p:nvPr/>
        </p:nvCxnSpPr>
        <p:spPr>
          <a:xfrm rot="16200000" flipH="1">
            <a:off x="6786578" y="3500438"/>
            <a:ext cx="1500198"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5786446" y="2786058"/>
            <a:ext cx="171451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0" y="3357562"/>
            <a:ext cx="2792496" cy="923330"/>
          </a:xfrm>
          <a:prstGeom prst="rect">
            <a:avLst/>
          </a:prstGeom>
          <a:noFill/>
        </p:spPr>
        <p:txBody>
          <a:bodyPr wrap="none" rtlCol="0">
            <a:spAutoFit/>
          </a:bodyPr>
          <a:lstStyle/>
          <a:p>
            <a:pPr algn="ctr"/>
            <a:r>
              <a:rPr lang="en-US" dirty="0" smtClean="0">
                <a:solidFill>
                  <a:srgbClr val="FF0000"/>
                </a:solidFill>
              </a:rPr>
              <a:t>Perturbed</a:t>
            </a:r>
            <a:r>
              <a:rPr lang="en-US" dirty="0" smtClean="0"/>
              <a:t> hydrodynamics </a:t>
            </a:r>
          </a:p>
          <a:p>
            <a:pPr algn="ctr"/>
            <a:r>
              <a:rPr lang="en-US" dirty="0"/>
              <a:t>a</a:t>
            </a:r>
            <a:r>
              <a:rPr lang="en-US" dirty="0" smtClean="0"/>
              <a:t>nd water column structure</a:t>
            </a:r>
          </a:p>
          <a:p>
            <a:pPr algn="ctr"/>
            <a:r>
              <a:rPr lang="en-US" dirty="0" smtClean="0"/>
              <a:t>dynamics and variability</a:t>
            </a:r>
            <a:endParaRPr lang="en-GB" dirty="0"/>
          </a:p>
        </p:txBody>
      </p:sp>
      <p:cxnSp>
        <p:nvCxnSpPr>
          <p:cNvPr id="43" name="Straight Arrow Connector 42"/>
          <p:cNvCxnSpPr>
            <a:stCxn id="41" idx="3"/>
          </p:cNvCxnSpPr>
          <p:nvPr/>
        </p:nvCxnSpPr>
        <p:spPr>
          <a:xfrm>
            <a:off x="2792496" y="3819227"/>
            <a:ext cx="922248" cy="38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5786" y="2285992"/>
            <a:ext cx="2061462" cy="646331"/>
          </a:xfrm>
          <a:prstGeom prst="rect">
            <a:avLst/>
          </a:prstGeom>
          <a:noFill/>
        </p:spPr>
        <p:txBody>
          <a:bodyPr wrap="none" rtlCol="0">
            <a:spAutoFit/>
          </a:bodyPr>
          <a:lstStyle/>
          <a:p>
            <a:r>
              <a:rPr lang="en-US" dirty="0" smtClean="0">
                <a:solidFill>
                  <a:srgbClr val="FF0000"/>
                </a:solidFill>
              </a:rPr>
              <a:t>Perturbed</a:t>
            </a:r>
            <a:r>
              <a:rPr lang="en-US" dirty="0" smtClean="0"/>
              <a:t> sediment</a:t>
            </a:r>
          </a:p>
          <a:p>
            <a:r>
              <a:rPr lang="en-US" dirty="0" smtClean="0"/>
              <a:t> budget / dynamics</a:t>
            </a:r>
            <a:endParaRPr lang="en-GB" dirty="0"/>
          </a:p>
        </p:txBody>
      </p:sp>
      <p:cxnSp>
        <p:nvCxnSpPr>
          <p:cNvPr id="46" name="Straight Arrow Connector 45"/>
          <p:cNvCxnSpPr/>
          <p:nvPr/>
        </p:nvCxnSpPr>
        <p:spPr>
          <a:xfrm>
            <a:off x="2857488" y="2500306"/>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28860" y="1142984"/>
            <a:ext cx="2416239" cy="369332"/>
          </a:xfrm>
          <a:prstGeom prst="rect">
            <a:avLst/>
          </a:prstGeom>
          <a:noFill/>
        </p:spPr>
        <p:txBody>
          <a:bodyPr wrap="none" rtlCol="0">
            <a:spAutoFit/>
          </a:bodyPr>
          <a:lstStyle/>
          <a:p>
            <a:r>
              <a:rPr lang="en-US" dirty="0" smtClean="0">
                <a:solidFill>
                  <a:srgbClr val="FF0000"/>
                </a:solidFill>
              </a:rPr>
              <a:t>Perturbed</a:t>
            </a:r>
            <a:r>
              <a:rPr lang="en-US" dirty="0" smtClean="0"/>
              <a:t> fluvial supply</a:t>
            </a:r>
            <a:endParaRPr lang="en-GB" dirty="0"/>
          </a:p>
        </p:txBody>
      </p:sp>
      <p:cxnSp>
        <p:nvCxnSpPr>
          <p:cNvPr id="49" name="Straight Arrow Connector 48"/>
          <p:cNvCxnSpPr>
            <a:endCxn id="23" idx="15"/>
          </p:cNvCxnSpPr>
          <p:nvPr/>
        </p:nvCxnSpPr>
        <p:spPr>
          <a:xfrm rot="5400000">
            <a:off x="2885461" y="1563977"/>
            <a:ext cx="393020" cy="2654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Freeform 52"/>
          <p:cNvSpPr/>
          <p:nvPr/>
        </p:nvSpPr>
        <p:spPr>
          <a:xfrm>
            <a:off x="6947993" y="4857760"/>
            <a:ext cx="1338783" cy="760513"/>
          </a:xfrm>
          <a:custGeom>
            <a:avLst/>
            <a:gdLst>
              <a:gd name="connsiteX0" fmla="*/ 0 w 1313645"/>
              <a:gd name="connsiteY0" fmla="*/ 519448 h 1013138"/>
              <a:gd name="connsiteX1" fmla="*/ 425003 w 1313645"/>
              <a:gd name="connsiteY1" fmla="*/ 81566 h 1013138"/>
              <a:gd name="connsiteX2" fmla="*/ 901522 w 1313645"/>
              <a:gd name="connsiteY2" fmla="*/ 1008845 h 1013138"/>
              <a:gd name="connsiteX3" fmla="*/ 1313645 w 1313645"/>
              <a:gd name="connsiteY3" fmla="*/ 55809 h 1013138"/>
            </a:gdLst>
            <a:ahLst/>
            <a:cxnLst>
              <a:cxn ang="0">
                <a:pos x="connsiteX0" y="connsiteY0"/>
              </a:cxn>
              <a:cxn ang="0">
                <a:pos x="connsiteX1" y="connsiteY1"/>
              </a:cxn>
              <a:cxn ang="0">
                <a:pos x="connsiteX2" y="connsiteY2"/>
              </a:cxn>
              <a:cxn ang="0">
                <a:pos x="connsiteX3" y="connsiteY3"/>
              </a:cxn>
            </a:cxnLst>
            <a:rect l="l" t="t" r="r" b="b"/>
            <a:pathLst>
              <a:path w="1313645" h="1013138">
                <a:moveTo>
                  <a:pt x="0" y="519448"/>
                </a:moveTo>
                <a:cubicBezTo>
                  <a:pt x="137374" y="259724"/>
                  <a:pt x="274749" y="0"/>
                  <a:pt x="425003" y="81566"/>
                </a:cubicBezTo>
                <a:cubicBezTo>
                  <a:pt x="575257" y="163132"/>
                  <a:pt x="753415" y="1013138"/>
                  <a:pt x="901522" y="1008845"/>
                </a:cubicBezTo>
                <a:cubicBezTo>
                  <a:pt x="1049629" y="1004552"/>
                  <a:pt x="1139780" y="231820"/>
                  <a:pt x="1313645" y="55809"/>
                </a:cubicBezTo>
              </a:path>
            </a:pathLst>
          </a:custGeom>
          <a:ln>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ln>
                <a:solidFill>
                  <a:schemeClr val="tx1"/>
                </a:solidFill>
              </a:ln>
            </a:endParaRPr>
          </a:p>
        </p:txBody>
      </p:sp>
      <p:sp>
        <p:nvSpPr>
          <p:cNvPr id="35" name="Rectangle 34"/>
          <p:cNvSpPr/>
          <p:nvPr/>
        </p:nvSpPr>
        <p:spPr>
          <a:xfrm>
            <a:off x="3000364" y="2928934"/>
            <a:ext cx="642942"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3214678" y="4429132"/>
            <a:ext cx="64294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3243785" y="4430332"/>
            <a:ext cx="581240" cy="623732"/>
          </a:xfrm>
          <a:custGeom>
            <a:avLst/>
            <a:gdLst>
              <a:gd name="connsiteX0" fmla="*/ 14570 w 581240"/>
              <a:gd name="connsiteY0" fmla="*/ 0 h 623732"/>
              <a:gd name="connsiteX1" fmla="*/ 27449 w 581240"/>
              <a:gd name="connsiteY1" fmla="*/ 141668 h 623732"/>
              <a:gd name="connsiteX2" fmla="*/ 117601 w 581240"/>
              <a:gd name="connsiteY2" fmla="*/ 154547 h 623732"/>
              <a:gd name="connsiteX3" fmla="*/ 194874 w 581240"/>
              <a:gd name="connsiteY3" fmla="*/ 244699 h 623732"/>
              <a:gd name="connsiteX4" fmla="*/ 246390 w 581240"/>
              <a:gd name="connsiteY4" fmla="*/ 360609 h 623732"/>
              <a:gd name="connsiteX5" fmla="*/ 285026 w 581240"/>
              <a:gd name="connsiteY5" fmla="*/ 347730 h 623732"/>
              <a:gd name="connsiteX6" fmla="*/ 297905 w 581240"/>
              <a:gd name="connsiteY6" fmla="*/ 386367 h 623732"/>
              <a:gd name="connsiteX7" fmla="*/ 310784 w 581240"/>
              <a:gd name="connsiteY7" fmla="*/ 450761 h 623732"/>
              <a:gd name="connsiteX8" fmla="*/ 362300 w 581240"/>
              <a:gd name="connsiteY8" fmla="*/ 463640 h 623732"/>
              <a:gd name="connsiteX9" fmla="*/ 375178 w 581240"/>
              <a:gd name="connsiteY9" fmla="*/ 528034 h 623732"/>
              <a:gd name="connsiteX10" fmla="*/ 491088 w 581240"/>
              <a:gd name="connsiteY10" fmla="*/ 579550 h 623732"/>
              <a:gd name="connsiteX11" fmla="*/ 516846 w 581240"/>
              <a:gd name="connsiteY11" fmla="*/ 540913 h 623732"/>
              <a:gd name="connsiteX12" fmla="*/ 581240 w 581240"/>
              <a:gd name="connsiteY12" fmla="*/ 566671 h 62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1240" h="623732">
                <a:moveTo>
                  <a:pt x="14570" y="0"/>
                </a:moveTo>
                <a:cubicBezTo>
                  <a:pt x="18863" y="47223"/>
                  <a:pt x="1147" y="102214"/>
                  <a:pt x="27449" y="141668"/>
                </a:cubicBezTo>
                <a:cubicBezTo>
                  <a:pt x="44287" y="166926"/>
                  <a:pt x="94756" y="134558"/>
                  <a:pt x="117601" y="154547"/>
                </a:cubicBezTo>
                <a:cubicBezTo>
                  <a:pt x="259186" y="278434"/>
                  <a:pt x="0" y="205724"/>
                  <a:pt x="194874" y="244699"/>
                </a:cubicBezTo>
                <a:cubicBezTo>
                  <a:pt x="212621" y="439918"/>
                  <a:pt x="167168" y="400221"/>
                  <a:pt x="246390" y="360609"/>
                </a:cubicBezTo>
                <a:cubicBezTo>
                  <a:pt x="258532" y="354538"/>
                  <a:pt x="272147" y="352023"/>
                  <a:pt x="285026" y="347730"/>
                </a:cubicBezTo>
                <a:cubicBezTo>
                  <a:pt x="289319" y="360609"/>
                  <a:pt x="294612" y="373197"/>
                  <a:pt x="297905" y="386367"/>
                </a:cubicBezTo>
                <a:cubicBezTo>
                  <a:pt x="303214" y="407603"/>
                  <a:pt x="296770" y="433945"/>
                  <a:pt x="310784" y="450761"/>
                </a:cubicBezTo>
                <a:cubicBezTo>
                  <a:pt x="322116" y="464359"/>
                  <a:pt x="345128" y="459347"/>
                  <a:pt x="362300" y="463640"/>
                </a:cubicBezTo>
                <a:cubicBezTo>
                  <a:pt x="366593" y="485105"/>
                  <a:pt x="356965" y="515892"/>
                  <a:pt x="375178" y="528034"/>
                </a:cubicBezTo>
                <a:cubicBezTo>
                  <a:pt x="518725" y="623732"/>
                  <a:pt x="456656" y="476254"/>
                  <a:pt x="491088" y="579550"/>
                </a:cubicBezTo>
                <a:cubicBezTo>
                  <a:pt x="499674" y="566671"/>
                  <a:pt x="502474" y="546662"/>
                  <a:pt x="516846" y="540913"/>
                </a:cubicBezTo>
                <a:cubicBezTo>
                  <a:pt x="525688" y="537376"/>
                  <a:pt x="570847" y="561474"/>
                  <a:pt x="581240" y="566671"/>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Diagonal Stripe 54"/>
          <p:cNvSpPr/>
          <p:nvPr/>
        </p:nvSpPr>
        <p:spPr>
          <a:xfrm>
            <a:off x="1571604" y="1000108"/>
            <a:ext cx="428628" cy="428628"/>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TextBox 55"/>
          <p:cNvSpPr txBox="1"/>
          <p:nvPr/>
        </p:nvSpPr>
        <p:spPr>
          <a:xfrm>
            <a:off x="428596" y="4857760"/>
            <a:ext cx="2900538" cy="369332"/>
          </a:xfrm>
          <a:prstGeom prst="rect">
            <a:avLst/>
          </a:prstGeom>
          <a:noFill/>
        </p:spPr>
        <p:txBody>
          <a:bodyPr wrap="none" rtlCol="0">
            <a:spAutoFit/>
          </a:bodyPr>
          <a:lstStyle/>
          <a:p>
            <a:r>
              <a:rPr lang="en-US" dirty="0" smtClean="0">
                <a:solidFill>
                  <a:srgbClr val="FF0000"/>
                </a:solidFill>
              </a:rPr>
              <a:t>Perturbed</a:t>
            </a:r>
            <a:r>
              <a:rPr lang="en-US" dirty="0" smtClean="0"/>
              <a:t> shoreline dynamic</a:t>
            </a:r>
            <a:endParaRPr lang="en-GB" dirty="0"/>
          </a:p>
        </p:txBody>
      </p:sp>
      <p:cxnSp>
        <p:nvCxnSpPr>
          <p:cNvPr id="58" name="Straight Arrow Connector 57"/>
          <p:cNvCxnSpPr/>
          <p:nvPr/>
        </p:nvCxnSpPr>
        <p:spPr>
          <a:xfrm rot="5400000" flipH="1" flipV="1">
            <a:off x="3214678" y="4857760"/>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786182" y="1928802"/>
            <a:ext cx="1143008" cy="928694"/>
          </a:xfrm>
          <a:prstGeom prst="ellipse">
            <a:avLst/>
          </a:prstGeom>
          <a:solidFill>
            <a:schemeClr val="accent5">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Arrow Connector 61"/>
          <p:cNvCxnSpPr>
            <a:endCxn id="59" idx="1"/>
          </p:cNvCxnSpPr>
          <p:nvPr/>
        </p:nvCxnSpPr>
        <p:spPr>
          <a:xfrm>
            <a:off x="3214678" y="1500174"/>
            <a:ext cx="738894" cy="564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857620" y="4000504"/>
            <a:ext cx="214314" cy="214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Group 71"/>
          <p:cNvGrpSpPr/>
          <p:nvPr/>
        </p:nvGrpSpPr>
        <p:grpSpPr>
          <a:xfrm>
            <a:off x="3428992" y="2000240"/>
            <a:ext cx="950840" cy="950840"/>
            <a:chOff x="1049392" y="5286388"/>
            <a:chExt cx="950840" cy="950840"/>
          </a:xfrm>
        </p:grpSpPr>
        <p:sp>
          <p:nvSpPr>
            <p:cNvPr id="68" name="Donut 67"/>
            <p:cNvSpPr/>
            <p:nvPr/>
          </p:nvSpPr>
          <p:spPr>
            <a:xfrm>
              <a:off x="1167622" y="5404618"/>
              <a:ext cx="714380" cy="71438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0" name="Donut 69"/>
            <p:cNvSpPr>
              <a:spLocks noChangeAspect="1"/>
            </p:cNvSpPr>
            <p:nvPr/>
          </p:nvSpPr>
          <p:spPr>
            <a:xfrm>
              <a:off x="1049392" y="5286388"/>
              <a:ext cx="950840" cy="95084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3" name="Group 72"/>
          <p:cNvGrpSpPr/>
          <p:nvPr/>
        </p:nvGrpSpPr>
        <p:grpSpPr>
          <a:xfrm>
            <a:off x="3143240" y="2500306"/>
            <a:ext cx="1500198" cy="1357322"/>
            <a:chOff x="1049392" y="5286388"/>
            <a:chExt cx="950840" cy="950840"/>
          </a:xfrm>
        </p:grpSpPr>
        <p:sp>
          <p:nvSpPr>
            <p:cNvPr id="74" name="Donut 73"/>
            <p:cNvSpPr/>
            <p:nvPr/>
          </p:nvSpPr>
          <p:spPr>
            <a:xfrm>
              <a:off x="1167622" y="5404618"/>
              <a:ext cx="714380" cy="71438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Donut 74"/>
            <p:cNvSpPr>
              <a:spLocks noChangeAspect="1"/>
            </p:cNvSpPr>
            <p:nvPr/>
          </p:nvSpPr>
          <p:spPr>
            <a:xfrm>
              <a:off x="1049392" y="5286388"/>
              <a:ext cx="950840" cy="95084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76" name="Group 75"/>
          <p:cNvGrpSpPr/>
          <p:nvPr/>
        </p:nvGrpSpPr>
        <p:grpSpPr>
          <a:xfrm>
            <a:off x="3143240" y="3286124"/>
            <a:ext cx="1714512" cy="1714512"/>
            <a:chOff x="1049392" y="5286388"/>
            <a:chExt cx="950840" cy="950840"/>
          </a:xfrm>
        </p:grpSpPr>
        <p:sp>
          <p:nvSpPr>
            <p:cNvPr id="77" name="Donut 76"/>
            <p:cNvSpPr/>
            <p:nvPr/>
          </p:nvSpPr>
          <p:spPr>
            <a:xfrm>
              <a:off x="1167622" y="5404618"/>
              <a:ext cx="714380" cy="71438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Donut 77"/>
            <p:cNvSpPr>
              <a:spLocks noChangeAspect="1"/>
            </p:cNvSpPr>
            <p:nvPr/>
          </p:nvSpPr>
          <p:spPr>
            <a:xfrm>
              <a:off x="1049392" y="5286388"/>
              <a:ext cx="950840" cy="95084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80" name="Group 79"/>
          <p:cNvGrpSpPr/>
          <p:nvPr/>
        </p:nvGrpSpPr>
        <p:grpSpPr>
          <a:xfrm>
            <a:off x="4286248" y="1571612"/>
            <a:ext cx="3236856" cy="3451170"/>
            <a:chOff x="1049392" y="5286388"/>
            <a:chExt cx="950840" cy="950840"/>
          </a:xfrm>
        </p:grpSpPr>
        <p:sp>
          <p:nvSpPr>
            <p:cNvPr id="81" name="Donut 80"/>
            <p:cNvSpPr/>
            <p:nvPr/>
          </p:nvSpPr>
          <p:spPr>
            <a:xfrm>
              <a:off x="1167622" y="5404618"/>
              <a:ext cx="714380" cy="71438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Donut 81"/>
            <p:cNvSpPr>
              <a:spLocks noChangeAspect="1"/>
            </p:cNvSpPr>
            <p:nvPr/>
          </p:nvSpPr>
          <p:spPr>
            <a:xfrm>
              <a:off x="1049392" y="5286388"/>
              <a:ext cx="950840" cy="950840"/>
            </a:xfrm>
            <a:prstGeom prst="donut">
              <a:avLst/>
            </a:prstGeom>
            <a:noFill/>
            <a:ln>
              <a:solidFill>
                <a:schemeClr val="accent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5" name="TextBox 84"/>
          <p:cNvSpPr txBox="1"/>
          <p:nvPr/>
        </p:nvSpPr>
        <p:spPr>
          <a:xfrm>
            <a:off x="1857356" y="285728"/>
            <a:ext cx="2482283" cy="523220"/>
          </a:xfrm>
          <a:prstGeom prst="rect">
            <a:avLst/>
          </a:prstGeom>
          <a:noFill/>
        </p:spPr>
        <p:txBody>
          <a:bodyPr wrap="none" rtlCol="0">
            <a:spAutoFit/>
          </a:bodyPr>
          <a:lstStyle/>
          <a:p>
            <a:r>
              <a:rPr lang="en-US" sz="2800" u="sng" dirty="0" smtClean="0">
                <a:effectLst>
                  <a:outerShdw blurRad="38100" dist="38100" dir="2700000" algn="tl">
                    <a:srgbClr val="000000">
                      <a:alpha val="43137"/>
                    </a:srgbClr>
                  </a:outerShdw>
                </a:effectLst>
              </a:rPr>
              <a:t>Perturbed State</a:t>
            </a:r>
            <a:endParaRPr lang="en-GB" u="sng" dirty="0">
              <a:effectLst>
                <a:outerShdw blurRad="38100" dist="38100" dir="2700000" algn="tl">
                  <a:srgbClr val="000000">
                    <a:alpha val="43137"/>
                  </a:srgbClr>
                </a:outerShdw>
              </a:effectLst>
            </a:endParaRPr>
          </a:p>
        </p:txBody>
      </p:sp>
      <p:sp>
        <p:nvSpPr>
          <p:cNvPr id="86" name="TextBox 85"/>
          <p:cNvSpPr txBox="1"/>
          <p:nvPr/>
        </p:nvSpPr>
        <p:spPr>
          <a:xfrm>
            <a:off x="428596" y="6060064"/>
            <a:ext cx="3836756" cy="369332"/>
          </a:xfrm>
          <a:prstGeom prst="rect">
            <a:avLst/>
          </a:prstGeom>
          <a:noFill/>
        </p:spPr>
        <p:txBody>
          <a:bodyPr wrap="none" rtlCol="0">
            <a:spAutoFit/>
          </a:bodyPr>
          <a:lstStyle/>
          <a:p>
            <a:r>
              <a:rPr lang="en-US" dirty="0" smtClean="0"/>
              <a:t>Shifting baselines / cumulative impacts</a:t>
            </a:r>
            <a:endParaRPr lang="en-GB" dirty="0"/>
          </a:p>
        </p:txBody>
      </p:sp>
      <p:pic>
        <p:nvPicPr>
          <p:cNvPr id="87" name="Picture 6"/>
          <p:cNvPicPr>
            <a:picLocks noChangeAspect="1" noChangeArrowheads="1"/>
          </p:cNvPicPr>
          <p:nvPr/>
        </p:nvPicPr>
        <p:blipFill>
          <a:blip r:embed="rId2"/>
          <a:srcRect/>
          <a:stretch>
            <a:fillRect/>
          </a:stretch>
        </p:blipFill>
        <p:spPr bwMode="auto">
          <a:xfrm>
            <a:off x="7358082" y="285728"/>
            <a:ext cx="1512105" cy="10715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pic>
        <p:nvPicPr>
          <p:cNvPr id="2050" name="Picture 2" descr="'85rotate1"/>
          <p:cNvPicPr>
            <a:picLocks noChangeAspect="1" noChangeArrowheads="1"/>
          </p:cNvPicPr>
          <p:nvPr/>
        </p:nvPicPr>
        <p:blipFill>
          <a:blip r:embed="rId2"/>
          <a:srcRect/>
          <a:stretch>
            <a:fillRect/>
          </a:stretch>
        </p:blipFill>
        <p:spPr bwMode="auto">
          <a:xfrm>
            <a:off x="-1219200" y="533400"/>
            <a:ext cx="6096000" cy="3810000"/>
          </a:xfrm>
          <a:prstGeom prst="rect">
            <a:avLst/>
          </a:prstGeom>
          <a:noFill/>
          <a:ln w="9525">
            <a:noFill/>
            <a:miter lim="800000"/>
            <a:headEnd/>
            <a:tailEnd/>
          </a:ln>
        </p:spPr>
      </p:pic>
      <p:sp>
        <p:nvSpPr>
          <p:cNvPr id="2051" name="Text Box 4"/>
          <p:cNvSpPr txBox="1">
            <a:spLocks noChangeArrowheads="1"/>
          </p:cNvSpPr>
          <p:nvPr/>
        </p:nvSpPr>
        <p:spPr bwMode="auto">
          <a:xfrm>
            <a:off x="1819275" y="3200400"/>
            <a:ext cx="2752725" cy="1373188"/>
          </a:xfrm>
          <a:prstGeom prst="rect">
            <a:avLst/>
          </a:prstGeom>
          <a:solidFill>
            <a:srgbClr val="0197AB"/>
          </a:solidFill>
          <a:ln w="9525">
            <a:noFill/>
            <a:miter lim="800000"/>
            <a:headEnd/>
            <a:tailEnd/>
          </a:ln>
        </p:spPr>
        <p:txBody>
          <a:bodyPr>
            <a:spAutoFit/>
          </a:bodyPr>
          <a:lstStyle/>
          <a:p>
            <a:pPr algn="ctr"/>
            <a:r>
              <a:rPr lang="en-US" sz="2800" b="1">
                <a:solidFill>
                  <a:srgbClr val="FFFF00"/>
                </a:solidFill>
                <a:latin typeface="Comic Sans MS" pitchFamily="66" charset="0"/>
              </a:rPr>
              <a:t>Sand removed</a:t>
            </a:r>
          </a:p>
          <a:p>
            <a:pPr algn="ctr"/>
            <a:r>
              <a:rPr lang="en-US" sz="2800" b="1">
                <a:solidFill>
                  <a:srgbClr val="FFFF00"/>
                </a:solidFill>
                <a:latin typeface="Comic Sans MS" pitchFamily="66" charset="0"/>
              </a:rPr>
              <a:t>from littoral system</a:t>
            </a:r>
            <a:endParaRPr lang="en-US" sz="2400" b="1">
              <a:solidFill>
                <a:srgbClr val="000000"/>
              </a:solidFill>
            </a:endParaRPr>
          </a:p>
        </p:txBody>
      </p:sp>
      <p:sp>
        <p:nvSpPr>
          <p:cNvPr id="39941" name="Rectangle 5"/>
          <p:cNvSpPr>
            <a:spLocks noChangeArrowheads="1"/>
          </p:cNvSpPr>
          <p:nvPr/>
        </p:nvSpPr>
        <p:spPr bwMode="auto">
          <a:xfrm>
            <a:off x="6324600" y="-76200"/>
            <a:ext cx="1752600" cy="762000"/>
          </a:xfrm>
          <a:prstGeom prst="rect">
            <a:avLst/>
          </a:prstGeom>
          <a:noFill/>
          <a:ln w="9525">
            <a:noFill/>
            <a:miter lim="800000"/>
            <a:headEnd/>
            <a:tailEnd/>
          </a:ln>
          <a:effectLst/>
        </p:spPr>
        <p:txBody>
          <a:bodyPr lIns="92075" tIns="46038" rIns="92075" bIns="46038" anchor="ctr"/>
          <a:lstStyle/>
          <a:p>
            <a:pPr>
              <a:defRPr/>
            </a:pPr>
            <a:r>
              <a:rPr lang="en-US" sz="4400">
                <a:solidFill>
                  <a:srgbClr val="FFFF00"/>
                </a:solidFill>
                <a:effectLst>
                  <a:outerShdw blurRad="38100" dist="38100" dir="2700000" algn="tl">
                    <a:srgbClr val="000000"/>
                  </a:outerShdw>
                </a:effectLst>
                <a:latin typeface="Comic Sans MS" pitchFamily="66" charset="0"/>
              </a:rPr>
              <a:t>After</a:t>
            </a:r>
          </a:p>
        </p:txBody>
      </p:sp>
      <p:pic>
        <p:nvPicPr>
          <p:cNvPr id="39942" name="Picture 6" descr="db01flip1"/>
          <p:cNvPicPr>
            <a:picLocks noChangeAspect="1" noChangeArrowheads="1"/>
          </p:cNvPicPr>
          <p:nvPr/>
        </p:nvPicPr>
        <p:blipFill>
          <a:blip r:embed="rId3"/>
          <a:srcRect/>
          <a:stretch>
            <a:fillRect/>
          </a:stretch>
        </p:blipFill>
        <p:spPr bwMode="auto">
          <a:xfrm>
            <a:off x="4572000" y="533400"/>
            <a:ext cx="4724400" cy="3810000"/>
          </a:xfrm>
          <a:prstGeom prst="rect">
            <a:avLst/>
          </a:prstGeom>
          <a:noFill/>
          <a:ln w="9525">
            <a:noFill/>
            <a:miter lim="800000"/>
            <a:headEnd/>
            <a:tailEnd/>
          </a:ln>
        </p:spPr>
      </p:pic>
      <p:sp>
        <p:nvSpPr>
          <p:cNvPr id="39943" name="Rectangle 7"/>
          <p:cNvSpPr>
            <a:spLocks noChangeArrowheads="1"/>
          </p:cNvSpPr>
          <p:nvPr/>
        </p:nvSpPr>
        <p:spPr bwMode="auto">
          <a:xfrm>
            <a:off x="4654550" y="4314825"/>
            <a:ext cx="4179888" cy="946150"/>
          </a:xfrm>
          <a:prstGeom prst="rect">
            <a:avLst/>
          </a:prstGeom>
          <a:noFill/>
          <a:ln w="9525">
            <a:noFill/>
            <a:miter lim="800000"/>
            <a:headEnd/>
            <a:tailEnd/>
          </a:ln>
        </p:spPr>
        <p:txBody>
          <a:bodyPr wrap="none">
            <a:spAutoFit/>
          </a:bodyPr>
          <a:lstStyle/>
          <a:p>
            <a:pPr algn="ctr"/>
            <a:r>
              <a:rPr lang="en-US" sz="2800" b="1">
                <a:solidFill>
                  <a:srgbClr val="FFFF00"/>
                </a:solidFill>
                <a:latin typeface="Comic Sans MS" pitchFamily="66" charset="0"/>
              </a:rPr>
              <a:t>Sand bypassing scheme</a:t>
            </a:r>
          </a:p>
          <a:p>
            <a:pPr algn="ctr"/>
            <a:r>
              <a:rPr lang="en-US" sz="2800" b="1">
                <a:solidFill>
                  <a:srgbClr val="FFFF00"/>
                </a:solidFill>
                <a:latin typeface="Comic Sans MS" pitchFamily="66" charset="0"/>
              </a:rPr>
              <a:t>feeds beaches</a:t>
            </a:r>
          </a:p>
        </p:txBody>
      </p:sp>
      <p:sp>
        <p:nvSpPr>
          <p:cNvPr id="39944" name="Rectangle 8"/>
          <p:cNvSpPr>
            <a:spLocks noChangeArrowheads="1"/>
          </p:cNvSpPr>
          <p:nvPr/>
        </p:nvSpPr>
        <p:spPr bwMode="auto">
          <a:xfrm>
            <a:off x="1447800" y="5546725"/>
            <a:ext cx="6781800" cy="1160463"/>
          </a:xfrm>
          <a:prstGeom prst="rect">
            <a:avLst/>
          </a:prstGeom>
          <a:noFill/>
          <a:ln w="9525">
            <a:noFill/>
            <a:miter lim="800000"/>
            <a:headEnd/>
            <a:tailEnd/>
          </a:ln>
        </p:spPr>
        <p:txBody>
          <a:bodyPr>
            <a:spAutoFit/>
          </a:bodyPr>
          <a:lstStyle/>
          <a:p>
            <a:pPr>
              <a:spcBef>
                <a:spcPct val="50000"/>
              </a:spcBef>
              <a:buClr>
                <a:srgbClr val="3366FF"/>
              </a:buClr>
              <a:buSzPct val="80000"/>
              <a:buFont typeface="Wingdings" pitchFamily="2" charset="2"/>
              <a:buNone/>
            </a:pPr>
            <a:r>
              <a:rPr lang="en-US" sz="2800" b="1">
                <a:solidFill>
                  <a:srgbClr val="FFFF00"/>
                </a:solidFill>
                <a:latin typeface="Comic Sans MS" pitchFamily="66" charset="0"/>
              </a:rPr>
              <a:t>We optimise beach nourishment:</a:t>
            </a:r>
          </a:p>
          <a:p>
            <a:pPr>
              <a:spcBef>
                <a:spcPct val="50000"/>
              </a:spcBef>
              <a:buClr>
                <a:srgbClr val="3366FF"/>
              </a:buClr>
              <a:buSzPct val="80000"/>
              <a:buFont typeface="Wingdings" pitchFamily="2" charset="2"/>
              <a:buNone/>
            </a:pPr>
            <a:r>
              <a:rPr lang="en-US" sz="2800">
                <a:solidFill>
                  <a:srgbClr val="FFFF00"/>
                </a:solidFill>
                <a:latin typeface="Comic Sans MS" pitchFamily="66" charset="0"/>
              </a:rPr>
              <a:t>	Volumes,  Locations, Rates…</a:t>
            </a:r>
          </a:p>
        </p:txBody>
      </p:sp>
      <p:sp>
        <p:nvSpPr>
          <p:cNvPr id="2056" name="Freeform 9"/>
          <p:cNvSpPr>
            <a:spLocks/>
          </p:cNvSpPr>
          <p:nvPr/>
        </p:nvSpPr>
        <p:spPr bwMode="auto">
          <a:xfrm flipV="1">
            <a:off x="1600200" y="2667000"/>
            <a:ext cx="4800600" cy="76200"/>
          </a:xfrm>
          <a:custGeom>
            <a:avLst/>
            <a:gdLst>
              <a:gd name="T0" fmla="*/ 0 w 2242"/>
              <a:gd name="T1" fmla="*/ 0 h 1576"/>
              <a:gd name="T2" fmla="*/ 2242 w 2242"/>
              <a:gd name="T3" fmla="*/ 1576 h 1576"/>
              <a:gd name="T4" fmla="*/ 0 60000 65536"/>
              <a:gd name="T5" fmla="*/ 0 60000 65536"/>
              <a:gd name="T6" fmla="*/ 0 w 2242"/>
              <a:gd name="T7" fmla="*/ 0 h 1576"/>
              <a:gd name="T8" fmla="*/ 2242 w 2242"/>
              <a:gd name="T9" fmla="*/ 1576 h 1576"/>
            </a:gdLst>
            <a:ahLst/>
            <a:cxnLst>
              <a:cxn ang="T4">
                <a:pos x="T0" y="T1"/>
              </a:cxn>
              <a:cxn ang="T5">
                <a:pos x="T2" y="T3"/>
              </a:cxn>
            </a:cxnLst>
            <a:rect l="T6" t="T7" r="T8" b="T9"/>
            <a:pathLst>
              <a:path w="2242" h="1576">
                <a:moveTo>
                  <a:pt x="0" y="0"/>
                </a:moveTo>
                <a:lnTo>
                  <a:pt x="2242" y="1576"/>
                </a:lnTo>
              </a:path>
            </a:pathLst>
          </a:custGeom>
          <a:noFill/>
          <a:ln w="38100">
            <a:solidFill>
              <a:schemeClr val="hlink"/>
            </a:solidFill>
            <a:round/>
            <a:headEnd/>
            <a:tailEnd type="triangle" w="med" len="med"/>
          </a:ln>
        </p:spPr>
        <p:txBody>
          <a:bodyPr wrap="none"/>
          <a:lstStyle/>
          <a:p>
            <a:endParaRPr lang="en-GB">
              <a:solidFill>
                <a:srgbClr val="FFFFFF"/>
              </a:solidFill>
              <a:latin typeface="Tahoma" pitchFamily="34" charset="0"/>
            </a:endParaRPr>
          </a:p>
        </p:txBody>
      </p:sp>
      <p:pic>
        <p:nvPicPr>
          <p:cNvPr id="2057" name="Picture 11" descr="CSIR_SIG_32mm_W_BLU_AICS"/>
          <p:cNvPicPr>
            <a:picLocks noChangeAspect="1" noChangeArrowheads="1"/>
          </p:cNvPicPr>
          <p:nvPr/>
        </p:nvPicPr>
        <p:blipFill>
          <a:blip r:embed="rId4"/>
          <a:srcRect/>
          <a:stretch>
            <a:fillRect/>
          </a:stretch>
        </p:blipFill>
        <p:spPr bwMode="auto">
          <a:xfrm>
            <a:off x="8140700" y="6146800"/>
            <a:ext cx="823913" cy="584200"/>
          </a:xfrm>
          <a:prstGeom prst="rect">
            <a:avLst/>
          </a:prstGeom>
          <a:noFill/>
          <a:ln w="9525">
            <a:noFill/>
            <a:miter lim="800000"/>
            <a:headEnd/>
            <a:tailEnd/>
          </a:ln>
        </p:spPr>
      </p:pic>
      <p:sp>
        <p:nvSpPr>
          <p:cNvPr id="39939" name="Rectangle 3"/>
          <p:cNvSpPr>
            <a:spLocks noGrp="1" noChangeArrowheads="1"/>
          </p:cNvSpPr>
          <p:nvPr>
            <p:ph type="title"/>
          </p:nvPr>
        </p:nvSpPr>
        <p:spPr>
          <a:xfrm>
            <a:off x="1819275" y="-38100"/>
            <a:ext cx="2517775" cy="658813"/>
          </a:xfrm>
        </p:spPr>
        <p:txBody>
          <a:bodyPr>
            <a:normAutofit fontScale="90000"/>
          </a:bodyPr>
          <a:lstStyle/>
          <a:p>
            <a:pPr eaLnBrk="1" hangingPunct="1">
              <a:defRPr/>
            </a:pPr>
            <a:r>
              <a:rPr lang="en-US" dirty="0" smtClean="0">
                <a:solidFill>
                  <a:srgbClr val="FFFF00"/>
                </a:solidFill>
                <a:latin typeface="Comic Sans MS" pitchFamily="66" charset="0"/>
              </a:rPr>
              <a:t>Before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9942"/>
                                        </p:tgtEl>
                                        <p:attrNameLst>
                                          <p:attrName>style.visibility</p:attrName>
                                        </p:attrNameLst>
                                      </p:cBhvr>
                                      <p:to>
                                        <p:strVal val="visible"/>
                                      </p:to>
                                    </p:set>
                                    <p:anim calcmode="lin" valueType="num">
                                      <p:cBhvr additive="base">
                                        <p:cTn id="11" dur="500" fill="hold"/>
                                        <p:tgtEl>
                                          <p:spTgt spid="39942"/>
                                        </p:tgtEl>
                                        <p:attrNameLst>
                                          <p:attrName>ppt_x</p:attrName>
                                        </p:attrNameLst>
                                      </p:cBhvr>
                                      <p:tavLst>
                                        <p:tav tm="0">
                                          <p:val>
                                            <p:strVal val="1+#ppt_w/2"/>
                                          </p:val>
                                        </p:tav>
                                        <p:tav tm="100000">
                                          <p:val>
                                            <p:strVal val="#ppt_x"/>
                                          </p:val>
                                        </p:tav>
                                      </p:tavLst>
                                    </p:anim>
                                    <p:anim calcmode="lin" valueType="num">
                                      <p:cBhvr additive="base">
                                        <p:cTn id="12"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99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P spid="39943" grpId="0" autoUpdateAnimBg="0"/>
      <p:bldP spid="399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2315348" y="5000636"/>
            <a:ext cx="2185214" cy="714379"/>
          </a:xfrm>
          <a:prstGeom prst="rect">
            <a:avLst/>
          </a:prstGeom>
          <a:solidFill>
            <a:srgbClr val="CC99FF"/>
          </a:solidFill>
          <a:ln w="9525">
            <a:noFill/>
            <a:miter lim="800000"/>
            <a:headEnd/>
            <a:tailEnd/>
          </a:ln>
          <a:effectLst/>
          <a:scene3d>
            <a:camera prst="legacyObliqueTopRight"/>
            <a:lightRig rig="legacyFlat3" dir="b"/>
          </a:scene3d>
          <a:sp3d extrusionH="227000" prstMaterial="legacyMatte">
            <a:bevelT w="13500" h="13500" prst="angle"/>
            <a:bevelB w="13500" h="13500" prst="angle"/>
            <a:extrusionClr>
              <a:srgbClr val="CC99FF"/>
            </a:extrusionClr>
          </a:sp3d>
        </p:spPr>
        <p:txBody>
          <a:bodyPr wrap="none" tIns="360000" anchor="ctr">
            <a:noAutofit/>
            <a:flatTx/>
          </a:bodyPr>
          <a:lstStyle/>
          <a:p>
            <a:r>
              <a:rPr lang="en-GB" b="1" dirty="0">
                <a:solidFill>
                  <a:schemeClr val="bg1"/>
                </a:solidFill>
              </a:rPr>
              <a:t>ACCESS Research</a:t>
            </a:r>
          </a:p>
        </p:txBody>
      </p:sp>
      <p:sp>
        <p:nvSpPr>
          <p:cNvPr id="9" name="Oval 16"/>
          <p:cNvSpPr>
            <a:spLocks noChangeArrowheads="1"/>
          </p:cNvSpPr>
          <p:nvPr/>
        </p:nvSpPr>
        <p:spPr bwMode="auto">
          <a:xfrm>
            <a:off x="4357688" y="4286256"/>
            <a:ext cx="2736850" cy="2520950"/>
          </a:xfrm>
          <a:prstGeom prst="ellipse">
            <a:avLst/>
          </a:prstGeom>
          <a:solidFill>
            <a:srgbClr val="CC99FF"/>
          </a:solidFill>
          <a:ln w="9525">
            <a:round/>
            <a:headEnd/>
            <a:tailEnd/>
          </a:ln>
          <a:effectLst/>
          <a:scene3d>
            <a:camera prst="legacyObliqueTopRight"/>
            <a:lightRig rig="legacyFlat3" dir="t"/>
          </a:scene3d>
          <a:sp3d extrusionH="227000" prstMaterial="legacyMatte">
            <a:bevelT w="13500" h="13500" prst="angle"/>
            <a:bevelB w="13500" h="13500" prst="angle"/>
            <a:extrusionClr>
              <a:srgbClr val="CC99FF"/>
            </a:extrusionClr>
          </a:sp3d>
        </p:spPr>
        <p:txBody>
          <a:bodyPr wrap="none" anchor="ctr">
            <a:flatTx/>
          </a:bodyPr>
          <a:lstStyle/>
          <a:p>
            <a:pPr algn="ctr"/>
            <a:endParaRPr lang="en-US"/>
          </a:p>
        </p:txBody>
      </p:sp>
      <p:sp>
        <p:nvSpPr>
          <p:cNvPr id="10" name="Text Box 17"/>
          <p:cNvSpPr txBox="1">
            <a:spLocks noChangeArrowheads="1"/>
          </p:cNvSpPr>
          <p:nvPr/>
        </p:nvSpPr>
        <p:spPr bwMode="auto">
          <a:xfrm>
            <a:off x="4462480" y="5000636"/>
            <a:ext cx="2609850" cy="1370013"/>
          </a:xfrm>
          <a:prstGeom prst="rect">
            <a:avLst/>
          </a:prstGeom>
          <a:noFill/>
          <a:ln w="9525">
            <a:noFill/>
            <a:miter lim="800000"/>
            <a:headEnd/>
            <a:tailEnd/>
          </a:ln>
          <a:effectLst/>
        </p:spPr>
        <p:txBody>
          <a:bodyPr wrap="none">
            <a:spAutoFit/>
          </a:bodyPr>
          <a:lstStyle/>
          <a:p>
            <a:pPr algn="ctr"/>
            <a:r>
              <a:rPr lang="en-US" sz="1200" b="1" dirty="0">
                <a:effectLst>
                  <a:outerShdw blurRad="38100" dist="38100" dir="2700000" algn="tl">
                    <a:srgbClr val="C0C0C0"/>
                  </a:outerShdw>
                </a:effectLst>
              </a:rPr>
              <a:t>Biogeochemical Cycles</a:t>
            </a:r>
          </a:p>
          <a:p>
            <a:pPr algn="ctr"/>
            <a:r>
              <a:rPr lang="en-US" sz="1200" b="1" dirty="0">
                <a:effectLst>
                  <a:outerShdw blurRad="38100" dist="38100" dir="2700000" algn="tl">
                    <a:srgbClr val="C0C0C0"/>
                  </a:outerShdw>
                </a:effectLst>
              </a:rPr>
              <a:t>                                       </a:t>
            </a:r>
          </a:p>
          <a:p>
            <a:pPr algn="ctr"/>
            <a:r>
              <a:rPr lang="en-US" sz="1200" b="1" dirty="0">
                <a:effectLst>
                  <a:outerShdw blurRad="38100" dist="38100" dir="2700000" algn="tl">
                    <a:srgbClr val="C0C0C0"/>
                  </a:outerShdw>
                </a:effectLst>
              </a:rPr>
              <a:t>Climate variability &amp; Change</a:t>
            </a:r>
          </a:p>
          <a:p>
            <a:pPr algn="ctr"/>
            <a:r>
              <a:rPr lang="en-US" sz="1200" b="1" dirty="0">
                <a:effectLst>
                  <a:outerShdw blurRad="38100" dist="38100" dir="2700000" algn="tl">
                    <a:srgbClr val="C0C0C0"/>
                  </a:outerShdw>
                </a:effectLst>
              </a:rPr>
              <a:t>                                  </a:t>
            </a:r>
          </a:p>
          <a:p>
            <a:pPr algn="ctr"/>
            <a:r>
              <a:rPr lang="en-US" sz="1200" b="1" dirty="0" err="1">
                <a:effectLst>
                  <a:outerShdw blurRad="38100" dist="38100" dir="2700000" algn="tl">
                    <a:srgbClr val="C0C0C0"/>
                  </a:outerShdw>
                </a:effectLst>
              </a:rPr>
              <a:t>Paleoclimates</a:t>
            </a:r>
            <a:endParaRPr lang="en-US" sz="1200" b="1" dirty="0">
              <a:effectLst>
                <a:outerShdw blurRad="38100" dist="38100" dir="2700000" algn="tl">
                  <a:srgbClr val="C0C0C0"/>
                </a:outerShdw>
              </a:effectLst>
            </a:endParaRPr>
          </a:p>
          <a:p>
            <a:pPr algn="ctr"/>
            <a:r>
              <a:rPr lang="en-US" sz="1200" b="1" dirty="0">
                <a:effectLst>
                  <a:outerShdw blurRad="38100" dist="38100" dir="2700000" algn="tl">
                    <a:srgbClr val="C0C0C0"/>
                  </a:outerShdw>
                </a:effectLst>
              </a:rPr>
              <a:t>                                  </a:t>
            </a:r>
          </a:p>
          <a:p>
            <a:pPr algn="ctr"/>
            <a:r>
              <a:rPr lang="en-US" sz="1200" b="1" dirty="0">
                <a:effectLst>
                  <a:outerShdw blurRad="38100" dist="38100" dir="2700000" algn="tl">
                    <a:srgbClr val="C0C0C0"/>
                  </a:outerShdw>
                </a:effectLst>
              </a:rPr>
              <a:t>Global Change &amp; Socio-Economy</a:t>
            </a:r>
            <a:endParaRPr lang="en-GB" sz="1200" b="1" dirty="0">
              <a:effectLst>
                <a:outerShdw blurRad="38100" dist="38100" dir="2700000" algn="tl">
                  <a:srgbClr val="C0C0C0"/>
                </a:outerShdw>
              </a:effectLst>
            </a:endParaRPr>
          </a:p>
        </p:txBody>
      </p:sp>
      <p:sp>
        <p:nvSpPr>
          <p:cNvPr id="11" name="Text Box 5"/>
          <p:cNvSpPr txBox="1">
            <a:spLocks noChangeArrowheads="1"/>
          </p:cNvSpPr>
          <p:nvPr/>
        </p:nvSpPr>
        <p:spPr bwMode="auto">
          <a:xfrm>
            <a:off x="2341563" y="857232"/>
            <a:ext cx="2082621" cy="857256"/>
          </a:xfrm>
          <a:prstGeom prst="rect">
            <a:avLst/>
          </a:prstGeom>
          <a:solidFill>
            <a:srgbClr val="CCFFFF"/>
          </a:solidFill>
          <a:ln w="9525">
            <a:noFill/>
            <a:miter lim="800000"/>
            <a:headEnd/>
            <a:tailEnd/>
          </a:ln>
          <a:effectLst/>
          <a:scene3d>
            <a:camera prst="legacyObliqueTopRight"/>
            <a:lightRig rig="legacyFlat3" dir="b"/>
          </a:scene3d>
          <a:sp3d extrusionH="227000" prstMaterial="legacyMatte">
            <a:bevelT w="13500" h="13500" prst="angle"/>
            <a:bevelB w="13500" h="13500" prst="angle"/>
            <a:extrusionClr>
              <a:srgbClr val="CCFFFF"/>
            </a:extrusionClr>
          </a:sp3d>
        </p:spPr>
        <p:txBody>
          <a:bodyPr wrap="square" tIns="288000" anchor="ctr">
            <a:noAutofit/>
            <a:flatTx/>
          </a:bodyPr>
          <a:lstStyle/>
          <a:p>
            <a:r>
              <a:rPr lang="en-GB" b="1" dirty="0"/>
              <a:t>ACCESS Services</a:t>
            </a:r>
          </a:p>
        </p:txBody>
      </p:sp>
      <p:grpSp>
        <p:nvGrpSpPr>
          <p:cNvPr id="12" name="Group 23"/>
          <p:cNvGrpSpPr>
            <a:grpSpLocks/>
          </p:cNvGrpSpPr>
          <p:nvPr/>
        </p:nvGrpSpPr>
        <p:grpSpPr bwMode="auto">
          <a:xfrm>
            <a:off x="4357688" y="71414"/>
            <a:ext cx="2736850" cy="2520950"/>
            <a:chOff x="2608" y="118"/>
            <a:chExt cx="1724" cy="1588"/>
          </a:xfrm>
        </p:grpSpPr>
        <p:sp>
          <p:nvSpPr>
            <p:cNvPr id="16" name="Oval 14"/>
            <p:cNvSpPr>
              <a:spLocks noChangeArrowheads="1"/>
            </p:cNvSpPr>
            <p:nvPr/>
          </p:nvSpPr>
          <p:spPr bwMode="auto">
            <a:xfrm>
              <a:off x="2608" y="118"/>
              <a:ext cx="1724" cy="1588"/>
            </a:xfrm>
            <a:prstGeom prst="ellipse">
              <a:avLst/>
            </a:prstGeom>
            <a:solidFill>
              <a:srgbClr val="CCFFFF"/>
            </a:solidFill>
            <a:ln w="9525">
              <a:round/>
              <a:headEnd/>
              <a:tailEnd/>
            </a:ln>
            <a:effectLst/>
            <a:scene3d>
              <a:camera prst="legacyObliqueTopRight"/>
              <a:lightRig rig="legacyFlat3" dir="t"/>
            </a:scene3d>
            <a:sp3d extrusionH="227000" prstMaterial="legacyMatte">
              <a:bevelT w="13500" h="13500" prst="angle"/>
              <a:bevelB w="13500" h="13500" prst="angle"/>
              <a:extrusionClr>
                <a:srgbClr val="CCFFFF"/>
              </a:extrusionClr>
            </a:sp3d>
          </p:spPr>
          <p:txBody>
            <a:bodyPr wrap="none" anchor="ctr">
              <a:flatTx/>
            </a:bodyPr>
            <a:lstStyle/>
            <a:p>
              <a:pPr algn="ctr"/>
              <a:endParaRPr lang="en-US"/>
            </a:p>
          </p:txBody>
        </p:sp>
        <p:sp>
          <p:nvSpPr>
            <p:cNvPr id="17" name="Text Box 15"/>
            <p:cNvSpPr txBox="1">
              <a:spLocks noChangeArrowheads="1"/>
            </p:cNvSpPr>
            <p:nvPr/>
          </p:nvSpPr>
          <p:spPr bwMode="auto">
            <a:xfrm>
              <a:off x="2743" y="304"/>
              <a:ext cx="1468" cy="1144"/>
            </a:xfrm>
            <a:prstGeom prst="rect">
              <a:avLst/>
            </a:prstGeom>
            <a:noFill/>
            <a:ln w="9525">
              <a:noFill/>
              <a:miter lim="800000"/>
              <a:headEnd/>
              <a:tailEnd/>
            </a:ln>
            <a:effectLst/>
          </p:spPr>
          <p:txBody>
            <a:bodyPr wrap="none" anchor="ctr">
              <a:spAutoFit/>
            </a:bodyPr>
            <a:lstStyle/>
            <a:p>
              <a:pPr algn="ctr"/>
              <a:r>
                <a:rPr lang="en-GB" sz="1400" b="1" dirty="0">
                  <a:effectLst>
                    <a:outerShdw blurRad="38100" dist="38100" dir="2700000" algn="tl">
                      <a:srgbClr val="C0C0C0"/>
                    </a:outerShdw>
                  </a:effectLst>
                </a:rPr>
                <a:t>Seasonal Climate</a:t>
              </a:r>
            </a:p>
            <a:p>
              <a:pPr algn="ctr"/>
              <a:r>
                <a:rPr lang="en-GB" sz="1400" b="1" dirty="0">
                  <a:effectLst>
                    <a:outerShdw blurRad="38100" dist="38100" dir="2700000" algn="tl">
                      <a:srgbClr val="C0C0C0"/>
                    </a:outerShdw>
                  </a:effectLst>
                </a:rPr>
                <a:t>Forecasts &amp; Applications</a:t>
              </a:r>
            </a:p>
            <a:p>
              <a:pPr algn="ctr"/>
              <a:endParaRPr lang="en-GB" sz="1400" b="1" dirty="0">
                <a:effectLst>
                  <a:outerShdw blurRad="38100" dist="38100" dir="2700000" algn="tl">
                    <a:srgbClr val="C0C0C0"/>
                  </a:outerShdw>
                </a:effectLst>
              </a:endParaRPr>
            </a:p>
            <a:p>
              <a:pPr algn="ctr"/>
              <a:r>
                <a:rPr lang="en-GB" sz="1400" b="1" dirty="0">
                  <a:effectLst>
                    <a:outerShdw blurRad="38100" dist="38100" dir="2700000" algn="tl">
                      <a:srgbClr val="C0C0C0"/>
                    </a:outerShdw>
                  </a:effectLst>
                </a:rPr>
                <a:t>Operational </a:t>
              </a:r>
            </a:p>
            <a:p>
              <a:pPr algn="ctr"/>
              <a:r>
                <a:rPr lang="en-GB" sz="1400" b="1" dirty="0">
                  <a:effectLst>
                    <a:outerShdw blurRad="38100" dist="38100" dir="2700000" algn="tl">
                      <a:srgbClr val="C0C0C0"/>
                    </a:outerShdw>
                  </a:effectLst>
                </a:rPr>
                <a:t>Oceanography</a:t>
              </a:r>
            </a:p>
            <a:p>
              <a:pPr algn="ctr"/>
              <a:endParaRPr lang="en-GB" sz="1400" b="1" dirty="0">
                <a:effectLst>
                  <a:outerShdw blurRad="38100" dist="38100" dir="2700000" algn="tl">
                    <a:srgbClr val="C0C0C0"/>
                  </a:outerShdw>
                </a:effectLst>
              </a:endParaRPr>
            </a:p>
            <a:p>
              <a:pPr algn="ctr"/>
              <a:r>
                <a:rPr lang="en-GB" sz="1400" b="1" dirty="0">
                  <a:effectLst>
                    <a:outerShdw blurRad="38100" dist="38100" dir="2700000" algn="tl">
                      <a:srgbClr val="C0C0C0"/>
                    </a:outerShdw>
                  </a:effectLst>
                </a:rPr>
                <a:t>Climate Change </a:t>
              </a:r>
            </a:p>
            <a:p>
              <a:pPr algn="ctr"/>
              <a:r>
                <a:rPr lang="en-GB" sz="1400" b="1" dirty="0">
                  <a:effectLst>
                    <a:outerShdw blurRad="38100" dist="38100" dir="2700000" algn="tl">
                      <a:srgbClr val="C0C0C0"/>
                    </a:outerShdw>
                  </a:effectLst>
                </a:rPr>
                <a:t>Projections</a:t>
              </a:r>
            </a:p>
          </p:txBody>
        </p:sp>
      </p:grpSp>
      <p:sp>
        <p:nvSpPr>
          <p:cNvPr id="13" name="Text Box 4"/>
          <p:cNvSpPr txBox="1">
            <a:spLocks noChangeArrowheads="1"/>
          </p:cNvSpPr>
          <p:nvPr/>
        </p:nvSpPr>
        <p:spPr bwMode="auto">
          <a:xfrm>
            <a:off x="1071538" y="3000372"/>
            <a:ext cx="3339376" cy="785818"/>
          </a:xfrm>
          <a:prstGeom prst="rect">
            <a:avLst/>
          </a:prstGeom>
          <a:solidFill>
            <a:schemeClr val="accent1"/>
          </a:solidFill>
          <a:ln w="9525">
            <a:noFill/>
            <a:miter lim="800000"/>
            <a:headEnd/>
            <a:tailEnd/>
          </a:ln>
          <a:effectLst/>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tIns="288000" anchor="ctr">
            <a:noAutofit/>
            <a:flatTx/>
          </a:bodyPr>
          <a:lstStyle/>
          <a:p>
            <a:r>
              <a:rPr lang="en-GB" b="1" dirty="0">
                <a:solidFill>
                  <a:schemeClr val="tx2">
                    <a:lumMod val="40000"/>
                    <a:lumOff val="60000"/>
                  </a:schemeClr>
                </a:solidFill>
              </a:rPr>
              <a:t>ACCESS Education &amp; Training</a:t>
            </a:r>
          </a:p>
        </p:txBody>
      </p:sp>
      <p:sp>
        <p:nvSpPr>
          <p:cNvPr id="14" name="Oval 8"/>
          <p:cNvSpPr>
            <a:spLocks noChangeArrowheads="1"/>
          </p:cNvSpPr>
          <p:nvPr/>
        </p:nvSpPr>
        <p:spPr bwMode="auto">
          <a:xfrm>
            <a:off x="4357688" y="2232002"/>
            <a:ext cx="2736850" cy="2520950"/>
          </a:xfrm>
          <a:prstGeom prst="ellipse">
            <a:avLst/>
          </a:prstGeom>
          <a:solidFill>
            <a:schemeClr val="accent1"/>
          </a:solidFill>
          <a:ln w="9525">
            <a:round/>
            <a:headEnd/>
            <a:tailEnd/>
          </a:ln>
          <a:effectLst/>
          <a:scene3d>
            <a:camera prst="legacyObliqueTopRight"/>
            <a:lightRig rig="legacyFlat3" dir="t"/>
          </a:scene3d>
          <a:sp3d extrusionH="227000" prstMaterial="legacyMatte">
            <a:bevelT w="13500" h="13500" prst="angle"/>
            <a:bevelB w="13500" h="13500" prst="angle"/>
            <a:extrusionClr>
              <a:schemeClr val="accent1"/>
            </a:extrusionClr>
          </a:sp3d>
        </p:spPr>
        <p:txBody>
          <a:bodyPr wrap="none" anchor="ctr">
            <a:flatTx/>
          </a:bodyPr>
          <a:lstStyle/>
          <a:p>
            <a:pPr algn="ctr"/>
            <a:endParaRPr lang="en-US"/>
          </a:p>
        </p:txBody>
      </p:sp>
      <p:sp>
        <p:nvSpPr>
          <p:cNvPr id="15" name="Text Box 7"/>
          <p:cNvSpPr txBox="1">
            <a:spLocks noChangeArrowheads="1"/>
          </p:cNvSpPr>
          <p:nvPr/>
        </p:nvSpPr>
        <p:spPr bwMode="auto">
          <a:xfrm>
            <a:off x="4606925" y="2663802"/>
            <a:ext cx="2205038" cy="1558925"/>
          </a:xfrm>
          <a:prstGeom prst="rect">
            <a:avLst/>
          </a:prstGeom>
          <a:noFill/>
          <a:ln w="9525">
            <a:noFill/>
            <a:miter lim="800000"/>
            <a:headEnd/>
            <a:tailEnd/>
          </a:ln>
          <a:effectLst/>
        </p:spPr>
        <p:txBody>
          <a:bodyPr wrap="none">
            <a:spAutoFit/>
          </a:bodyPr>
          <a:lstStyle/>
          <a:p>
            <a:pPr algn="ctr"/>
            <a:r>
              <a:rPr lang="en-GB" sz="1600" b="1" dirty="0">
                <a:effectLst>
                  <a:outerShdw blurRad="38100" dist="38100" dir="2700000" algn="tl">
                    <a:srgbClr val="C0C0C0"/>
                  </a:outerShdw>
                </a:effectLst>
              </a:rPr>
              <a:t>Outreach</a:t>
            </a:r>
          </a:p>
          <a:p>
            <a:pPr algn="ctr"/>
            <a:endParaRPr lang="en-GB" sz="1600" b="1" dirty="0">
              <a:effectLst>
                <a:outerShdw blurRad="38100" dist="38100" dir="2700000" algn="tl">
                  <a:srgbClr val="C0C0C0"/>
                </a:outerShdw>
              </a:effectLst>
            </a:endParaRPr>
          </a:p>
          <a:p>
            <a:pPr algn="ctr"/>
            <a:r>
              <a:rPr lang="en-GB" sz="1600" b="1" dirty="0">
                <a:effectLst>
                  <a:outerShdw blurRad="38100" dist="38100" dir="2700000" algn="tl">
                    <a:srgbClr val="C0C0C0"/>
                  </a:outerShdw>
                </a:effectLst>
              </a:rPr>
              <a:t>Masters Programme</a:t>
            </a:r>
          </a:p>
          <a:p>
            <a:pPr algn="ctr"/>
            <a:endParaRPr lang="en-GB" sz="1600" b="1" dirty="0">
              <a:effectLst>
                <a:outerShdw blurRad="38100" dist="38100" dir="2700000" algn="tl">
                  <a:srgbClr val="C0C0C0"/>
                </a:outerShdw>
              </a:effectLst>
            </a:endParaRPr>
          </a:p>
          <a:p>
            <a:pPr algn="ctr"/>
            <a:r>
              <a:rPr lang="en-GB" sz="1600" b="1" dirty="0">
                <a:effectLst>
                  <a:outerShdw blurRad="38100" dist="38100" dir="2700000" algn="tl">
                    <a:srgbClr val="C0C0C0"/>
                  </a:outerShdw>
                </a:effectLst>
              </a:rPr>
              <a:t>Bursaries </a:t>
            </a:r>
          </a:p>
          <a:p>
            <a:pPr algn="ctr"/>
            <a:r>
              <a:rPr lang="en-GB" sz="1600" b="1" dirty="0">
                <a:effectLst>
                  <a:outerShdw blurRad="38100" dist="38100" dir="2700000" algn="tl">
                    <a:srgbClr val="C0C0C0"/>
                  </a:outerShdw>
                </a:effectLst>
              </a:rPr>
              <a:t>(</a:t>
            </a:r>
            <a:r>
              <a:rPr lang="en-GB" sz="1600" b="1" dirty="0" err="1">
                <a:effectLst>
                  <a:outerShdw blurRad="38100" dist="38100" dir="2700000" algn="tl">
                    <a:srgbClr val="C0C0C0"/>
                  </a:outerShdw>
                </a:effectLst>
              </a:rPr>
              <a:t>M.Sc</a:t>
            </a:r>
            <a:r>
              <a:rPr lang="en-GB" sz="1600" b="1" dirty="0">
                <a:effectLst>
                  <a:outerShdw blurRad="38100" dist="38100" dir="2700000" algn="tl">
                    <a:srgbClr val="C0C0C0"/>
                  </a:outerShdw>
                </a:effectLst>
              </a:rPr>
              <a:t>/PhD/Post-Doc)</a:t>
            </a:r>
          </a:p>
        </p:txBody>
      </p:sp>
      <p:grpSp>
        <p:nvGrpSpPr>
          <p:cNvPr id="20" name="Group 19"/>
          <p:cNvGrpSpPr/>
          <p:nvPr/>
        </p:nvGrpSpPr>
        <p:grpSpPr>
          <a:xfrm>
            <a:off x="4643438" y="1000108"/>
            <a:ext cx="2286016" cy="4714908"/>
            <a:chOff x="4643438" y="1000108"/>
            <a:chExt cx="2286016" cy="4714908"/>
          </a:xfrm>
        </p:grpSpPr>
        <p:sp>
          <p:nvSpPr>
            <p:cNvPr id="18" name="Rectangle 17"/>
            <p:cNvSpPr/>
            <p:nvPr/>
          </p:nvSpPr>
          <p:spPr>
            <a:xfrm>
              <a:off x="5000628" y="1000108"/>
              <a:ext cx="1500198"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643438" y="4857760"/>
              <a:ext cx="2286016"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0"/>
          </p:nvPr>
        </p:nvSpPr>
        <p:spPr>
          <a:noFill/>
        </p:spPr>
        <p:txBody>
          <a:bodyPr/>
          <a:lstStyle/>
          <a:p>
            <a:r>
              <a:rPr lang="en-US"/>
              <a:t>© CSIR  2008                        www.csir.co.za</a:t>
            </a:r>
            <a:endParaRPr lang="en-US" sz="1400">
              <a:solidFill>
                <a:srgbClr val="AFAFAF"/>
              </a:solidFill>
            </a:endParaRPr>
          </a:p>
        </p:txBody>
      </p:sp>
      <p:graphicFrame>
        <p:nvGraphicFramePr>
          <p:cNvPr id="1026" name="Object 4"/>
          <p:cNvGraphicFramePr>
            <a:graphicFrameLocks noChangeAspect="1"/>
          </p:cNvGraphicFramePr>
          <p:nvPr/>
        </p:nvGraphicFramePr>
        <p:xfrm>
          <a:off x="0" y="0"/>
          <a:ext cx="6016625" cy="7810500"/>
        </p:xfrm>
        <a:graphic>
          <a:graphicData uri="http://schemas.openxmlformats.org/presentationml/2006/ole">
            <p:oleObj spid="_x0000_s3074" name="Slide" r:id="rId4" imgW="3186838" imgH="4602369" progId="PowerPoint.Slide.8">
              <p:embed/>
            </p:oleObj>
          </a:graphicData>
        </a:graphic>
      </p:graphicFrame>
      <p:sp>
        <p:nvSpPr>
          <p:cNvPr id="1028" name="Rectangle 2"/>
          <p:cNvSpPr>
            <a:spLocks noGrp="1" noChangeArrowheads="1"/>
          </p:cNvSpPr>
          <p:nvPr>
            <p:ph type="body" sz="half" idx="1"/>
          </p:nvPr>
        </p:nvSpPr>
        <p:spPr>
          <a:xfrm>
            <a:off x="5722938" y="2709863"/>
            <a:ext cx="3421062" cy="2879725"/>
          </a:xfrm>
        </p:spPr>
        <p:txBody>
          <a:bodyPr/>
          <a:lstStyle/>
          <a:p>
            <a:pPr marL="182563" indent="-182563" eaLnBrk="1" hangingPunct="1"/>
            <a:r>
              <a:rPr lang="en-ZA" sz="1800" smtClean="0">
                <a:latin typeface="Arial Narrow" pitchFamily="34" charset="0"/>
              </a:rPr>
              <a:t>In the long-term, the amount &amp; character of Ethekwini coastal sediments is ultimately determined by the larger rivers within the region.</a:t>
            </a:r>
          </a:p>
          <a:p>
            <a:pPr marL="182563" indent="-182563" eaLnBrk="1" hangingPunct="1"/>
            <a:r>
              <a:rPr lang="en-ZA" sz="1800" smtClean="0">
                <a:latin typeface="Arial Narrow" pitchFamily="34" charset="0"/>
              </a:rPr>
              <a:t>The sand fraction of sedimentary inputs from 18 Ethekwini rivers is roughly = all other sand sources feeding Ethekwini coastal area.</a:t>
            </a:r>
            <a:endParaRPr lang="en-GB" sz="1800" smtClean="0">
              <a:latin typeface="Arial Narrow" pitchFamily="34" charset="0"/>
            </a:endParaRPr>
          </a:p>
        </p:txBody>
      </p:sp>
      <p:sp>
        <p:nvSpPr>
          <p:cNvPr id="1029" name="Rectangle 3"/>
          <p:cNvSpPr>
            <a:spLocks noGrp="1" noChangeArrowheads="1"/>
          </p:cNvSpPr>
          <p:nvPr>
            <p:ph type="title"/>
          </p:nvPr>
        </p:nvSpPr>
        <p:spPr>
          <a:xfrm>
            <a:off x="5786446" y="142852"/>
            <a:ext cx="3203575" cy="2879725"/>
          </a:xfrm>
        </p:spPr>
        <p:txBody>
          <a:bodyPr>
            <a:normAutofit/>
          </a:bodyPr>
          <a:lstStyle/>
          <a:p>
            <a:pPr eaLnBrk="1" hangingPunct="1"/>
            <a:r>
              <a:rPr lang="en-ZA" sz="2400" dirty="0" smtClean="0"/>
              <a:t>COASTAL SEDIMENT BUDGET - SYNTHESIS</a:t>
            </a:r>
            <a:endParaRPr lang="en-GB" sz="2400" dirty="0" smtClean="0"/>
          </a:p>
        </p:txBody>
      </p:sp>
      <p:sp>
        <p:nvSpPr>
          <p:cNvPr id="1030" name="Rectangle 5"/>
          <p:cNvSpPr>
            <a:spLocks noChangeArrowheads="1"/>
          </p:cNvSpPr>
          <p:nvPr/>
        </p:nvSpPr>
        <p:spPr bwMode="auto">
          <a:xfrm>
            <a:off x="0" y="-903288"/>
            <a:ext cx="9144000" cy="0"/>
          </a:xfrm>
          <a:prstGeom prst="rect">
            <a:avLst/>
          </a:prstGeom>
          <a:noFill/>
          <a:ln w="9525">
            <a:noFill/>
            <a:miter lim="800000"/>
            <a:headEnd/>
            <a:tailEnd/>
          </a:ln>
        </p:spPr>
        <p:txBody>
          <a:bodyPr wrap="none" anchor="ctr">
            <a:spAutoFit/>
          </a:bodyPr>
          <a:lstStyle/>
          <a:p>
            <a:pPr eaLnBrk="0" hangingPunct="0"/>
            <a:endParaRPr lang="en-GB" sz="2400">
              <a:solidFill>
                <a:srgbClr val="AFAFAF"/>
              </a:solidFill>
            </a:endParaRPr>
          </a:p>
        </p:txBody>
      </p:sp>
      <p:sp>
        <p:nvSpPr>
          <p:cNvPr id="1031" name="Rectangle 6"/>
          <p:cNvSpPr>
            <a:spLocks noChangeArrowheads="1"/>
          </p:cNvSpPr>
          <p:nvPr/>
        </p:nvSpPr>
        <p:spPr bwMode="auto">
          <a:xfrm>
            <a:off x="250825" y="620713"/>
            <a:ext cx="3025775" cy="855662"/>
          </a:xfrm>
          <a:prstGeom prst="rect">
            <a:avLst/>
          </a:prstGeom>
          <a:solidFill>
            <a:srgbClr val="EAEAEA"/>
          </a:solidFill>
          <a:ln w="9525">
            <a:solidFill>
              <a:srgbClr val="000000"/>
            </a:solidFill>
            <a:miter lim="800000"/>
            <a:headEnd/>
            <a:tailEnd/>
          </a:ln>
        </p:spPr>
        <p:txBody>
          <a:bodyPr lIns="18000" tIns="10800" rIns="18000" bIns="10800">
            <a:spAutoFit/>
          </a:bodyPr>
          <a:lstStyle/>
          <a:p>
            <a:pPr algn="ctr" eaLnBrk="0" hangingPunct="0"/>
            <a:r>
              <a:rPr lang="en-ZA" b="1">
                <a:solidFill>
                  <a:srgbClr val="012D50"/>
                </a:solidFill>
                <a:latin typeface="Arial Narrow" pitchFamily="34" charset="0"/>
              </a:rPr>
              <a:t>Estimated coastal sediment budget including dams (&amp; dredging), excluding mining</a:t>
            </a:r>
            <a:endParaRPr lang="en-GB" b="1">
              <a:solidFill>
                <a:srgbClr val="012D50"/>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50825" y="0"/>
            <a:ext cx="8642350" cy="1143000"/>
          </a:xfrm>
          <a:solidFill>
            <a:schemeClr val="bg1"/>
          </a:solidFill>
        </p:spPr>
        <p:txBody>
          <a:bodyPr/>
          <a:lstStyle/>
          <a:p>
            <a:r>
              <a:rPr lang="en-GB" sz="2800" dirty="0">
                <a:effectLst>
                  <a:outerShdw blurRad="38100" dist="38100" dir="2700000" algn="tl">
                    <a:srgbClr val="C0C0C0"/>
                  </a:outerShdw>
                </a:effectLst>
              </a:rPr>
              <a:t>Potential landward shift of storm wave run-up line</a:t>
            </a:r>
            <a:br>
              <a:rPr lang="en-GB" sz="2800" dirty="0">
                <a:effectLst>
                  <a:outerShdw blurRad="38100" dist="38100" dir="2700000" algn="tl">
                    <a:srgbClr val="C0C0C0"/>
                  </a:outerShdw>
                </a:effectLst>
              </a:rPr>
            </a:br>
            <a:r>
              <a:rPr lang="en-GB" sz="2800" dirty="0">
                <a:effectLst>
                  <a:outerShdw blurRad="38100" dist="38100" dir="2700000" algn="tl">
                    <a:srgbClr val="C0C0C0"/>
                  </a:outerShdw>
                </a:effectLst>
              </a:rPr>
              <a:t>due to a 2 m rise in sea level + erosion due to SLR</a:t>
            </a:r>
          </a:p>
        </p:txBody>
      </p:sp>
      <p:grpSp>
        <p:nvGrpSpPr>
          <p:cNvPr id="2" name="Group 3"/>
          <p:cNvGrpSpPr>
            <a:grpSpLocks/>
          </p:cNvGrpSpPr>
          <p:nvPr/>
        </p:nvGrpSpPr>
        <p:grpSpPr bwMode="auto">
          <a:xfrm>
            <a:off x="-900113" y="1208088"/>
            <a:ext cx="10152063" cy="6397625"/>
            <a:chOff x="-567" y="761"/>
            <a:chExt cx="6395" cy="4030"/>
          </a:xfrm>
        </p:grpSpPr>
        <p:pic>
          <p:nvPicPr>
            <p:cNvPr id="24580" name="Picture 4" descr="Setback_map3"/>
            <p:cNvPicPr>
              <a:picLocks noChangeAspect="1" noChangeArrowheads="1"/>
            </p:cNvPicPr>
            <p:nvPr/>
          </p:nvPicPr>
          <p:blipFill>
            <a:blip r:embed="rId3" cstate="print"/>
            <a:srcRect l="1910" t="14310" r="1921"/>
            <a:stretch>
              <a:fillRect/>
            </a:stretch>
          </p:blipFill>
          <p:spPr bwMode="auto">
            <a:xfrm>
              <a:off x="-567" y="761"/>
              <a:ext cx="6395" cy="4030"/>
            </a:xfrm>
            <a:prstGeom prst="rect">
              <a:avLst/>
            </a:prstGeom>
            <a:noFill/>
          </p:spPr>
        </p:pic>
        <p:sp>
          <p:nvSpPr>
            <p:cNvPr id="24581" name="Freeform 5"/>
            <p:cNvSpPr>
              <a:spLocks/>
            </p:cNvSpPr>
            <p:nvPr/>
          </p:nvSpPr>
          <p:spPr bwMode="auto">
            <a:xfrm>
              <a:off x="-436" y="1644"/>
              <a:ext cx="6151" cy="1068"/>
            </a:xfrm>
            <a:custGeom>
              <a:avLst/>
              <a:gdLst/>
              <a:ahLst/>
              <a:cxnLst>
                <a:cxn ang="0">
                  <a:pos x="0" y="924"/>
                </a:cxn>
                <a:cxn ang="0">
                  <a:pos x="144" y="752"/>
                </a:cxn>
                <a:cxn ang="0">
                  <a:pos x="234" y="745"/>
                </a:cxn>
                <a:cxn ang="0">
                  <a:pos x="423" y="646"/>
                </a:cxn>
                <a:cxn ang="0">
                  <a:pos x="544" y="537"/>
                </a:cxn>
                <a:cxn ang="0">
                  <a:pos x="707" y="368"/>
                </a:cxn>
                <a:cxn ang="0">
                  <a:pos x="749" y="217"/>
                </a:cxn>
                <a:cxn ang="0">
                  <a:pos x="835" y="124"/>
                </a:cxn>
                <a:cxn ang="0">
                  <a:pos x="935" y="38"/>
                </a:cxn>
                <a:cxn ang="0">
                  <a:pos x="1152" y="3"/>
                </a:cxn>
                <a:cxn ang="0">
                  <a:pos x="1280" y="57"/>
                </a:cxn>
                <a:cxn ang="0">
                  <a:pos x="1322" y="121"/>
                </a:cxn>
                <a:cxn ang="0">
                  <a:pos x="1386" y="224"/>
                </a:cxn>
                <a:cxn ang="0">
                  <a:pos x="1434" y="326"/>
                </a:cxn>
                <a:cxn ang="0">
                  <a:pos x="1699" y="470"/>
                </a:cxn>
                <a:cxn ang="0">
                  <a:pos x="2071" y="576"/>
                </a:cxn>
                <a:cxn ang="0">
                  <a:pos x="2199" y="550"/>
                </a:cxn>
                <a:cxn ang="0">
                  <a:pos x="2397" y="563"/>
                </a:cxn>
                <a:cxn ang="0">
                  <a:pos x="2816" y="614"/>
                </a:cxn>
                <a:cxn ang="0">
                  <a:pos x="3149" y="640"/>
                </a:cxn>
                <a:cxn ang="0">
                  <a:pos x="3387" y="686"/>
                </a:cxn>
                <a:cxn ang="0">
                  <a:pos x="3859" y="684"/>
                </a:cxn>
                <a:cxn ang="0">
                  <a:pos x="4202" y="803"/>
                </a:cxn>
                <a:cxn ang="0">
                  <a:pos x="4634" y="928"/>
                </a:cxn>
                <a:cxn ang="0">
                  <a:pos x="5133" y="966"/>
                </a:cxn>
                <a:cxn ang="0">
                  <a:pos x="5527" y="1024"/>
                </a:cxn>
                <a:cxn ang="0">
                  <a:pos x="6151" y="1068"/>
                </a:cxn>
              </a:cxnLst>
              <a:rect l="0" t="0" r="r" b="b"/>
              <a:pathLst>
                <a:path w="6151" h="1068">
                  <a:moveTo>
                    <a:pt x="0" y="924"/>
                  </a:moveTo>
                  <a:cubicBezTo>
                    <a:pt x="24" y="895"/>
                    <a:pt x="105" y="782"/>
                    <a:pt x="144" y="752"/>
                  </a:cubicBezTo>
                  <a:cubicBezTo>
                    <a:pt x="183" y="722"/>
                    <a:pt x="187" y="763"/>
                    <a:pt x="234" y="745"/>
                  </a:cubicBezTo>
                  <a:cubicBezTo>
                    <a:pt x="281" y="727"/>
                    <a:pt x="371" y="681"/>
                    <a:pt x="423" y="646"/>
                  </a:cubicBezTo>
                  <a:cubicBezTo>
                    <a:pt x="475" y="611"/>
                    <a:pt x="497" y="583"/>
                    <a:pt x="544" y="537"/>
                  </a:cubicBezTo>
                  <a:cubicBezTo>
                    <a:pt x="591" y="491"/>
                    <a:pt x="673" y="421"/>
                    <a:pt x="707" y="368"/>
                  </a:cubicBezTo>
                  <a:cubicBezTo>
                    <a:pt x="741" y="315"/>
                    <a:pt x="728" y="258"/>
                    <a:pt x="749" y="217"/>
                  </a:cubicBezTo>
                  <a:cubicBezTo>
                    <a:pt x="770" y="176"/>
                    <a:pt x="804" y="154"/>
                    <a:pt x="835" y="124"/>
                  </a:cubicBezTo>
                  <a:cubicBezTo>
                    <a:pt x="866" y="94"/>
                    <a:pt x="882" y="58"/>
                    <a:pt x="935" y="38"/>
                  </a:cubicBezTo>
                  <a:cubicBezTo>
                    <a:pt x="988" y="18"/>
                    <a:pt x="1095" y="0"/>
                    <a:pt x="1152" y="3"/>
                  </a:cubicBezTo>
                  <a:cubicBezTo>
                    <a:pt x="1209" y="6"/>
                    <a:pt x="1252" y="37"/>
                    <a:pt x="1280" y="57"/>
                  </a:cubicBezTo>
                  <a:cubicBezTo>
                    <a:pt x="1308" y="77"/>
                    <a:pt x="1304" y="93"/>
                    <a:pt x="1322" y="121"/>
                  </a:cubicBezTo>
                  <a:cubicBezTo>
                    <a:pt x="1340" y="149"/>
                    <a:pt x="1367" y="190"/>
                    <a:pt x="1386" y="224"/>
                  </a:cubicBezTo>
                  <a:cubicBezTo>
                    <a:pt x="1405" y="258"/>
                    <a:pt x="1382" y="285"/>
                    <a:pt x="1434" y="326"/>
                  </a:cubicBezTo>
                  <a:cubicBezTo>
                    <a:pt x="1486" y="367"/>
                    <a:pt x="1593" y="428"/>
                    <a:pt x="1699" y="470"/>
                  </a:cubicBezTo>
                  <a:cubicBezTo>
                    <a:pt x="1805" y="512"/>
                    <a:pt x="1988" y="563"/>
                    <a:pt x="2071" y="576"/>
                  </a:cubicBezTo>
                  <a:cubicBezTo>
                    <a:pt x="2154" y="589"/>
                    <a:pt x="2145" y="552"/>
                    <a:pt x="2199" y="550"/>
                  </a:cubicBezTo>
                  <a:cubicBezTo>
                    <a:pt x="2253" y="548"/>
                    <a:pt x="2294" y="552"/>
                    <a:pt x="2397" y="563"/>
                  </a:cubicBezTo>
                  <a:cubicBezTo>
                    <a:pt x="2500" y="574"/>
                    <a:pt x="2691" y="601"/>
                    <a:pt x="2816" y="614"/>
                  </a:cubicBezTo>
                  <a:cubicBezTo>
                    <a:pt x="2941" y="627"/>
                    <a:pt x="3054" y="628"/>
                    <a:pt x="3149" y="640"/>
                  </a:cubicBezTo>
                  <a:cubicBezTo>
                    <a:pt x="3244" y="652"/>
                    <a:pt x="3269" y="679"/>
                    <a:pt x="3387" y="686"/>
                  </a:cubicBezTo>
                  <a:cubicBezTo>
                    <a:pt x="3505" y="693"/>
                    <a:pt x="3723" y="665"/>
                    <a:pt x="3859" y="684"/>
                  </a:cubicBezTo>
                  <a:cubicBezTo>
                    <a:pt x="3995" y="703"/>
                    <a:pt x="4073" y="762"/>
                    <a:pt x="4202" y="803"/>
                  </a:cubicBezTo>
                  <a:cubicBezTo>
                    <a:pt x="4331" y="844"/>
                    <a:pt x="4479" y="901"/>
                    <a:pt x="4634" y="928"/>
                  </a:cubicBezTo>
                  <a:cubicBezTo>
                    <a:pt x="4789" y="955"/>
                    <a:pt x="4984" y="950"/>
                    <a:pt x="5133" y="966"/>
                  </a:cubicBezTo>
                  <a:cubicBezTo>
                    <a:pt x="5282" y="982"/>
                    <a:pt x="5357" y="1007"/>
                    <a:pt x="5527" y="1024"/>
                  </a:cubicBezTo>
                  <a:cubicBezTo>
                    <a:pt x="5697" y="1041"/>
                    <a:pt x="6021" y="1059"/>
                    <a:pt x="6151" y="1068"/>
                  </a:cubicBezTo>
                </a:path>
              </a:pathLst>
            </a:custGeom>
            <a:noFill/>
            <a:ln w="63500" cap="flat">
              <a:solidFill>
                <a:srgbClr val="000000"/>
              </a:solidFill>
              <a:prstDash val="dash"/>
              <a:round/>
              <a:headEnd/>
              <a:tailEnd/>
            </a:ln>
            <a:effectLst/>
          </p:spPr>
          <p:txBody>
            <a:bodyPr/>
            <a:lstStyle/>
            <a:p>
              <a:endParaRPr lang="en-GB"/>
            </a:p>
          </p:txBody>
        </p:sp>
        <p:sp>
          <p:nvSpPr>
            <p:cNvPr id="24582" name="Freeform 6"/>
            <p:cNvSpPr>
              <a:spLocks/>
            </p:cNvSpPr>
            <p:nvPr/>
          </p:nvSpPr>
          <p:spPr bwMode="auto">
            <a:xfrm>
              <a:off x="-433" y="1658"/>
              <a:ext cx="6154" cy="1454"/>
            </a:xfrm>
            <a:custGeom>
              <a:avLst/>
              <a:gdLst/>
              <a:ahLst/>
              <a:cxnLst>
                <a:cxn ang="0">
                  <a:pos x="0" y="923"/>
                </a:cxn>
                <a:cxn ang="0">
                  <a:pos x="218" y="782"/>
                </a:cxn>
                <a:cxn ang="0">
                  <a:pos x="362" y="696"/>
                </a:cxn>
                <a:cxn ang="0">
                  <a:pos x="503" y="642"/>
                </a:cxn>
                <a:cxn ang="0">
                  <a:pos x="618" y="485"/>
                </a:cxn>
                <a:cxn ang="0">
                  <a:pos x="704" y="395"/>
                </a:cxn>
                <a:cxn ang="0">
                  <a:pos x="778" y="200"/>
                </a:cxn>
                <a:cxn ang="0">
                  <a:pos x="890" y="117"/>
                </a:cxn>
                <a:cxn ang="0">
                  <a:pos x="1040" y="5"/>
                </a:cxn>
                <a:cxn ang="0">
                  <a:pos x="1290" y="85"/>
                </a:cxn>
                <a:cxn ang="0">
                  <a:pos x="1431" y="334"/>
                </a:cxn>
                <a:cxn ang="0">
                  <a:pos x="1581" y="437"/>
                </a:cxn>
                <a:cxn ang="0">
                  <a:pos x="1648" y="482"/>
                </a:cxn>
                <a:cxn ang="0">
                  <a:pos x="1956" y="568"/>
                </a:cxn>
                <a:cxn ang="0">
                  <a:pos x="2119" y="626"/>
                </a:cxn>
                <a:cxn ang="0">
                  <a:pos x="2132" y="709"/>
                </a:cxn>
                <a:cxn ang="0">
                  <a:pos x="2396" y="768"/>
                </a:cxn>
                <a:cxn ang="0">
                  <a:pos x="2554" y="834"/>
                </a:cxn>
                <a:cxn ang="0">
                  <a:pos x="2736" y="834"/>
                </a:cxn>
                <a:cxn ang="0">
                  <a:pos x="2909" y="883"/>
                </a:cxn>
                <a:cxn ang="0">
                  <a:pos x="3172" y="891"/>
                </a:cxn>
                <a:cxn ang="0">
                  <a:pos x="3456" y="802"/>
                </a:cxn>
                <a:cxn ang="0">
                  <a:pos x="3754" y="702"/>
                </a:cxn>
                <a:cxn ang="0">
                  <a:pos x="4032" y="750"/>
                </a:cxn>
                <a:cxn ang="0">
                  <a:pos x="4285" y="859"/>
                </a:cxn>
                <a:cxn ang="0">
                  <a:pos x="4378" y="891"/>
                </a:cxn>
                <a:cxn ang="0">
                  <a:pos x="4397" y="978"/>
                </a:cxn>
                <a:cxn ang="0">
                  <a:pos x="4644" y="1029"/>
                </a:cxn>
                <a:cxn ang="0">
                  <a:pos x="4823" y="1160"/>
                </a:cxn>
                <a:cxn ang="0">
                  <a:pos x="5034" y="1224"/>
                </a:cxn>
                <a:cxn ang="0">
                  <a:pos x="5165" y="1307"/>
                </a:cxn>
                <a:cxn ang="0">
                  <a:pos x="5386" y="1362"/>
                </a:cxn>
                <a:cxn ang="0">
                  <a:pos x="6154" y="1454"/>
                </a:cxn>
              </a:cxnLst>
              <a:rect l="0" t="0" r="r" b="b"/>
              <a:pathLst>
                <a:path w="6154" h="1454">
                  <a:moveTo>
                    <a:pt x="0" y="923"/>
                  </a:moveTo>
                  <a:cubicBezTo>
                    <a:pt x="36" y="900"/>
                    <a:pt x="158" y="820"/>
                    <a:pt x="218" y="782"/>
                  </a:cubicBezTo>
                  <a:cubicBezTo>
                    <a:pt x="278" y="744"/>
                    <a:pt x="314" y="719"/>
                    <a:pt x="362" y="696"/>
                  </a:cubicBezTo>
                  <a:cubicBezTo>
                    <a:pt x="410" y="673"/>
                    <a:pt x="460" y="677"/>
                    <a:pt x="503" y="642"/>
                  </a:cubicBezTo>
                  <a:cubicBezTo>
                    <a:pt x="546" y="607"/>
                    <a:pt x="584" y="526"/>
                    <a:pt x="618" y="485"/>
                  </a:cubicBezTo>
                  <a:cubicBezTo>
                    <a:pt x="652" y="444"/>
                    <a:pt x="677" y="442"/>
                    <a:pt x="704" y="395"/>
                  </a:cubicBezTo>
                  <a:cubicBezTo>
                    <a:pt x="731" y="348"/>
                    <a:pt x="747" y="246"/>
                    <a:pt x="778" y="200"/>
                  </a:cubicBezTo>
                  <a:cubicBezTo>
                    <a:pt x="809" y="154"/>
                    <a:pt x="846" y="150"/>
                    <a:pt x="890" y="117"/>
                  </a:cubicBezTo>
                  <a:cubicBezTo>
                    <a:pt x="934" y="84"/>
                    <a:pt x="973" y="10"/>
                    <a:pt x="1040" y="5"/>
                  </a:cubicBezTo>
                  <a:cubicBezTo>
                    <a:pt x="1107" y="0"/>
                    <a:pt x="1225" y="30"/>
                    <a:pt x="1290" y="85"/>
                  </a:cubicBezTo>
                  <a:cubicBezTo>
                    <a:pt x="1355" y="140"/>
                    <a:pt x="1383" y="275"/>
                    <a:pt x="1431" y="334"/>
                  </a:cubicBezTo>
                  <a:cubicBezTo>
                    <a:pt x="1479" y="393"/>
                    <a:pt x="1545" y="412"/>
                    <a:pt x="1581" y="437"/>
                  </a:cubicBezTo>
                  <a:cubicBezTo>
                    <a:pt x="1617" y="462"/>
                    <a:pt x="1586" y="460"/>
                    <a:pt x="1648" y="482"/>
                  </a:cubicBezTo>
                  <a:cubicBezTo>
                    <a:pt x="1710" y="504"/>
                    <a:pt x="1878" y="544"/>
                    <a:pt x="1956" y="568"/>
                  </a:cubicBezTo>
                  <a:cubicBezTo>
                    <a:pt x="2034" y="592"/>
                    <a:pt x="2090" y="602"/>
                    <a:pt x="2119" y="626"/>
                  </a:cubicBezTo>
                  <a:cubicBezTo>
                    <a:pt x="2148" y="650"/>
                    <a:pt x="2086" y="685"/>
                    <a:pt x="2132" y="709"/>
                  </a:cubicBezTo>
                  <a:cubicBezTo>
                    <a:pt x="2178" y="733"/>
                    <a:pt x="2326" y="747"/>
                    <a:pt x="2396" y="768"/>
                  </a:cubicBezTo>
                  <a:cubicBezTo>
                    <a:pt x="2466" y="789"/>
                    <a:pt x="2497" y="823"/>
                    <a:pt x="2554" y="834"/>
                  </a:cubicBezTo>
                  <a:cubicBezTo>
                    <a:pt x="2611" y="845"/>
                    <a:pt x="2677" y="826"/>
                    <a:pt x="2736" y="834"/>
                  </a:cubicBezTo>
                  <a:cubicBezTo>
                    <a:pt x="2795" y="842"/>
                    <a:pt x="2836" y="874"/>
                    <a:pt x="2909" y="883"/>
                  </a:cubicBezTo>
                  <a:cubicBezTo>
                    <a:pt x="2982" y="892"/>
                    <a:pt x="3081" y="904"/>
                    <a:pt x="3172" y="891"/>
                  </a:cubicBezTo>
                  <a:cubicBezTo>
                    <a:pt x="3263" y="878"/>
                    <a:pt x="3359" y="833"/>
                    <a:pt x="3456" y="802"/>
                  </a:cubicBezTo>
                  <a:cubicBezTo>
                    <a:pt x="3553" y="771"/>
                    <a:pt x="3658" y="711"/>
                    <a:pt x="3754" y="702"/>
                  </a:cubicBezTo>
                  <a:cubicBezTo>
                    <a:pt x="3850" y="693"/>
                    <a:pt x="3944" y="724"/>
                    <a:pt x="4032" y="750"/>
                  </a:cubicBezTo>
                  <a:cubicBezTo>
                    <a:pt x="4120" y="776"/>
                    <a:pt x="4227" y="836"/>
                    <a:pt x="4285" y="859"/>
                  </a:cubicBezTo>
                  <a:cubicBezTo>
                    <a:pt x="4343" y="882"/>
                    <a:pt x="4359" y="871"/>
                    <a:pt x="4378" y="891"/>
                  </a:cubicBezTo>
                  <a:cubicBezTo>
                    <a:pt x="4397" y="911"/>
                    <a:pt x="4353" y="955"/>
                    <a:pt x="4397" y="978"/>
                  </a:cubicBezTo>
                  <a:cubicBezTo>
                    <a:pt x="4441" y="1001"/>
                    <a:pt x="4573" y="999"/>
                    <a:pt x="4644" y="1029"/>
                  </a:cubicBezTo>
                  <a:cubicBezTo>
                    <a:pt x="4715" y="1059"/>
                    <a:pt x="4758" y="1128"/>
                    <a:pt x="4823" y="1160"/>
                  </a:cubicBezTo>
                  <a:cubicBezTo>
                    <a:pt x="4888" y="1192"/>
                    <a:pt x="4977" y="1200"/>
                    <a:pt x="5034" y="1224"/>
                  </a:cubicBezTo>
                  <a:cubicBezTo>
                    <a:pt x="5091" y="1248"/>
                    <a:pt x="5106" y="1284"/>
                    <a:pt x="5165" y="1307"/>
                  </a:cubicBezTo>
                  <a:cubicBezTo>
                    <a:pt x="5224" y="1330"/>
                    <a:pt x="5221" y="1338"/>
                    <a:pt x="5386" y="1362"/>
                  </a:cubicBezTo>
                  <a:cubicBezTo>
                    <a:pt x="5551" y="1386"/>
                    <a:pt x="5994" y="1435"/>
                    <a:pt x="6154" y="1454"/>
                  </a:cubicBezTo>
                </a:path>
              </a:pathLst>
            </a:custGeom>
            <a:noFill/>
            <a:ln w="76200" cap="rnd">
              <a:solidFill>
                <a:srgbClr val="FF3300"/>
              </a:solidFill>
              <a:prstDash val="sysDot"/>
              <a:round/>
              <a:headEnd/>
              <a:tailEnd/>
            </a:ln>
            <a:effectLst/>
          </p:spPr>
          <p:txBody>
            <a:bodyPr/>
            <a:lstStyle/>
            <a:p>
              <a:endParaRPr lang="en-GB"/>
            </a:p>
          </p:txBody>
        </p:sp>
        <p:sp>
          <p:nvSpPr>
            <p:cNvPr id="24583" name="Text Box 7"/>
            <p:cNvSpPr txBox="1">
              <a:spLocks noChangeArrowheads="1"/>
            </p:cNvSpPr>
            <p:nvPr/>
          </p:nvSpPr>
          <p:spPr bwMode="auto">
            <a:xfrm>
              <a:off x="-431" y="4383"/>
              <a:ext cx="3039" cy="181"/>
            </a:xfrm>
            <a:prstGeom prst="rect">
              <a:avLst/>
            </a:prstGeom>
            <a:solidFill>
              <a:srgbClr val="FFFFFF"/>
            </a:solidFill>
            <a:ln w="9525">
              <a:noFill/>
              <a:miter lim="800000"/>
              <a:headEnd/>
              <a:tailEnd/>
            </a:ln>
            <a:effectLst/>
          </p:spPr>
          <p:txBody>
            <a:bodyPr tIns="10800" bIns="10800"/>
            <a:lstStyle/>
            <a:p>
              <a:pPr eaLnBrk="0" hangingPunct="0">
                <a:spcBef>
                  <a:spcPct val="50000"/>
                </a:spcBef>
              </a:pPr>
              <a:endParaRPr lang="en-GB" sz="2400">
                <a:ea typeface="ヒラギノ角ゴ Pro W3" pitchFamily="68" charset="-128"/>
              </a:endParaRPr>
            </a:p>
          </p:txBody>
        </p:sp>
        <p:sp>
          <p:nvSpPr>
            <p:cNvPr id="24584" name="Text Box 8"/>
            <p:cNvSpPr txBox="1">
              <a:spLocks noChangeArrowheads="1"/>
            </p:cNvSpPr>
            <p:nvPr/>
          </p:nvSpPr>
          <p:spPr bwMode="auto">
            <a:xfrm>
              <a:off x="4059" y="4474"/>
              <a:ext cx="408" cy="181"/>
            </a:xfrm>
            <a:prstGeom prst="rect">
              <a:avLst/>
            </a:prstGeom>
            <a:solidFill>
              <a:srgbClr val="FFFFFF"/>
            </a:solidFill>
            <a:ln w="9525">
              <a:noFill/>
              <a:miter lim="800000"/>
              <a:headEnd/>
              <a:tailEnd/>
            </a:ln>
            <a:effectLst/>
          </p:spPr>
          <p:txBody>
            <a:bodyPr tIns="10800" bIns="10800"/>
            <a:lstStyle/>
            <a:p>
              <a:pPr eaLnBrk="0" hangingPunct="0">
                <a:spcBef>
                  <a:spcPct val="50000"/>
                </a:spcBef>
              </a:pPr>
              <a:endParaRPr lang="en-GB" sz="2400">
                <a:ea typeface="ヒラギノ角ゴ Pro W3" pitchFamily="68" charset="-128"/>
              </a:endParaRPr>
            </a:p>
          </p:txBody>
        </p:sp>
        <p:sp>
          <p:nvSpPr>
            <p:cNvPr id="24585" name="Text Box 9"/>
            <p:cNvSpPr txBox="1">
              <a:spLocks noChangeArrowheads="1"/>
            </p:cNvSpPr>
            <p:nvPr/>
          </p:nvSpPr>
          <p:spPr bwMode="auto">
            <a:xfrm>
              <a:off x="22" y="4202"/>
              <a:ext cx="408" cy="181"/>
            </a:xfrm>
            <a:prstGeom prst="rect">
              <a:avLst/>
            </a:prstGeom>
            <a:solidFill>
              <a:srgbClr val="FFFFFF"/>
            </a:solidFill>
            <a:ln w="9525">
              <a:noFill/>
              <a:miter lim="800000"/>
              <a:headEnd/>
              <a:tailEnd/>
            </a:ln>
            <a:effectLst/>
          </p:spPr>
          <p:txBody>
            <a:bodyPr tIns="10800" bIns="10800"/>
            <a:lstStyle/>
            <a:p>
              <a:pPr eaLnBrk="0" hangingPunct="0">
                <a:spcBef>
                  <a:spcPct val="50000"/>
                </a:spcBef>
              </a:pPr>
              <a:endParaRPr lang="en-GB" sz="2400">
                <a:ea typeface="ヒラギノ角ゴ Pro W3" pitchFamily="68" charset="-128"/>
              </a:endParaRPr>
            </a:p>
          </p:txBody>
        </p:sp>
        <p:sp>
          <p:nvSpPr>
            <p:cNvPr id="24586" name="Freeform 10"/>
            <p:cNvSpPr>
              <a:spLocks/>
            </p:cNvSpPr>
            <p:nvPr/>
          </p:nvSpPr>
          <p:spPr bwMode="auto">
            <a:xfrm>
              <a:off x="-446" y="1649"/>
              <a:ext cx="6169" cy="1736"/>
            </a:xfrm>
            <a:custGeom>
              <a:avLst/>
              <a:gdLst/>
              <a:ahLst/>
              <a:cxnLst>
                <a:cxn ang="0">
                  <a:pos x="0" y="1049"/>
                </a:cxn>
                <a:cxn ang="0">
                  <a:pos x="124" y="981"/>
                </a:cxn>
                <a:cxn ang="0">
                  <a:pos x="254" y="871"/>
                </a:cxn>
                <a:cxn ang="0">
                  <a:pos x="398" y="818"/>
                </a:cxn>
                <a:cxn ang="0">
                  <a:pos x="528" y="732"/>
                </a:cxn>
                <a:cxn ang="0">
                  <a:pos x="638" y="569"/>
                </a:cxn>
                <a:cxn ang="0">
                  <a:pos x="696" y="449"/>
                </a:cxn>
                <a:cxn ang="0">
                  <a:pos x="806" y="213"/>
                </a:cxn>
                <a:cxn ang="0">
                  <a:pos x="1056" y="17"/>
                </a:cxn>
                <a:cxn ang="0">
                  <a:pos x="1315" y="108"/>
                </a:cxn>
                <a:cxn ang="0">
                  <a:pos x="1459" y="453"/>
                </a:cxn>
                <a:cxn ang="0">
                  <a:pos x="1603" y="569"/>
                </a:cxn>
                <a:cxn ang="0">
                  <a:pos x="1680" y="650"/>
                </a:cxn>
                <a:cxn ang="0">
                  <a:pos x="1971" y="850"/>
                </a:cxn>
                <a:cxn ang="0">
                  <a:pos x="2126" y="933"/>
                </a:cxn>
                <a:cxn ang="0">
                  <a:pos x="2241" y="981"/>
                </a:cxn>
                <a:cxn ang="0">
                  <a:pos x="2400" y="1068"/>
                </a:cxn>
                <a:cxn ang="0">
                  <a:pos x="2569" y="1116"/>
                </a:cxn>
                <a:cxn ang="0">
                  <a:pos x="2751" y="1116"/>
                </a:cxn>
                <a:cxn ang="0">
                  <a:pos x="2924" y="1165"/>
                </a:cxn>
                <a:cxn ang="0">
                  <a:pos x="3172" y="1130"/>
                </a:cxn>
                <a:cxn ang="0">
                  <a:pos x="3427" y="1015"/>
                </a:cxn>
                <a:cxn ang="0">
                  <a:pos x="3768" y="833"/>
                </a:cxn>
                <a:cxn ang="0">
                  <a:pos x="4108" y="967"/>
                </a:cxn>
                <a:cxn ang="0">
                  <a:pos x="4300" y="1116"/>
                </a:cxn>
                <a:cxn ang="0">
                  <a:pos x="4392" y="1145"/>
                </a:cxn>
                <a:cxn ang="0">
                  <a:pos x="4492" y="1188"/>
                </a:cxn>
                <a:cxn ang="0">
                  <a:pos x="4680" y="1265"/>
                </a:cxn>
                <a:cxn ang="0">
                  <a:pos x="4867" y="1365"/>
                </a:cxn>
                <a:cxn ang="0">
                  <a:pos x="5054" y="1476"/>
                </a:cxn>
                <a:cxn ang="0">
                  <a:pos x="5184" y="1567"/>
                </a:cxn>
                <a:cxn ang="0">
                  <a:pos x="5401" y="1644"/>
                </a:cxn>
                <a:cxn ang="0">
                  <a:pos x="6169" y="1736"/>
                </a:cxn>
              </a:cxnLst>
              <a:rect l="0" t="0" r="r" b="b"/>
              <a:pathLst>
                <a:path w="6169" h="1736">
                  <a:moveTo>
                    <a:pt x="0" y="1049"/>
                  </a:moveTo>
                  <a:cubicBezTo>
                    <a:pt x="21" y="1039"/>
                    <a:pt x="82" y="1011"/>
                    <a:pt x="124" y="981"/>
                  </a:cubicBezTo>
                  <a:cubicBezTo>
                    <a:pt x="166" y="951"/>
                    <a:pt x="208" y="898"/>
                    <a:pt x="254" y="871"/>
                  </a:cubicBezTo>
                  <a:cubicBezTo>
                    <a:pt x="300" y="844"/>
                    <a:pt x="352" y="841"/>
                    <a:pt x="398" y="818"/>
                  </a:cubicBezTo>
                  <a:cubicBezTo>
                    <a:pt x="444" y="795"/>
                    <a:pt x="488" y="773"/>
                    <a:pt x="528" y="732"/>
                  </a:cubicBezTo>
                  <a:cubicBezTo>
                    <a:pt x="568" y="691"/>
                    <a:pt x="610" y="616"/>
                    <a:pt x="638" y="569"/>
                  </a:cubicBezTo>
                  <a:cubicBezTo>
                    <a:pt x="666" y="522"/>
                    <a:pt x="668" y="508"/>
                    <a:pt x="696" y="449"/>
                  </a:cubicBezTo>
                  <a:cubicBezTo>
                    <a:pt x="724" y="390"/>
                    <a:pt x="746" y="285"/>
                    <a:pt x="806" y="213"/>
                  </a:cubicBezTo>
                  <a:cubicBezTo>
                    <a:pt x="866" y="141"/>
                    <a:pt x="971" y="34"/>
                    <a:pt x="1056" y="17"/>
                  </a:cubicBezTo>
                  <a:cubicBezTo>
                    <a:pt x="1141" y="0"/>
                    <a:pt x="1248" y="35"/>
                    <a:pt x="1315" y="108"/>
                  </a:cubicBezTo>
                  <a:cubicBezTo>
                    <a:pt x="1382" y="181"/>
                    <a:pt x="1411" y="376"/>
                    <a:pt x="1459" y="453"/>
                  </a:cubicBezTo>
                  <a:cubicBezTo>
                    <a:pt x="1507" y="530"/>
                    <a:pt x="1566" y="536"/>
                    <a:pt x="1603" y="569"/>
                  </a:cubicBezTo>
                  <a:cubicBezTo>
                    <a:pt x="1640" y="602"/>
                    <a:pt x="1619" y="603"/>
                    <a:pt x="1680" y="650"/>
                  </a:cubicBezTo>
                  <a:cubicBezTo>
                    <a:pt x="1741" y="697"/>
                    <a:pt x="1897" y="803"/>
                    <a:pt x="1971" y="850"/>
                  </a:cubicBezTo>
                  <a:cubicBezTo>
                    <a:pt x="2045" y="897"/>
                    <a:pt x="2081" y="911"/>
                    <a:pt x="2126" y="933"/>
                  </a:cubicBezTo>
                  <a:cubicBezTo>
                    <a:pt x="2171" y="955"/>
                    <a:pt x="2195" y="959"/>
                    <a:pt x="2241" y="981"/>
                  </a:cubicBezTo>
                  <a:cubicBezTo>
                    <a:pt x="2287" y="1003"/>
                    <a:pt x="2345" y="1045"/>
                    <a:pt x="2400" y="1068"/>
                  </a:cubicBezTo>
                  <a:cubicBezTo>
                    <a:pt x="2455" y="1091"/>
                    <a:pt x="2511" y="1108"/>
                    <a:pt x="2569" y="1116"/>
                  </a:cubicBezTo>
                  <a:cubicBezTo>
                    <a:pt x="2627" y="1124"/>
                    <a:pt x="2692" y="1108"/>
                    <a:pt x="2751" y="1116"/>
                  </a:cubicBezTo>
                  <a:cubicBezTo>
                    <a:pt x="2810" y="1124"/>
                    <a:pt x="2854" y="1163"/>
                    <a:pt x="2924" y="1165"/>
                  </a:cubicBezTo>
                  <a:cubicBezTo>
                    <a:pt x="2994" y="1167"/>
                    <a:pt x="3088" y="1155"/>
                    <a:pt x="3172" y="1130"/>
                  </a:cubicBezTo>
                  <a:cubicBezTo>
                    <a:pt x="3256" y="1105"/>
                    <a:pt x="3328" y="1065"/>
                    <a:pt x="3427" y="1015"/>
                  </a:cubicBezTo>
                  <a:cubicBezTo>
                    <a:pt x="3526" y="965"/>
                    <a:pt x="3655" y="841"/>
                    <a:pt x="3768" y="833"/>
                  </a:cubicBezTo>
                  <a:cubicBezTo>
                    <a:pt x="3881" y="825"/>
                    <a:pt x="4019" y="920"/>
                    <a:pt x="4108" y="967"/>
                  </a:cubicBezTo>
                  <a:cubicBezTo>
                    <a:pt x="4197" y="1014"/>
                    <a:pt x="4253" y="1086"/>
                    <a:pt x="4300" y="1116"/>
                  </a:cubicBezTo>
                  <a:cubicBezTo>
                    <a:pt x="4347" y="1146"/>
                    <a:pt x="4360" y="1133"/>
                    <a:pt x="4392" y="1145"/>
                  </a:cubicBezTo>
                  <a:cubicBezTo>
                    <a:pt x="4424" y="1157"/>
                    <a:pt x="4444" y="1168"/>
                    <a:pt x="4492" y="1188"/>
                  </a:cubicBezTo>
                  <a:cubicBezTo>
                    <a:pt x="4540" y="1208"/>
                    <a:pt x="4618" y="1235"/>
                    <a:pt x="4680" y="1265"/>
                  </a:cubicBezTo>
                  <a:cubicBezTo>
                    <a:pt x="4742" y="1295"/>
                    <a:pt x="4805" y="1330"/>
                    <a:pt x="4867" y="1365"/>
                  </a:cubicBezTo>
                  <a:cubicBezTo>
                    <a:pt x="4929" y="1400"/>
                    <a:pt x="5001" y="1442"/>
                    <a:pt x="5054" y="1476"/>
                  </a:cubicBezTo>
                  <a:cubicBezTo>
                    <a:pt x="5107" y="1510"/>
                    <a:pt x="5126" y="1539"/>
                    <a:pt x="5184" y="1567"/>
                  </a:cubicBezTo>
                  <a:cubicBezTo>
                    <a:pt x="5242" y="1595"/>
                    <a:pt x="5237" y="1616"/>
                    <a:pt x="5401" y="1644"/>
                  </a:cubicBezTo>
                  <a:cubicBezTo>
                    <a:pt x="5565" y="1672"/>
                    <a:pt x="6009" y="1717"/>
                    <a:pt x="6169" y="1736"/>
                  </a:cubicBezTo>
                </a:path>
              </a:pathLst>
            </a:custGeom>
            <a:noFill/>
            <a:ln w="76200" cap="flat">
              <a:solidFill>
                <a:srgbClr val="FF00FF"/>
              </a:solidFill>
              <a:prstDash val="sysDot"/>
              <a:round/>
              <a:headEnd/>
              <a:tailEnd/>
            </a:ln>
            <a:effectLst/>
          </p:spPr>
          <p:txBody>
            <a:bodyPr/>
            <a:lstStyle/>
            <a:p>
              <a:endParaRPr lang="en-GB"/>
            </a:p>
          </p:txBody>
        </p:sp>
      </p:grpSp>
      <p:sp>
        <p:nvSpPr>
          <p:cNvPr id="24588" name="Text Box 12"/>
          <p:cNvSpPr txBox="1">
            <a:spLocks noChangeArrowheads="1"/>
          </p:cNvSpPr>
          <p:nvPr/>
        </p:nvSpPr>
        <p:spPr bwMode="auto">
          <a:xfrm>
            <a:off x="3635375" y="1341438"/>
            <a:ext cx="3311278" cy="1415772"/>
          </a:xfrm>
          <a:prstGeom prst="rect">
            <a:avLst/>
          </a:prstGeom>
          <a:solidFill>
            <a:srgbClr val="CCFFCC"/>
          </a:solidFill>
          <a:ln w="9525">
            <a:solidFill>
              <a:srgbClr val="000000"/>
            </a:solidFill>
            <a:miter lim="800000"/>
            <a:headEnd/>
            <a:tailEnd/>
          </a:ln>
          <a:effectLst/>
        </p:spPr>
        <p:txBody>
          <a:bodyPr wrap="none" lIns="54000" tIns="0" rIns="54000" bIns="0">
            <a:spAutoFit/>
          </a:bodyPr>
          <a:lstStyle/>
          <a:p>
            <a:pPr eaLnBrk="0" hangingPunct="0"/>
            <a:r>
              <a:rPr lang="en-GB" sz="3200" b="1" dirty="0">
                <a:ea typeface="ヒラギノ角ゴ Pro W3" pitchFamily="68" charset="-128"/>
              </a:rPr>
              <a:t>- -</a:t>
            </a:r>
            <a:r>
              <a:rPr lang="en-GB" sz="1400" dirty="0">
                <a:ea typeface="ヒラギノ角ゴ Pro W3" pitchFamily="68" charset="-128"/>
              </a:rPr>
              <a:t>  </a:t>
            </a:r>
            <a:r>
              <a:rPr lang="en-GB" sz="1400" b="1" dirty="0">
                <a:ea typeface="ヒラギノ角ゴ Pro W3" pitchFamily="68" charset="-128"/>
              </a:rPr>
              <a:t>Approx. present storm run-up line</a:t>
            </a:r>
          </a:p>
          <a:p>
            <a:pPr eaLnBrk="0" hangingPunct="0">
              <a:buClr>
                <a:srgbClr val="FF3300"/>
              </a:buClr>
              <a:buSzPct val="210000"/>
            </a:pPr>
            <a:r>
              <a:rPr lang="en-GB" sz="1400" b="1" dirty="0">
                <a:solidFill>
                  <a:srgbClr val="FF0000"/>
                </a:solidFill>
                <a:ea typeface="ヒラギノ角ゴ Pro W3" pitchFamily="68" charset="-128"/>
                <a:cs typeface="Arial" charset="0"/>
              </a:rPr>
              <a:t>● </a:t>
            </a:r>
            <a:r>
              <a:rPr lang="en-GB" sz="1400" b="1" dirty="0">
                <a:solidFill>
                  <a:srgbClr val="FF0000"/>
                </a:solidFill>
                <a:ea typeface="ヒラギノ角ゴ Pro W3" pitchFamily="68" charset="-128"/>
              </a:rPr>
              <a:t>●    Potential future storm run-up line</a:t>
            </a:r>
          </a:p>
          <a:p>
            <a:pPr eaLnBrk="0" hangingPunct="0">
              <a:buClr>
                <a:srgbClr val="FF3300"/>
              </a:buClr>
              <a:buSzPct val="210000"/>
            </a:pPr>
            <a:r>
              <a:rPr lang="en-GB" sz="1400" b="1" dirty="0">
                <a:solidFill>
                  <a:srgbClr val="FF0000"/>
                </a:solidFill>
                <a:ea typeface="ヒラギノ角ゴ Pro W3" pitchFamily="68" charset="-128"/>
              </a:rPr>
              <a:t>	due to a 2 m rise in sea level</a:t>
            </a:r>
          </a:p>
          <a:p>
            <a:pPr eaLnBrk="0" hangingPunct="0">
              <a:buClr>
                <a:srgbClr val="FF3300"/>
              </a:buClr>
              <a:buSzPct val="210000"/>
            </a:pPr>
            <a:r>
              <a:rPr lang="en-GB" sz="1200" b="1" dirty="0">
                <a:solidFill>
                  <a:srgbClr val="FF3399"/>
                </a:solidFill>
                <a:cs typeface="Arial" charset="0"/>
              </a:rPr>
              <a:t>■ </a:t>
            </a:r>
            <a:r>
              <a:rPr lang="en-GB" sz="1200" b="1" dirty="0">
                <a:solidFill>
                  <a:srgbClr val="FF3399"/>
                </a:solidFill>
              </a:rPr>
              <a:t>■</a:t>
            </a:r>
            <a:r>
              <a:rPr lang="en-GB" dirty="0">
                <a:solidFill>
                  <a:srgbClr val="FF3399"/>
                </a:solidFill>
              </a:rPr>
              <a:t>    </a:t>
            </a:r>
            <a:r>
              <a:rPr lang="en-ZA" sz="1400" b="1" dirty="0">
                <a:solidFill>
                  <a:srgbClr val="FF3399"/>
                </a:solidFill>
                <a:ea typeface="ヒラギノ角ゴ Pro W3" pitchFamily="68" charset="-128"/>
              </a:rPr>
              <a:t>Potential future storm run-up line</a:t>
            </a:r>
          </a:p>
          <a:p>
            <a:pPr eaLnBrk="0" hangingPunct="0">
              <a:buClr>
                <a:srgbClr val="FF3300"/>
              </a:buClr>
              <a:buSzPct val="210000"/>
            </a:pPr>
            <a:r>
              <a:rPr lang="en-ZA" sz="1400" b="1" dirty="0">
                <a:solidFill>
                  <a:srgbClr val="FF3399"/>
                </a:solidFill>
                <a:ea typeface="ヒラギノ角ゴ Pro W3" pitchFamily="68" charset="-128"/>
              </a:rPr>
              <a:t>	due 2 m SLR + erosion (&lt; 75 m)</a:t>
            </a:r>
            <a:endParaRPr lang="en-GB" sz="1400" b="1" dirty="0">
              <a:solidFill>
                <a:srgbClr val="FF3399"/>
              </a:solidFill>
              <a:ea typeface="ヒラギノ角ゴ Pro W3" pitchFamily="68" charset="-128"/>
            </a:endParaRPr>
          </a:p>
        </p:txBody>
      </p:sp>
      <p:sp>
        <p:nvSpPr>
          <p:cNvPr id="24589" name="Text Box 13"/>
          <p:cNvSpPr txBox="1">
            <a:spLocks noChangeArrowheads="1"/>
          </p:cNvSpPr>
          <p:nvPr/>
        </p:nvSpPr>
        <p:spPr bwMode="auto">
          <a:xfrm>
            <a:off x="6372225" y="2997200"/>
            <a:ext cx="2592388" cy="581025"/>
          </a:xfrm>
          <a:prstGeom prst="rect">
            <a:avLst/>
          </a:prstGeom>
          <a:solidFill>
            <a:srgbClr val="99CCFF"/>
          </a:solidFill>
          <a:ln w="9525">
            <a:solidFill>
              <a:schemeClr val="tx1"/>
            </a:solidFill>
            <a:miter lim="800000"/>
            <a:headEnd/>
            <a:tailEnd/>
          </a:ln>
          <a:effectLst/>
        </p:spPr>
        <p:txBody>
          <a:bodyPr lIns="18000" tIns="10800" rIns="18000" bIns="10800">
            <a:spAutoFit/>
          </a:bodyPr>
          <a:lstStyle/>
          <a:p>
            <a:pPr algn="ctr"/>
            <a:r>
              <a:rPr lang="en-GB"/>
              <a:t>Mixed sandy/rocky shore</a:t>
            </a:r>
          </a:p>
          <a:p>
            <a:pPr algn="ctr"/>
            <a:r>
              <a:rPr lang="en-GB"/>
              <a:t>- semi erosion resistant</a:t>
            </a:r>
          </a:p>
        </p:txBody>
      </p:sp>
      <p:sp>
        <p:nvSpPr>
          <p:cNvPr id="24590" name="Text Box 14"/>
          <p:cNvSpPr txBox="1">
            <a:spLocks noChangeArrowheads="1"/>
          </p:cNvSpPr>
          <p:nvPr/>
        </p:nvSpPr>
        <p:spPr bwMode="auto">
          <a:xfrm>
            <a:off x="3924300" y="4724400"/>
            <a:ext cx="2592388" cy="581025"/>
          </a:xfrm>
          <a:prstGeom prst="rect">
            <a:avLst/>
          </a:prstGeom>
          <a:solidFill>
            <a:srgbClr val="99CCFF"/>
          </a:solidFill>
          <a:ln w="9525">
            <a:solidFill>
              <a:schemeClr val="tx1"/>
            </a:solidFill>
            <a:miter lim="800000"/>
            <a:headEnd/>
            <a:tailEnd/>
          </a:ln>
          <a:effectLst/>
        </p:spPr>
        <p:txBody>
          <a:bodyPr lIns="18000" tIns="10800" rIns="18000" bIns="10800">
            <a:spAutoFit/>
          </a:bodyPr>
          <a:lstStyle/>
          <a:p>
            <a:pPr algn="ctr"/>
            <a:r>
              <a:rPr lang="en-GB"/>
              <a:t>Soft sandy beaches</a:t>
            </a:r>
          </a:p>
          <a:p>
            <a:pPr algn="ctr"/>
            <a:r>
              <a:rPr lang="en-GB"/>
              <a:t>- vulnerable to erosion</a:t>
            </a:r>
          </a:p>
        </p:txBody>
      </p:sp>
      <p:sp>
        <p:nvSpPr>
          <p:cNvPr id="24591" name="Text Box 15"/>
          <p:cNvSpPr txBox="1">
            <a:spLocks noChangeArrowheads="1"/>
          </p:cNvSpPr>
          <p:nvPr/>
        </p:nvSpPr>
        <p:spPr bwMode="auto">
          <a:xfrm>
            <a:off x="107950" y="4149725"/>
            <a:ext cx="2592388" cy="581025"/>
          </a:xfrm>
          <a:prstGeom prst="rect">
            <a:avLst/>
          </a:prstGeom>
          <a:solidFill>
            <a:srgbClr val="99CCFF"/>
          </a:solidFill>
          <a:ln w="9525">
            <a:solidFill>
              <a:schemeClr val="tx1"/>
            </a:solidFill>
            <a:miter lim="800000"/>
            <a:headEnd/>
            <a:tailEnd/>
          </a:ln>
          <a:effectLst/>
        </p:spPr>
        <p:txBody>
          <a:bodyPr lIns="18000" tIns="10800" rIns="18000" bIns="10800">
            <a:spAutoFit/>
          </a:bodyPr>
          <a:lstStyle/>
          <a:p>
            <a:pPr algn="ctr"/>
            <a:r>
              <a:rPr lang="en-GB"/>
              <a:t>Hard erosion resistant headland</a:t>
            </a:r>
          </a:p>
        </p:txBody>
      </p:sp>
      <p:sp>
        <p:nvSpPr>
          <p:cNvPr id="24592" name="Line 16"/>
          <p:cNvSpPr>
            <a:spLocks noChangeShapeType="1"/>
          </p:cNvSpPr>
          <p:nvPr/>
        </p:nvSpPr>
        <p:spPr bwMode="auto">
          <a:xfrm flipH="1" flipV="1">
            <a:off x="684213" y="2997200"/>
            <a:ext cx="287337" cy="1152525"/>
          </a:xfrm>
          <a:prstGeom prst="line">
            <a:avLst/>
          </a:prstGeom>
          <a:noFill/>
          <a:ln w="38100">
            <a:solidFill>
              <a:schemeClr val="tx1"/>
            </a:solidFill>
            <a:round/>
            <a:headEnd/>
            <a:tailEnd type="triangle" w="lg" len="lg"/>
          </a:ln>
          <a:effectLst/>
        </p:spPr>
        <p:txBody>
          <a:bodyPr/>
          <a:lstStyle/>
          <a:p>
            <a:endParaRPr lang="en-GB"/>
          </a:p>
        </p:txBody>
      </p:sp>
      <p:sp>
        <p:nvSpPr>
          <p:cNvPr id="24593" name="Line 17"/>
          <p:cNvSpPr>
            <a:spLocks noChangeShapeType="1"/>
          </p:cNvSpPr>
          <p:nvPr/>
        </p:nvSpPr>
        <p:spPr bwMode="auto">
          <a:xfrm flipV="1">
            <a:off x="1042988" y="2852738"/>
            <a:ext cx="215900" cy="1296987"/>
          </a:xfrm>
          <a:prstGeom prst="line">
            <a:avLst/>
          </a:prstGeom>
          <a:noFill/>
          <a:ln w="38100">
            <a:solidFill>
              <a:schemeClr val="tx1"/>
            </a:solidFill>
            <a:round/>
            <a:headEnd/>
            <a:tailEnd type="triangle" w="lg" len="lg"/>
          </a:ln>
          <a:effectLst/>
        </p:spPr>
        <p:txBody>
          <a:bodyPr/>
          <a:lstStyle/>
          <a:p>
            <a:endParaRPr lang="en-GB"/>
          </a:p>
        </p:txBody>
      </p:sp>
      <p:sp>
        <p:nvSpPr>
          <p:cNvPr id="24594" name="Line 18"/>
          <p:cNvSpPr>
            <a:spLocks noChangeShapeType="1"/>
          </p:cNvSpPr>
          <p:nvPr/>
        </p:nvSpPr>
        <p:spPr bwMode="auto">
          <a:xfrm flipH="1" flipV="1">
            <a:off x="3492500" y="3357563"/>
            <a:ext cx="430213" cy="1655762"/>
          </a:xfrm>
          <a:prstGeom prst="line">
            <a:avLst/>
          </a:prstGeom>
          <a:noFill/>
          <a:ln w="38100">
            <a:solidFill>
              <a:schemeClr val="tx1"/>
            </a:solidFill>
            <a:round/>
            <a:headEnd/>
            <a:tailEnd type="triangle" w="lg" len="lg"/>
          </a:ln>
          <a:effectLst/>
        </p:spPr>
        <p:txBody>
          <a:bodyPr/>
          <a:lstStyle/>
          <a:p>
            <a:endParaRPr lang="en-GB"/>
          </a:p>
        </p:txBody>
      </p:sp>
      <p:sp>
        <p:nvSpPr>
          <p:cNvPr id="24595" name="Line 19"/>
          <p:cNvSpPr>
            <a:spLocks noChangeShapeType="1"/>
          </p:cNvSpPr>
          <p:nvPr/>
        </p:nvSpPr>
        <p:spPr bwMode="auto">
          <a:xfrm flipV="1">
            <a:off x="6515100" y="4149725"/>
            <a:ext cx="1657350" cy="863600"/>
          </a:xfrm>
          <a:prstGeom prst="line">
            <a:avLst/>
          </a:prstGeom>
          <a:noFill/>
          <a:ln w="38100">
            <a:solidFill>
              <a:schemeClr val="tx1"/>
            </a:solidFill>
            <a:round/>
            <a:headEnd/>
            <a:tailEnd type="triangle" w="lg" len="lg"/>
          </a:ln>
          <a:effectLst/>
        </p:spPr>
        <p:txBody>
          <a:bodyPr/>
          <a:lstStyle/>
          <a:p>
            <a:endParaRPr lang="en-GB"/>
          </a:p>
        </p:txBody>
      </p:sp>
      <p:sp>
        <p:nvSpPr>
          <p:cNvPr id="24596" name="Line 20"/>
          <p:cNvSpPr>
            <a:spLocks noChangeShapeType="1"/>
          </p:cNvSpPr>
          <p:nvPr/>
        </p:nvSpPr>
        <p:spPr bwMode="auto">
          <a:xfrm flipH="1">
            <a:off x="5508625" y="3357563"/>
            <a:ext cx="863600" cy="215900"/>
          </a:xfrm>
          <a:prstGeom prst="line">
            <a:avLst/>
          </a:prstGeom>
          <a:noFill/>
          <a:ln w="38100">
            <a:solidFill>
              <a:schemeClr val="tx1"/>
            </a:solidFill>
            <a:round/>
            <a:headEnd/>
            <a:tailEnd type="triangle" w="lg" len="lg"/>
          </a:ln>
          <a:effectLst/>
        </p:spPr>
        <p:txBody>
          <a:bodyP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714356"/>
            <a:ext cx="3992183"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Introducing </a:t>
            </a:r>
            <a:r>
              <a:rPr lang="en-US" sz="3600" b="1" dirty="0" err="1" smtClean="0">
                <a:effectLst>
                  <a:outerShdw blurRad="38100" dist="38100" dir="2700000" algn="tl">
                    <a:srgbClr val="000000">
                      <a:alpha val="43137"/>
                    </a:srgbClr>
                  </a:outerShdw>
                </a:effectLst>
              </a:rPr>
              <a:t>CoDAST</a:t>
            </a:r>
            <a:endParaRPr lang="en-GB" sz="3600" b="1" dirty="0">
              <a:effectLst>
                <a:outerShdw blurRad="38100" dist="38100" dir="2700000" algn="tl">
                  <a:srgbClr val="000000">
                    <a:alpha val="43137"/>
                  </a:srgbClr>
                </a:outerShdw>
              </a:effectLst>
            </a:endParaRPr>
          </a:p>
        </p:txBody>
      </p:sp>
      <p:sp>
        <p:nvSpPr>
          <p:cNvPr id="5" name="Rectangle 4"/>
          <p:cNvSpPr/>
          <p:nvPr/>
        </p:nvSpPr>
        <p:spPr>
          <a:xfrm>
            <a:off x="0" y="1857364"/>
            <a:ext cx="9144000" cy="584775"/>
          </a:xfrm>
          <a:prstGeom prst="rect">
            <a:avLst/>
          </a:prstGeom>
        </p:spPr>
        <p:txBody>
          <a:bodyPr wrap="square">
            <a:spAutoFit/>
          </a:bodyPr>
          <a:lstStyle/>
          <a:p>
            <a:pPr algn="ctr"/>
            <a:r>
              <a:rPr lang="en-GB" sz="3200" b="1" dirty="0"/>
              <a:t>Coastal Development Assessment Scoping Tool </a:t>
            </a:r>
            <a:endParaRPr lang="en-GB" sz="3200" dirty="0"/>
          </a:p>
        </p:txBody>
      </p:sp>
      <p:pic>
        <p:nvPicPr>
          <p:cNvPr id="6" name="Picture 6"/>
          <p:cNvPicPr>
            <a:picLocks noChangeAspect="1" noChangeArrowheads="1"/>
          </p:cNvPicPr>
          <p:nvPr/>
        </p:nvPicPr>
        <p:blipFill>
          <a:blip r:embed="rId2"/>
          <a:srcRect/>
          <a:stretch>
            <a:fillRect/>
          </a:stretch>
        </p:blipFill>
        <p:spPr bwMode="auto">
          <a:xfrm>
            <a:off x="7358082" y="285728"/>
            <a:ext cx="1512105" cy="1071570"/>
          </a:xfrm>
          <a:prstGeom prst="rect">
            <a:avLst/>
          </a:prstGeom>
          <a:noFill/>
          <a:ln w="9525">
            <a:noFill/>
            <a:miter lim="800000"/>
            <a:headEnd/>
            <a:tailEnd/>
          </a:ln>
        </p:spPr>
      </p:pic>
      <p:sp>
        <p:nvSpPr>
          <p:cNvPr id="7" name="TextBox 6"/>
          <p:cNvSpPr txBox="1"/>
          <p:nvPr/>
        </p:nvSpPr>
        <p:spPr>
          <a:xfrm>
            <a:off x="1285852" y="3000372"/>
            <a:ext cx="4408707" cy="369332"/>
          </a:xfrm>
          <a:prstGeom prst="rect">
            <a:avLst/>
          </a:prstGeom>
          <a:noFill/>
        </p:spPr>
        <p:txBody>
          <a:bodyPr wrap="none" rtlCol="0">
            <a:spAutoFit/>
          </a:bodyPr>
          <a:lstStyle/>
          <a:p>
            <a:r>
              <a:rPr lang="en-US" dirty="0" smtClean="0"/>
              <a:t>Ensures that assessment scale is appropriate </a:t>
            </a:r>
            <a:endParaRPr lang="en-GB" dirty="0"/>
          </a:p>
        </p:txBody>
      </p:sp>
      <p:sp>
        <p:nvSpPr>
          <p:cNvPr id="9" name="TextBox 8"/>
          <p:cNvSpPr txBox="1"/>
          <p:nvPr/>
        </p:nvSpPr>
        <p:spPr>
          <a:xfrm>
            <a:off x="1285852" y="3500438"/>
            <a:ext cx="6528903" cy="369332"/>
          </a:xfrm>
          <a:prstGeom prst="rect">
            <a:avLst/>
          </a:prstGeom>
          <a:noFill/>
        </p:spPr>
        <p:txBody>
          <a:bodyPr wrap="none" rtlCol="0">
            <a:spAutoFit/>
          </a:bodyPr>
          <a:lstStyle/>
          <a:p>
            <a:r>
              <a:rPr lang="en-US" dirty="0" smtClean="0"/>
              <a:t>Ensures that all appropriate environmental variables are considered</a:t>
            </a:r>
            <a:endParaRPr lang="en-GB" dirty="0"/>
          </a:p>
        </p:txBody>
      </p:sp>
      <p:sp>
        <p:nvSpPr>
          <p:cNvPr id="10" name="TextBox 9"/>
          <p:cNvSpPr txBox="1"/>
          <p:nvPr/>
        </p:nvSpPr>
        <p:spPr>
          <a:xfrm>
            <a:off x="1285852" y="4000504"/>
            <a:ext cx="4945136" cy="369332"/>
          </a:xfrm>
          <a:prstGeom prst="rect">
            <a:avLst/>
          </a:prstGeom>
          <a:noFill/>
        </p:spPr>
        <p:txBody>
          <a:bodyPr wrap="none" rtlCol="0">
            <a:spAutoFit/>
          </a:bodyPr>
          <a:lstStyle/>
          <a:p>
            <a:r>
              <a:rPr lang="en-US" dirty="0" smtClean="0"/>
              <a:t>Accounts for cumulative impacts are accounted for</a:t>
            </a:r>
            <a:endParaRPr lang="en-GB" dirty="0"/>
          </a:p>
        </p:txBody>
      </p:sp>
      <p:sp>
        <p:nvSpPr>
          <p:cNvPr id="11" name="TextBox 10"/>
          <p:cNvSpPr txBox="1"/>
          <p:nvPr/>
        </p:nvSpPr>
        <p:spPr>
          <a:xfrm>
            <a:off x="1285852" y="4500570"/>
            <a:ext cx="5215338" cy="369332"/>
          </a:xfrm>
          <a:prstGeom prst="rect">
            <a:avLst/>
          </a:prstGeom>
          <a:noFill/>
        </p:spPr>
        <p:txBody>
          <a:bodyPr wrap="none" rtlCol="0">
            <a:spAutoFit/>
          </a:bodyPr>
          <a:lstStyle/>
          <a:p>
            <a:r>
              <a:rPr lang="en-US" dirty="0" smtClean="0"/>
              <a:t>Identifies &amp; specifies data inputs and product outputs</a:t>
            </a:r>
            <a:endParaRPr lang="en-GB" dirty="0"/>
          </a:p>
        </p:txBody>
      </p:sp>
      <p:sp>
        <p:nvSpPr>
          <p:cNvPr id="12" name="TextBox 11"/>
          <p:cNvSpPr txBox="1"/>
          <p:nvPr/>
        </p:nvSpPr>
        <p:spPr>
          <a:xfrm>
            <a:off x="1285852" y="5000636"/>
            <a:ext cx="6828151" cy="369332"/>
          </a:xfrm>
          <a:prstGeom prst="rect">
            <a:avLst/>
          </a:prstGeom>
          <a:noFill/>
        </p:spPr>
        <p:txBody>
          <a:bodyPr wrap="none" rtlCol="0">
            <a:spAutoFit/>
          </a:bodyPr>
          <a:lstStyle/>
          <a:p>
            <a:r>
              <a:rPr lang="en-US" dirty="0" smtClean="0"/>
              <a:t>Proposes options for approach to assessment (including range of tools)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714356"/>
            <a:ext cx="3992183"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Introducing </a:t>
            </a:r>
            <a:r>
              <a:rPr lang="en-US" sz="3600" b="1" dirty="0" err="1" smtClean="0">
                <a:effectLst>
                  <a:outerShdw blurRad="38100" dist="38100" dir="2700000" algn="tl">
                    <a:srgbClr val="000000">
                      <a:alpha val="43137"/>
                    </a:srgbClr>
                  </a:outerShdw>
                </a:effectLst>
              </a:rPr>
              <a:t>CoDAST</a:t>
            </a:r>
            <a:endParaRPr lang="en-GB" sz="3600" b="1" dirty="0">
              <a:effectLst>
                <a:outerShdw blurRad="38100" dist="38100" dir="2700000" algn="tl">
                  <a:srgbClr val="000000">
                    <a:alpha val="43137"/>
                  </a:srgbClr>
                </a:outerShdw>
              </a:effectLst>
            </a:endParaRPr>
          </a:p>
        </p:txBody>
      </p:sp>
      <p:sp>
        <p:nvSpPr>
          <p:cNvPr id="5" name="Rectangle 4"/>
          <p:cNvSpPr/>
          <p:nvPr/>
        </p:nvSpPr>
        <p:spPr>
          <a:xfrm>
            <a:off x="0" y="1857364"/>
            <a:ext cx="9144000" cy="584775"/>
          </a:xfrm>
          <a:prstGeom prst="rect">
            <a:avLst/>
          </a:prstGeom>
        </p:spPr>
        <p:txBody>
          <a:bodyPr wrap="square">
            <a:spAutoFit/>
          </a:bodyPr>
          <a:lstStyle/>
          <a:p>
            <a:pPr algn="ctr"/>
            <a:r>
              <a:rPr lang="en-GB" sz="3200" b="1" dirty="0"/>
              <a:t>Coastal Development Assessment Scoping Tool </a:t>
            </a:r>
            <a:endParaRPr lang="en-GB" sz="3200" dirty="0"/>
          </a:p>
        </p:txBody>
      </p:sp>
      <p:pic>
        <p:nvPicPr>
          <p:cNvPr id="6" name="Picture 6"/>
          <p:cNvPicPr>
            <a:picLocks noChangeAspect="1" noChangeArrowheads="1"/>
          </p:cNvPicPr>
          <p:nvPr/>
        </p:nvPicPr>
        <p:blipFill>
          <a:blip r:embed="rId2"/>
          <a:srcRect/>
          <a:stretch>
            <a:fillRect/>
          </a:stretch>
        </p:blipFill>
        <p:spPr bwMode="auto">
          <a:xfrm>
            <a:off x="7358082" y="285728"/>
            <a:ext cx="1512105" cy="1071570"/>
          </a:xfrm>
          <a:prstGeom prst="rect">
            <a:avLst/>
          </a:prstGeom>
          <a:noFill/>
          <a:ln w="9525">
            <a:noFill/>
            <a:miter lim="800000"/>
            <a:headEnd/>
            <a:tailEnd/>
          </a:ln>
        </p:spPr>
      </p:pic>
      <p:graphicFrame>
        <p:nvGraphicFramePr>
          <p:cNvPr id="15" name="Table 14"/>
          <p:cNvGraphicFramePr>
            <a:graphicFrameLocks noGrp="1"/>
          </p:cNvGraphicFramePr>
          <p:nvPr/>
        </p:nvGraphicFramePr>
        <p:xfrm>
          <a:off x="642910" y="2500306"/>
          <a:ext cx="7786743" cy="4058920"/>
        </p:xfrm>
        <a:graphic>
          <a:graphicData uri="http://schemas.openxmlformats.org/drawingml/2006/table">
            <a:tbl>
              <a:tblPr firstRow="1" bandRow="1">
                <a:tableStyleId>{5C22544A-7EE6-4342-B048-85BDC9FD1C3A}</a:tableStyleId>
              </a:tblPr>
              <a:tblGrid>
                <a:gridCol w="1571636"/>
                <a:gridCol w="1643075"/>
                <a:gridCol w="1143008"/>
                <a:gridCol w="1143008"/>
                <a:gridCol w="1143008"/>
                <a:gridCol w="1143008"/>
              </a:tblGrid>
              <a:tr h="370840">
                <a:tc>
                  <a:txBody>
                    <a:bodyPr/>
                    <a:lstStyle/>
                    <a:p>
                      <a:endParaRPr lang="en-GB" dirty="0"/>
                    </a:p>
                  </a:txBody>
                  <a:tcPr/>
                </a:tc>
                <a:tc>
                  <a:txBody>
                    <a:bodyPr/>
                    <a:lstStyle/>
                    <a:p>
                      <a:r>
                        <a:rPr lang="en-GB" sz="1800" b="1" kern="1200" dirty="0" smtClean="0">
                          <a:solidFill>
                            <a:schemeClr val="lt1"/>
                          </a:solidFill>
                          <a:latin typeface="+mn-lt"/>
                          <a:ea typeface="+mn-ea"/>
                          <a:cs typeface="+mn-cs"/>
                        </a:rPr>
                        <a:t>Scope of impact considerations &amp; issues</a:t>
                      </a:r>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Outputs Required</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Time &amp; space scales</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Data Requirements </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Methods &amp; tools</a:t>
                      </a:r>
                    </a:p>
                    <a:p>
                      <a:endParaRPr lang="en-GB"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mn-lt"/>
                          <a:ea typeface="+mn-ea"/>
                          <a:cs typeface="+mn-cs"/>
                        </a:rPr>
                        <a:t>Pipelines &amp; other discharges</a:t>
                      </a:r>
                      <a:endParaRPr lang="en-GB" sz="1600" kern="1200" dirty="0" smtClean="0">
                        <a:solidFill>
                          <a:schemeClr val="dk1"/>
                        </a:solidFill>
                        <a:latin typeface="+mn-lt"/>
                        <a:ea typeface="+mn-ea"/>
                        <a:cs typeface="+mn-cs"/>
                      </a:endParaRP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mn-lt"/>
                          <a:ea typeface="+mn-ea"/>
                          <a:cs typeface="+mn-cs"/>
                        </a:rPr>
                        <a:t> Solid Structures</a:t>
                      </a:r>
                      <a:endParaRPr lang="en-GB" sz="1600" kern="1200" dirty="0" smtClean="0">
                        <a:solidFill>
                          <a:schemeClr val="dk1"/>
                        </a:solidFill>
                        <a:latin typeface="+mn-lt"/>
                        <a:ea typeface="+mn-ea"/>
                        <a:cs typeface="+mn-cs"/>
                      </a:endParaRP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dk1"/>
                          </a:solidFill>
                          <a:latin typeface="+mn-lt"/>
                          <a:ea typeface="+mn-ea"/>
                          <a:cs typeface="+mn-cs"/>
                        </a:rPr>
                        <a:t>Water &amp; Sediment Flow Modification</a:t>
                      </a:r>
                      <a:endParaRPr lang="en-GB" sz="1400" kern="1200" dirty="0" smtClean="0">
                        <a:solidFill>
                          <a:schemeClr val="dk1"/>
                        </a:solidFill>
                        <a:latin typeface="+mn-lt"/>
                        <a:ea typeface="+mn-ea"/>
                        <a:cs typeface="+mn-cs"/>
                      </a:endParaRP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grpSp>
        <p:nvGrpSpPr>
          <p:cNvPr id="20" name="Group 19"/>
          <p:cNvGrpSpPr/>
          <p:nvPr/>
        </p:nvGrpSpPr>
        <p:grpSpPr>
          <a:xfrm>
            <a:off x="2214546" y="3924264"/>
            <a:ext cx="5643602" cy="2862322"/>
            <a:chOff x="2214546" y="3924264"/>
            <a:chExt cx="5643602" cy="2862322"/>
          </a:xfrm>
        </p:grpSpPr>
        <p:sp>
          <p:nvSpPr>
            <p:cNvPr id="16" name="TextBox 15"/>
            <p:cNvSpPr txBox="1"/>
            <p:nvPr/>
          </p:nvSpPr>
          <p:spPr>
            <a:xfrm>
              <a:off x="3786182" y="3924264"/>
              <a:ext cx="4071966" cy="2862322"/>
            </a:xfrm>
            <a:prstGeom prst="rect">
              <a:avLst/>
            </a:prstGeom>
            <a:solidFill>
              <a:schemeClr val="bg2"/>
            </a:solidFill>
          </p:spPr>
          <p:txBody>
            <a:bodyPr wrap="square" rtlCol="0">
              <a:spAutoFit/>
            </a:bodyPr>
            <a:lstStyle/>
            <a:p>
              <a:pPr lvl="0"/>
              <a:r>
                <a:rPr lang="en-GB" dirty="0"/>
                <a:t>Dredge Channels </a:t>
              </a:r>
            </a:p>
            <a:p>
              <a:pPr lvl="0"/>
              <a:r>
                <a:rPr lang="en-GB" dirty="0"/>
                <a:t>Dredge Spoils</a:t>
              </a:r>
            </a:p>
            <a:p>
              <a:pPr lvl="0"/>
              <a:r>
                <a:rPr lang="en-GB" dirty="0"/>
                <a:t>Dredge Processing</a:t>
              </a:r>
            </a:p>
            <a:p>
              <a:pPr lvl="0"/>
              <a:r>
                <a:rPr lang="en-GB" dirty="0"/>
                <a:t>River Flow modification</a:t>
              </a:r>
            </a:p>
            <a:p>
              <a:pPr lvl="0"/>
              <a:r>
                <a:rPr lang="en-GB" dirty="0"/>
                <a:t>Beach Mining</a:t>
              </a:r>
            </a:p>
            <a:p>
              <a:pPr lvl="0"/>
              <a:r>
                <a:rPr lang="en-GB" dirty="0"/>
                <a:t>Estuarine sand-mining and dredging</a:t>
              </a:r>
            </a:p>
            <a:p>
              <a:pPr lvl="0"/>
              <a:r>
                <a:rPr lang="en-GB" dirty="0"/>
                <a:t>Estuarine Mouth State modification (artificial breaching)</a:t>
              </a:r>
            </a:p>
            <a:p>
              <a:pPr lvl="0"/>
              <a:r>
                <a:rPr lang="en-GB" dirty="0"/>
                <a:t>Sediment bypass schemes</a:t>
              </a:r>
            </a:p>
            <a:p>
              <a:endParaRPr lang="en-GB" dirty="0"/>
            </a:p>
          </p:txBody>
        </p:sp>
        <p:cxnSp>
          <p:nvCxnSpPr>
            <p:cNvPr id="18" name="Straight Arrow Connector 17"/>
            <p:cNvCxnSpPr>
              <a:stCxn id="16" idx="1"/>
            </p:cNvCxnSpPr>
            <p:nvPr/>
          </p:nvCxnSpPr>
          <p:spPr>
            <a:xfrm rot="10800000" flipV="1">
              <a:off x="2214546" y="5355424"/>
              <a:ext cx="1571636" cy="288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714356"/>
            <a:ext cx="3992183"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Introducing </a:t>
            </a:r>
            <a:r>
              <a:rPr lang="en-US" sz="3600" b="1" dirty="0" err="1" smtClean="0">
                <a:effectLst>
                  <a:outerShdw blurRad="38100" dist="38100" dir="2700000" algn="tl">
                    <a:srgbClr val="000000">
                      <a:alpha val="43137"/>
                    </a:srgbClr>
                  </a:outerShdw>
                </a:effectLst>
              </a:rPr>
              <a:t>CoDAST</a:t>
            </a:r>
            <a:endParaRPr lang="en-GB" sz="3600" b="1" dirty="0">
              <a:effectLst>
                <a:outerShdw blurRad="38100" dist="38100" dir="2700000" algn="tl">
                  <a:srgbClr val="000000">
                    <a:alpha val="43137"/>
                  </a:srgbClr>
                </a:outerShdw>
              </a:effectLst>
            </a:endParaRPr>
          </a:p>
        </p:txBody>
      </p:sp>
      <p:sp>
        <p:nvSpPr>
          <p:cNvPr id="5" name="Rectangle 4"/>
          <p:cNvSpPr/>
          <p:nvPr/>
        </p:nvSpPr>
        <p:spPr>
          <a:xfrm>
            <a:off x="0" y="1857364"/>
            <a:ext cx="9144000" cy="584775"/>
          </a:xfrm>
          <a:prstGeom prst="rect">
            <a:avLst/>
          </a:prstGeom>
        </p:spPr>
        <p:txBody>
          <a:bodyPr wrap="square">
            <a:spAutoFit/>
          </a:bodyPr>
          <a:lstStyle/>
          <a:p>
            <a:pPr algn="ctr"/>
            <a:r>
              <a:rPr lang="en-GB" sz="3200" b="1" dirty="0"/>
              <a:t>Coastal Development Assessment Scoping Tool </a:t>
            </a:r>
            <a:endParaRPr lang="en-GB" sz="3200" dirty="0"/>
          </a:p>
        </p:txBody>
      </p:sp>
      <p:pic>
        <p:nvPicPr>
          <p:cNvPr id="6" name="Picture 6"/>
          <p:cNvPicPr>
            <a:picLocks noChangeAspect="1" noChangeArrowheads="1"/>
          </p:cNvPicPr>
          <p:nvPr/>
        </p:nvPicPr>
        <p:blipFill>
          <a:blip r:embed="rId2"/>
          <a:srcRect/>
          <a:stretch>
            <a:fillRect/>
          </a:stretch>
        </p:blipFill>
        <p:spPr bwMode="auto">
          <a:xfrm>
            <a:off x="7358082" y="285728"/>
            <a:ext cx="1512105" cy="1071570"/>
          </a:xfrm>
          <a:prstGeom prst="rect">
            <a:avLst/>
          </a:prstGeom>
          <a:noFill/>
          <a:ln w="9525">
            <a:noFill/>
            <a:miter lim="800000"/>
            <a:headEnd/>
            <a:tailEnd/>
          </a:ln>
        </p:spPr>
      </p:pic>
      <p:graphicFrame>
        <p:nvGraphicFramePr>
          <p:cNvPr id="15" name="Table 14"/>
          <p:cNvGraphicFramePr>
            <a:graphicFrameLocks noGrp="1"/>
          </p:cNvGraphicFramePr>
          <p:nvPr/>
        </p:nvGraphicFramePr>
        <p:xfrm>
          <a:off x="642910" y="2500306"/>
          <a:ext cx="7786743" cy="3815080"/>
        </p:xfrm>
        <a:graphic>
          <a:graphicData uri="http://schemas.openxmlformats.org/drawingml/2006/table">
            <a:tbl>
              <a:tblPr firstRow="1" bandRow="1">
                <a:tableStyleId>{5C22544A-7EE6-4342-B048-85BDC9FD1C3A}</a:tableStyleId>
              </a:tblPr>
              <a:tblGrid>
                <a:gridCol w="1714512"/>
                <a:gridCol w="1500199"/>
                <a:gridCol w="1143008"/>
                <a:gridCol w="1143008"/>
                <a:gridCol w="1143008"/>
                <a:gridCol w="1143008"/>
              </a:tblGrid>
              <a:tr h="370840">
                <a:tc>
                  <a:txBody>
                    <a:bodyPr/>
                    <a:lstStyle/>
                    <a:p>
                      <a:endParaRPr lang="en-GB" dirty="0"/>
                    </a:p>
                  </a:txBody>
                  <a:tcPr/>
                </a:tc>
                <a:tc>
                  <a:txBody>
                    <a:bodyPr/>
                    <a:lstStyle/>
                    <a:p>
                      <a:r>
                        <a:rPr lang="en-GB" sz="1800" b="1" kern="1200" dirty="0" smtClean="0">
                          <a:solidFill>
                            <a:schemeClr val="lt1"/>
                          </a:solidFill>
                          <a:latin typeface="+mn-lt"/>
                          <a:ea typeface="+mn-ea"/>
                          <a:cs typeface="+mn-cs"/>
                        </a:rPr>
                        <a:t>Scope of impact considerations &amp; issues</a:t>
                      </a:r>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Outputs Required</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Time &amp; space scales</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Data Requirements </a:t>
                      </a:r>
                    </a:p>
                    <a:p>
                      <a:endParaRPr lang="en-GB"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lt1"/>
                          </a:solidFill>
                          <a:latin typeface="+mn-lt"/>
                          <a:ea typeface="+mn-ea"/>
                          <a:cs typeface="+mn-cs"/>
                        </a:rPr>
                        <a:t>Methods &amp; tools</a:t>
                      </a:r>
                    </a:p>
                    <a:p>
                      <a:endParaRPr lang="en-GB" dirty="0"/>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mn-lt"/>
                          <a:ea typeface="+mn-ea"/>
                          <a:cs typeface="+mn-cs"/>
                        </a:rPr>
                        <a:t>Pipelines &amp; other discharges</a:t>
                      </a:r>
                      <a:endParaRPr lang="en-GB" sz="1600" kern="1200" dirty="0" smtClean="0">
                        <a:solidFill>
                          <a:schemeClr val="dk1"/>
                        </a:solidFill>
                        <a:latin typeface="+mn-lt"/>
                        <a:ea typeface="+mn-ea"/>
                        <a:cs typeface="+mn-cs"/>
                      </a:endParaRP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latin typeface="+mn-lt"/>
                          <a:ea typeface="+mn-ea"/>
                          <a:cs typeface="+mn-cs"/>
                        </a:rPr>
                        <a:t> Solid Structures</a:t>
                      </a:r>
                      <a:endParaRPr lang="en-GB" sz="1600" kern="1200" dirty="0" smtClean="0">
                        <a:solidFill>
                          <a:schemeClr val="dk1"/>
                        </a:solidFill>
                        <a:latin typeface="+mn-lt"/>
                        <a:ea typeface="+mn-ea"/>
                        <a:cs typeface="+mn-cs"/>
                      </a:endParaRPr>
                    </a:p>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dk1"/>
                          </a:solidFill>
                          <a:latin typeface="+mn-lt"/>
                          <a:ea typeface="+mn-ea"/>
                          <a:cs typeface="+mn-cs"/>
                        </a:rPr>
                        <a:t>Water &amp; Sediment Flow Modification</a:t>
                      </a:r>
                      <a:endParaRPr lang="en-GB" sz="1400" kern="1200" dirty="0" smtClean="0">
                        <a:solidFill>
                          <a:schemeClr val="dk1"/>
                        </a:solidFill>
                        <a:latin typeface="+mn-lt"/>
                        <a:ea typeface="+mn-ea"/>
                        <a:cs typeface="+mn-cs"/>
                      </a:endParaRPr>
                    </a:p>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grpSp>
        <p:nvGrpSpPr>
          <p:cNvPr id="2" name="Group 19"/>
          <p:cNvGrpSpPr/>
          <p:nvPr/>
        </p:nvGrpSpPr>
        <p:grpSpPr>
          <a:xfrm>
            <a:off x="3571868" y="2643182"/>
            <a:ext cx="4786346" cy="3416320"/>
            <a:chOff x="3571868" y="2643182"/>
            <a:chExt cx="4786346" cy="3416320"/>
          </a:xfrm>
        </p:grpSpPr>
        <p:sp>
          <p:nvSpPr>
            <p:cNvPr id="16" name="TextBox 15"/>
            <p:cNvSpPr txBox="1"/>
            <p:nvPr/>
          </p:nvSpPr>
          <p:spPr>
            <a:xfrm>
              <a:off x="4286248" y="2643182"/>
              <a:ext cx="4071966" cy="3416320"/>
            </a:xfrm>
            <a:prstGeom prst="rect">
              <a:avLst/>
            </a:prstGeom>
            <a:solidFill>
              <a:schemeClr val="bg2"/>
            </a:solidFill>
          </p:spPr>
          <p:txBody>
            <a:bodyPr wrap="square" rtlCol="0">
              <a:spAutoFit/>
            </a:bodyPr>
            <a:lstStyle/>
            <a:p>
              <a:r>
                <a:rPr lang="en-GB" dirty="0"/>
                <a:t>These range from physical considerations (including erosion, deposition, flow rates, water column properties), through water quality considerations (including issues such as </a:t>
              </a:r>
              <a:r>
                <a:rPr lang="en-GB" dirty="0" err="1"/>
                <a:t>eutrophication</a:t>
              </a:r>
              <a:r>
                <a:rPr lang="en-GB" dirty="0"/>
                <a:t>, metal accumulation, salinity changes), to ecosystem considerations (including habitat changes)  These considerations then assist in defining the scale, data and tools that would be applied to the study under consideration.</a:t>
              </a:r>
            </a:p>
            <a:p>
              <a:endParaRPr lang="en-GB" dirty="0"/>
            </a:p>
          </p:txBody>
        </p:sp>
        <p:cxnSp>
          <p:nvCxnSpPr>
            <p:cNvPr id="18" name="Straight Arrow Connector 17"/>
            <p:cNvCxnSpPr>
              <a:stCxn id="16" idx="1"/>
            </p:cNvCxnSpPr>
            <p:nvPr/>
          </p:nvCxnSpPr>
          <p:spPr>
            <a:xfrm rot="10800000">
              <a:off x="3571868" y="3929066"/>
              <a:ext cx="714380" cy="422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1736" y="714356"/>
            <a:ext cx="3992183"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Introducing </a:t>
            </a:r>
            <a:r>
              <a:rPr lang="en-US" sz="3600" b="1" dirty="0" err="1" smtClean="0">
                <a:effectLst>
                  <a:outerShdw blurRad="38100" dist="38100" dir="2700000" algn="tl">
                    <a:srgbClr val="000000">
                      <a:alpha val="43137"/>
                    </a:srgbClr>
                  </a:outerShdw>
                </a:effectLst>
              </a:rPr>
              <a:t>CoDAST</a:t>
            </a:r>
            <a:endParaRPr lang="en-GB" sz="3600" b="1" dirty="0">
              <a:effectLst>
                <a:outerShdw blurRad="38100" dist="38100" dir="2700000" algn="tl">
                  <a:srgbClr val="000000">
                    <a:alpha val="43137"/>
                  </a:srgbClr>
                </a:outerShdw>
              </a:effectLst>
            </a:endParaRPr>
          </a:p>
        </p:txBody>
      </p:sp>
      <p:sp>
        <p:nvSpPr>
          <p:cNvPr id="5" name="Rectangle 4"/>
          <p:cNvSpPr/>
          <p:nvPr/>
        </p:nvSpPr>
        <p:spPr>
          <a:xfrm>
            <a:off x="0" y="1857364"/>
            <a:ext cx="9144000" cy="584775"/>
          </a:xfrm>
          <a:prstGeom prst="rect">
            <a:avLst/>
          </a:prstGeom>
        </p:spPr>
        <p:txBody>
          <a:bodyPr wrap="square">
            <a:spAutoFit/>
          </a:bodyPr>
          <a:lstStyle/>
          <a:p>
            <a:pPr algn="ctr"/>
            <a:r>
              <a:rPr lang="en-GB" sz="3200" b="1" dirty="0"/>
              <a:t>Coastal Development Assessment Scoping Tool </a:t>
            </a:r>
            <a:endParaRPr lang="en-GB" sz="3200" dirty="0"/>
          </a:p>
        </p:txBody>
      </p:sp>
      <p:pic>
        <p:nvPicPr>
          <p:cNvPr id="6" name="Picture 6"/>
          <p:cNvPicPr>
            <a:picLocks noChangeAspect="1" noChangeArrowheads="1"/>
          </p:cNvPicPr>
          <p:nvPr/>
        </p:nvPicPr>
        <p:blipFill>
          <a:blip r:embed="rId2"/>
          <a:srcRect/>
          <a:stretch>
            <a:fillRect/>
          </a:stretch>
        </p:blipFill>
        <p:spPr bwMode="auto">
          <a:xfrm>
            <a:off x="7358082" y="285728"/>
            <a:ext cx="1512105" cy="1071570"/>
          </a:xfrm>
          <a:prstGeom prst="rect">
            <a:avLst/>
          </a:prstGeom>
          <a:noFill/>
          <a:ln w="9525">
            <a:noFill/>
            <a:miter lim="800000"/>
            <a:headEnd/>
            <a:tailEnd/>
          </a:ln>
        </p:spPr>
      </p:pic>
      <p:sp>
        <p:nvSpPr>
          <p:cNvPr id="9" name="TextBox 8"/>
          <p:cNvSpPr txBox="1"/>
          <p:nvPr/>
        </p:nvSpPr>
        <p:spPr>
          <a:xfrm>
            <a:off x="1714480" y="3143248"/>
            <a:ext cx="5751062" cy="1477328"/>
          </a:xfrm>
          <a:prstGeom prst="rect">
            <a:avLst/>
          </a:prstGeom>
          <a:noFill/>
        </p:spPr>
        <p:txBody>
          <a:bodyPr wrap="none" rtlCol="0">
            <a:spAutoFit/>
          </a:bodyPr>
          <a:lstStyle/>
          <a:p>
            <a:r>
              <a:rPr lang="en-US" u="sng" dirty="0" smtClean="0"/>
              <a:t>Assumptions &amp; Limitations</a:t>
            </a:r>
            <a:r>
              <a:rPr lang="en-US" dirty="0" smtClean="0"/>
              <a:t>:</a:t>
            </a:r>
          </a:p>
          <a:p>
            <a:endParaRPr lang="en-US" dirty="0"/>
          </a:p>
          <a:p>
            <a:r>
              <a:rPr lang="en-US" dirty="0" smtClean="0"/>
              <a:t>Physical and </a:t>
            </a:r>
            <a:r>
              <a:rPr lang="en-US" dirty="0" err="1" smtClean="0"/>
              <a:t>abiotic</a:t>
            </a:r>
            <a:r>
              <a:rPr lang="en-US" dirty="0" smtClean="0"/>
              <a:t> only (at this stage)</a:t>
            </a:r>
          </a:p>
          <a:p>
            <a:r>
              <a:rPr lang="en-US" dirty="0" smtClean="0"/>
              <a:t>Assumes appropriate governance framework</a:t>
            </a:r>
          </a:p>
          <a:p>
            <a:r>
              <a:rPr lang="en-US" dirty="0" smtClean="0"/>
              <a:t>Issues with connecting tools and methods (interoperability)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71736" y="1643050"/>
            <a:ext cx="4692310" cy="3693319"/>
          </a:xfrm>
          <a:prstGeom prst="rect">
            <a:avLst/>
          </a:prstGeom>
          <a:noFill/>
        </p:spPr>
        <p:txBody>
          <a:bodyPr wrap="none" rtlCol="0">
            <a:spAutoFit/>
          </a:bodyPr>
          <a:lstStyle/>
          <a:p>
            <a:r>
              <a:rPr lang="en-US" dirty="0" smtClean="0"/>
              <a:t>Operational Oceanography</a:t>
            </a:r>
          </a:p>
          <a:p>
            <a:r>
              <a:rPr lang="en-US" dirty="0" smtClean="0"/>
              <a:t>Range of scales</a:t>
            </a:r>
            <a:r>
              <a:rPr lang="en-GB" dirty="0" smtClean="0"/>
              <a:t> / questions and tools</a:t>
            </a:r>
          </a:p>
          <a:p>
            <a:endParaRPr lang="en-US" dirty="0" smtClean="0"/>
          </a:p>
          <a:p>
            <a:r>
              <a:rPr lang="en-US" dirty="0" err="1" smtClean="0"/>
              <a:t>Modelling</a:t>
            </a:r>
            <a:r>
              <a:rPr lang="en-US" dirty="0" smtClean="0"/>
              <a:t>:</a:t>
            </a:r>
          </a:p>
          <a:p>
            <a:endParaRPr lang="en-US" dirty="0"/>
          </a:p>
          <a:p>
            <a:r>
              <a:rPr lang="en-US" dirty="0" smtClean="0"/>
              <a:t>ROMS / MOM – </a:t>
            </a:r>
            <a:r>
              <a:rPr lang="en-US" dirty="0" err="1" smtClean="0"/>
              <a:t>Bluelink</a:t>
            </a:r>
            <a:endParaRPr lang="en-US" dirty="0" smtClean="0"/>
          </a:p>
          <a:p>
            <a:r>
              <a:rPr lang="en-US" dirty="0" smtClean="0"/>
              <a:t>Boundary  conditions/ coupling and assimilation</a:t>
            </a:r>
          </a:p>
          <a:p>
            <a:r>
              <a:rPr lang="en-US" dirty="0" smtClean="0"/>
              <a:t>Small scale  examples</a:t>
            </a:r>
          </a:p>
          <a:p>
            <a:endParaRPr lang="en-US" dirty="0" smtClean="0"/>
          </a:p>
          <a:p>
            <a:r>
              <a:rPr lang="en-US" dirty="0" smtClean="0"/>
              <a:t>Coastal management examples</a:t>
            </a:r>
          </a:p>
          <a:p>
            <a:endParaRPr lang="en-US" dirty="0" smtClean="0"/>
          </a:p>
          <a:p>
            <a:r>
              <a:rPr lang="en-US" dirty="0" smtClean="0"/>
              <a:t>Observations: PICO</a:t>
            </a:r>
          </a:p>
          <a:p>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1428792" y="-1"/>
            <a:ext cx="11715832" cy="7322395"/>
          </a:xfrm>
          <a:prstGeom prst="rect">
            <a:avLst/>
          </a:prstGeom>
          <a:noFill/>
          <a:ln w="9525">
            <a:noFill/>
            <a:miter lim="800000"/>
            <a:headEnd/>
            <a:tailEnd/>
          </a:ln>
        </p:spPr>
      </p:pic>
      <p:sp>
        <p:nvSpPr>
          <p:cNvPr id="21" name="Rectangle 20"/>
          <p:cNvSpPr/>
          <p:nvPr/>
        </p:nvSpPr>
        <p:spPr>
          <a:xfrm>
            <a:off x="4286248" y="4286256"/>
            <a:ext cx="2000264" cy="1000132"/>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28794" y="428604"/>
            <a:ext cx="5143536" cy="461665"/>
          </a:xfrm>
          <a:prstGeom prst="rect">
            <a:avLst/>
          </a:prstGeom>
          <a:noFill/>
        </p:spPr>
        <p:txBody>
          <a:bodyPr wrap="square" rtlCol="0">
            <a:spAutoFit/>
          </a:bodyPr>
          <a:lstStyle/>
          <a:p>
            <a:r>
              <a:rPr lang="en-US" sz="2400" b="1" dirty="0" smtClean="0"/>
              <a:t>Range of Scales</a:t>
            </a:r>
            <a:r>
              <a:rPr lang="en-GB" sz="2400" b="1" dirty="0" smtClean="0"/>
              <a:t> / Questions &amp; Tools</a:t>
            </a:r>
            <a:endParaRPr lang="en-US" sz="2400" b="1" dirty="0" smtClean="0"/>
          </a:p>
        </p:txBody>
      </p:sp>
      <p:cxnSp>
        <p:nvCxnSpPr>
          <p:cNvPr id="4" name="Straight Arrow Connector 3"/>
          <p:cNvCxnSpPr/>
          <p:nvPr/>
        </p:nvCxnSpPr>
        <p:spPr>
          <a:xfrm rot="5400000" flipH="1" flipV="1">
            <a:off x="-428660" y="3571876"/>
            <a:ext cx="40005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42976" y="5000636"/>
            <a:ext cx="678661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96133" y="5334672"/>
            <a:ext cx="1775999" cy="523220"/>
          </a:xfrm>
          <a:prstGeom prst="rect">
            <a:avLst/>
          </a:prstGeom>
          <a:noFill/>
        </p:spPr>
        <p:txBody>
          <a:bodyPr wrap="none" rtlCol="0">
            <a:spAutoFit/>
          </a:bodyPr>
          <a:lstStyle/>
          <a:p>
            <a:r>
              <a:rPr lang="en-US" sz="2800" b="1" dirty="0" smtClean="0"/>
              <a:t>Resolution</a:t>
            </a:r>
            <a:endParaRPr lang="en-GB" sz="2800" b="1" dirty="0"/>
          </a:p>
        </p:txBody>
      </p:sp>
      <p:sp>
        <p:nvSpPr>
          <p:cNvPr id="8" name="TextBox 7"/>
          <p:cNvSpPr txBox="1"/>
          <p:nvPr/>
        </p:nvSpPr>
        <p:spPr>
          <a:xfrm>
            <a:off x="642910" y="3071810"/>
            <a:ext cx="950388" cy="523220"/>
          </a:xfrm>
          <a:prstGeom prst="rect">
            <a:avLst/>
          </a:prstGeom>
          <a:noFill/>
        </p:spPr>
        <p:txBody>
          <a:bodyPr wrap="none" rtlCol="0">
            <a:spAutoFit/>
          </a:bodyPr>
          <a:lstStyle/>
          <a:p>
            <a:r>
              <a:rPr lang="en-US" sz="2800" b="1" dirty="0" smtClean="0"/>
              <a:t>Scale</a:t>
            </a:r>
            <a:endParaRPr lang="en-GB" sz="2800" b="1" dirty="0"/>
          </a:p>
        </p:txBody>
      </p:sp>
      <p:sp>
        <p:nvSpPr>
          <p:cNvPr id="9" name="TextBox 8"/>
          <p:cNvSpPr txBox="1"/>
          <p:nvPr/>
        </p:nvSpPr>
        <p:spPr>
          <a:xfrm>
            <a:off x="285720" y="4117967"/>
            <a:ext cx="1384995" cy="954107"/>
          </a:xfrm>
          <a:prstGeom prst="rect">
            <a:avLst/>
          </a:prstGeom>
          <a:noFill/>
        </p:spPr>
        <p:txBody>
          <a:bodyPr wrap="none" rtlCol="0">
            <a:spAutoFit/>
          </a:bodyPr>
          <a:lstStyle/>
          <a:p>
            <a:pPr algn="r"/>
            <a:r>
              <a:rPr lang="en-US" sz="1400" dirty="0" smtClean="0"/>
              <a:t>Weeks / Months</a:t>
            </a:r>
          </a:p>
          <a:p>
            <a:pPr algn="r"/>
            <a:r>
              <a:rPr lang="en-US" sz="1400" dirty="0" smtClean="0"/>
              <a:t> / Decades</a:t>
            </a:r>
          </a:p>
          <a:p>
            <a:pPr algn="r"/>
            <a:endParaRPr lang="en-US" sz="1400" dirty="0" smtClean="0"/>
          </a:p>
          <a:p>
            <a:pPr algn="r"/>
            <a:r>
              <a:rPr lang="en-US" sz="1400" dirty="0" smtClean="0"/>
              <a:t>Km x 10</a:t>
            </a:r>
            <a:r>
              <a:rPr lang="en-US" sz="1400" baseline="30000" dirty="0" smtClean="0"/>
              <a:t>3</a:t>
            </a:r>
            <a:endParaRPr lang="en-GB" sz="1400" baseline="30000" dirty="0"/>
          </a:p>
        </p:txBody>
      </p:sp>
      <p:sp>
        <p:nvSpPr>
          <p:cNvPr id="10" name="TextBox 9"/>
          <p:cNvSpPr txBox="1"/>
          <p:nvPr/>
        </p:nvSpPr>
        <p:spPr>
          <a:xfrm>
            <a:off x="540103" y="1643050"/>
            <a:ext cx="1068626" cy="584775"/>
          </a:xfrm>
          <a:prstGeom prst="rect">
            <a:avLst/>
          </a:prstGeom>
          <a:noFill/>
        </p:spPr>
        <p:txBody>
          <a:bodyPr wrap="none" rtlCol="0">
            <a:spAutoFit/>
          </a:bodyPr>
          <a:lstStyle/>
          <a:p>
            <a:pPr algn="r"/>
            <a:r>
              <a:rPr lang="en-US" sz="1600" dirty="0" smtClean="0"/>
              <a:t>HRs / Days</a:t>
            </a:r>
          </a:p>
          <a:p>
            <a:pPr algn="r"/>
            <a:r>
              <a:rPr lang="en-US" sz="1600" dirty="0" smtClean="0"/>
              <a:t>Meters</a:t>
            </a:r>
            <a:endParaRPr lang="en-GB" sz="1600" dirty="0"/>
          </a:p>
        </p:txBody>
      </p:sp>
      <p:sp>
        <p:nvSpPr>
          <p:cNvPr id="11" name="Oval 10"/>
          <p:cNvSpPr/>
          <p:nvPr/>
        </p:nvSpPr>
        <p:spPr>
          <a:xfrm>
            <a:off x="1928794" y="3429000"/>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HYCOM</a:t>
            </a:r>
            <a:endParaRPr lang="en-GB" dirty="0"/>
          </a:p>
        </p:txBody>
      </p:sp>
      <p:sp>
        <p:nvSpPr>
          <p:cNvPr id="13" name="Oval 12"/>
          <p:cNvSpPr/>
          <p:nvPr/>
        </p:nvSpPr>
        <p:spPr>
          <a:xfrm>
            <a:off x="2857488" y="2857496"/>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MOM/</a:t>
            </a:r>
          </a:p>
          <a:p>
            <a:pPr algn="ctr"/>
            <a:r>
              <a:rPr lang="en-US" dirty="0" smtClean="0"/>
              <a:t>ROMS</a:t>
            </a:r>
            <a:endParaRPr lang="en-GB" dirty="0"/>
          </a:p>
        </p:txBody>
      </p:sp>
      <p:sp>
        <p:nvSpPr>
          <p:cNvPr id="14" name="Oval 13"/>
          <p:cNvSpPr/>
          <p:nvPr/>
        </p:nvSpPr>
        <p:spPr>
          <a:xfrm>
            <a:off x="3714744" y="2285992"/>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MOM/ ROMS</a:t>
            </a:r>
            <a:endParaRPr lang="en-GB" dirty="0"/>
          </a:p>
        </p:txBody>
      </p:sp>
      <p:sp>
        <p:nvSpPr>
          <p:cNvPr id="15" name="Oval 14"/>
          <p:cNvSpPr/>
          <p:nvPr/>
        </p:nvSpPr>
        <p:spPr>
          <a:xfrm>
            <a:off x="4643438" y="1643050"/>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MikeN</a:t>
            </a:r>
            <a:endParaRPr lang="en-GB" dirty="0"/>
          </a:p>
        </p:txBody>
      </p:sp>
      <p:sp>
        <p:nvSpPr>
          <p:cNvPr id="16" name="Oval 15"/>
          <p:cNvSpPr/>
          <p:nvPr/>
        </p:nvSpPr>
        <p:spPr>
          <a:xfrm>
            <a:off x="5500694" y="1071546"/>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Delt3D</a:t>
            </a:r>
          </a:p>
          <a:p>
            <a:pPr algn="ctr"/>
            <a:r>
              <a:rPr lang="en-US" dirty="0" smtClean="0"/>
              <a:t>DHI</a:t>
            </a:r>
            <a:endParaRPr lang="en-GB" dirty="0"/>
          </a:p>
        </p:txBody>
      </p:sp>
      <p:sp>
        <p:nvSpPr>
          <p:cNvPr id="18" name="TextBox 17"/>
          <p:cNvSpPr txBox="1"/>
          <p:nvPr/>
        </p:nvSpPr>
        <p:spPr>
          <a:xfrm>
            <a:off x="6215074" y="2643182"/>
            <a:ext cx="2820131" cy="923330"/>
          </a:xfrm>
          <a:prstGeom prst="rect">
            <a:avLst/>
          </a:prstGeom>
          <a:noFill/>
        </p:spPr>
        <p:txBody>
          <a:bodyPr wrap="none" rtlCol="0">
            <a:spAutoFit/>
          </a:bodyPr>
          <a:lstStyle/>
          <a:p>
            <a:r>
              <a:rPr lang="en-US" dirty="0" smtClean="0"/>
              <a:t>Local scale issues:</a:t>
            </a:r>
          </a:p>
          <a:p>
            <a:r>
              <a:rPr lang="en-US" dirty="0" smtClean="0"/>
              <a:t>e.g. Pipeline dispersal  EIA / </a:t>
            </a:r>
          </a:p>
          <a:p>
            <a:r>
              <a:rPr lang="en-US" dirty="0" smtClean="0"/>
              <a:t>Design of </a:t>
            </a:r>
            <a:r>
              <a:rPr lang="en-US" dirty="0" err="1" smtClean="0"/>
              <a:t>harbour</a:t>
            </a:r>
            <a:r>
              <a:rPr lang="en-US" dirty="0" smtClean="0"/>
              <a:t> wall</a:t>
            </a:r>
            <a:endParaRPr lang="en-GB" dirty="0"/>
          </a:p>
        </p:txBody>
      </p:sp>
      <p:cxnSp>
        <p:nvCxnSpPr>
          <p:cNvPr id="21" name="Straight Arrow Connector 20"/>
          <p:cNvCxnSpPr/>
          <p:nvPr/>
        </p:nvCxnSpPr>
        <p:spPr>
          <a:xfrm rot="16200000" flipV="1">
            <a:off x="6572264" y="2357430"/>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0" y="3786190"/>
            <a:ext cx="4346254" cy="369332"/>
          </a:xfrm>
          <a:prstGeom prst="rect">
            <a:avLst/>
          </a:prstGeom>
          <a:noFill/>
        </p:spPr>
        <p:txBody>
          <a:bodyPr wrap="none" rtlCol="0">
            <a:spAutoFit/>
          </a:bodyPr>
          <a:lstStyle/>
          <a:p>
            <a:r>
              <a:rPr lang="en-US" dirty="0" smtClean="0"/>
              <a:t>Bays &amp; Bights  - resolution of hydrodynamics</a:t>
            </a:r>
            <a:endParaRPr lang="en-GB" dirty="0"/>
          </a:p>
        </p:txBody>
      </p:sp>
      <p:cxnSp>
        <p:nvCxnSpPr>
          <p:cNvPr id="24" name="Straight Arrow Connector 23"/>
          <p:cNvCxnSpPr>
            <a:endCxn id="14" idx="5"/>
          </p:cNvCxnSpPr>
          <p:nvPr/>
        </p:nvCxnSpPr>
        <p:spPr>
          <a:xfrm rot="10800000">
            <a:off x="4934268" y="3383564"/>
            <a:ext cx="423551" cy="4026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43306" y="4500570"/>
            <a:ext cx="1897892" cy="369332"/>
          </a:xfrm>
          <a:prstGeom prst="rect">
            <a:avLst/>
          </a:prstGeom>
          <a:noFill/>
        </p:spPr>
        <p:txBody>
          <a:bodyPr wrap="none" rtlCol="0">
            <a:spAutoFit/>
          </a:bodyPr>
          <a:lstStyle/>
          <a:p>
            <a:r>
              <a:rPr lang="en-US" dirty="0" smtClean="0"/>
              <a:t>Systems and LMEs</a:t>
            </a:r>
            <a:endParaRPr lang="en-GB" dirty="0"/>
          </a:p>
        </p:txBody>
      </p:sp>
      <p:cxnSp>
        <p:nvCxnSpPr>
          <p:cNvPr id="27" name="Straight Arrow Connector 26"/>
          <p:cNvCxnSpPr/>
          <p:nvPr/>
        </p:nvCxnSpPr>
        <p:spPr>
          <a:xfrm rot="16200000" flipV="1">
            <a:off x="3428992" y="4286256"/>
            <a:ext cx="28575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285984" y="1428736"/>
            <a:ext cx="2714644" cy="1857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9538385">
            <a:off x="2124358" y="2093113"/>
            <a:ext cx="2547236" cy="369332"/>
          </a:xfrm>
          <a:prstGeom prst="rect">
            <a:avLst/>
          </a:prstGeom>
          <a:noFill/>
        </p:spPr>
        <p:txBody>
          <a:bodyPr wrap="none" rtlCol="0">
            <a:spAutoFit/>
          </a:bodyPr>
          <a:lstStyle/>
          <a:p>
            <a:r>
              <a:rPr lang="en-US" dirty="0" smtClean="0"/>
              <a:t>Seamless interoperability</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NSweijd\My Documents\My Pictures\Neville's Pics\pprod.bmp"/>
          <p:cNvPicPr>
            <a:picLocks noChangeAspect="1" noChangeArrowheads="1"/>
          </p:cNvPicPr>
          <p:nvPr/>
        </p:nvPicPr>
        <p:blipFill>
          <a:blip r:embed="rId2"/>
          <a:srcRect/>
          <a:stretch>
            <a:fillRect/>
          </a:stretch>
        </p:blipFill>
        <p:spPr bwMode="auto">
          <a:xfrm>
            <a:off x="1357290" y="207998"/>
            <a:ext cx="6637013" cy="6650002"/>
          </a:xfrm>
          <a:prstGeom prst="rect">
            <a:avLst/>
          </a:prstGeom>
          <a:noFill/>
        </p:spPr>
      </p:pic>
      <p:sp>
        <p:nvSpPr>
          <p:cNvPr id="23" name="Rounded Rectangle 22"/>
          <p:cNvSpPr/>
          <p:nvPr/>
        </p:nvSpPr>
        <p:spPr>
          <a:xfrm>
            <a:off x="3714744" y="2000240"/>
            <a:ext cx="785818" cy="2000264"/>
          </a:xfrm>
          <a:prstGeom prst="roundRect">
            <a:avLst/>
          </a:prstGeom>
          <a:solidFill>
            <a:schemeClr val="bg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67144" y="3500438"/>
            <a:ext cx="2133616" cy="652466"/>
          </a:xfrm>
          <a:prstGeom prst="roundRect">
            <a:avLst/>
          </a:prstGeom>
          <a:solidFill>
            <a:schemeClr val="bg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5357818" y="2143116"/>
            <a:ext cx="1000132" cy="2000264"/>
          </a:xfrm>
          <a:prstGeom prst="roundRect">
            <a:avLst/>
          </a:prstGeom>
          <a:solidFill>
            <a:schemeClr val="bg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2643174" y="1571612"/>
            <a:ext cx="2133616" cy="652466"/>
          </a:xfrm>
          <a:prstGeom prst="roundRect">
            <a:avLst/>
          </a:prstGeom>
          <a:solidFill>
            <a:schemeClr val="bg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3857620" y="4143380"/>
            <a:ext cx="2133616" cy="1428760"/>
          </a:xfrm>
          <a:prstGeom prst="roundRect">
            <a:avLst/>
          </a:prstGeom>
          <a:solidFill>
            <a:schemeClr val="bg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2500298" y="976954"/>
            <a:ext cx="4214842" cy="523220"/>
          </a:xfrm>
          <a:prstGeom prst="rect">
            <a:avLst/>
          </a:prstGeom>
          <a:solidFill>
            <a:schemeClr val="bg1">
              <a:alpha val="45000"/>
            </a:schemeClr>
          </a:solidFill>
          <a:ln>
            <a:noFill/>
          </a:ln>
        </p:spPr>
        <p:txBody>
          <a:bodyPr wrap="square" rtlCol="0">
            <a:spAutoFit/>
          </a:bodyPr>
          <a:lstStyle/>
          <a:p>
            <a:r>
              <a:rPr lang="en-US" sz="2800" b="1" dirty="0" smtClean="0">
                <a:effectLst>
                  <a:outerShdw blurRad="38100" dist="38100" dir="2700000" algn="tl">
                    <a:srgbClr val="000000">
                      <a:alpha val="43137"/>
                    </a:srgbClr>
                  </a:outerShdw>
                </a:effectLst>
              </a:rPr>
              <a:t>Range of regional domains</a:t>
            </a:r>
            <a:endParaRPr lang="en-GB"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descr="marius_S"/>
          <p:cNvPicPr>
            <a:picLocks noChangeAspect="1" noChangeArrowheads="1"/>
          </p:cNvPicPr>
          <p:nvPr/>
        </p:nvPicPr>
        <p:blipFill>
          <a:blip r:embed="rId3"/>
          <a:srcRect/>
          <a:stretch>
            <a:fillRect/>
          </a:stretch>
        </p:blipFill>
        <p:spPr bwMode="auto">
          <a:xfrm>
            <a:off x="876300" y="1905000"/>
            <a:ext cx="3362325" cy="4860925"/>
          </a:xfrm>
          <a:prstGeom prst="rect">
            <a:avLst/>
          </a:prstGeom>
          <a:noFill/>
          <a:ln w="9525">
            <a:solidFill>
              <a:schemeClr val="bg1"/>
            </a:solidFill>
            <a:miter lim="800000"/>
            <a:headEnd/>
            <a:tailEnd/>
          </a:ln>
        </p:spPr>
      </p:pic>
      <p:pic>
        <p:nvPicPr>
          <p:cNvPr id="622596" name="Picture 4" descr="e-logo"/>
          <p:cNvPicPr>
            <a:picLocks noChangeAspect="1" noChangeArrowheads="1"/>
          </p:cNvPicPr>
          <p:nvPr/>
        </p:nvPicPr>
        <p:blipFill>
          <a:blip r:embed="rId4"/>
          <a:srcRect/>
          <a:stretch>
            <a:fillRect/>
          </a:stretch>
        </p:blipFill>
        <p:spPr bwMode="auto">
          <a:xfrm>
            <a:off x="8077200" y="6477000"/>
            <a:ext cx="914400" cy="288925"/>
          </a:xfrm>
          <a:prstGeom prst="rect">
            <a:avLst/>
          </a:prstGeom>
          <a:noFill/>
        </p:spPr>
      </p:pic>
      <p:pic>
        <p:nvPicPr>
          <p:cNvPr id="622598" name="Picture 6" descr="marius_S_f100"/>
          <p:cNvPicPr>
            <a:picLocks noChangeAspect="1" noChangeArrowheads="1"/>
          </p:cNvPicPr>
          <p:nvPr/>
        </p:nvPicPr>
        <p:blipFill>
          <a:blip r:embed="rId5"/>
          <a:srcRect/>
          <a:stretch>
            <a:fillRect/>
          </a:stretch>
        </p:blipFill>
        <p:spPr bwMode="auto">
          <a:xfrm>
            <a:off x="4405313" y="2403475"/>
            <a:ext cx="4572000" cy="3929063"/>
          </a:xfrm>
          <a:prstGeom prst="rect">
            <a:avLst/>
          </a:prstGeom>
          <a:noFill/>
          <a:ln w="9525">
            <a:solidFill>
              <a:schemeClr val="bg1"/>
            </a:solidFill>
            <a:miter lim="800000"/>
            <a:headEnd/>
            <a:tailEnd/>
          </a:ln>
        </p:spPr>
      </p:pic>
      <p:grpSp>
        <p:nvGrpSpPr>
          <p:cNvPr id="2" name="Group 7"/>
          <p:cNvGrpSpPr>
            <a:grpSpLocks/>
          </p:cNvGrpSpPr>
          <p:nvPr/>
        </p:nvGrpSpPr>
        <p:grpSpPr bwMode="auto">
          <a:xfrm>
            <a:off x="2925763" y="3803650"/>
            <a:ext cx="4413250" cy="1614488"/>
            <a:chOff x="1843" y="2386"/>
            <a:chExt cx="2780" cy="1017"/>
          </a:xfrm>
        </p:grpSpPr>
        <p:sp>
          <p:nvSpPr>
            <p:cNvPr id="622600" name="Oval 8"/>
            <p:cNvSpPr>
              <a:spLocks noChangeArrowheads="1"/>
            </p:cNvSpPr>
            <p:nvPr/>
          </p:nvSpPr>
          <p:spPr bwMode="auto">
            <a:xfrm>
              <a:off x="4143" y="3067"/>
              <a:ext cx="480" cy="336"/>
            </a:xfrm>
            <a:prstGeom prst="ellipse">
              <a:avLst/>
            </a:prstGeom>
            <a:noFill/>
            <a:ln w="69850">
              <a:solidFill>
                <a:srgbClr val="FF0000"/>
              </a:solidFill>
              <a:prstDash val="sysDot"/>
              <a:round/>
              <a:headEnd/>
              <a:tailEnd/>
            </a:ln>
            <a:effectLst/>
          </p:spPr>
          <p:txBody>
            <a:bodyPr wrap="none" anchor="ctr"/>
            <a:lstStyle/>
            <a:p>
              <a:endParaRPr lang="en-GB"/>
            </a:p>
          </p:txBody>
        </p:sp>
        <p:sp>
          <p:nvSpPr>
            <p:cNvPr id="622601" name="Oval 9"/>
            <p:cNvSpPr>
              <a:spLocks noChangeArrowheads="1"/>
            </p:cNvSpPr>
            <p:nvPr/>
          </p:nvSpPr>
          <p:spPr bwMode="auto">
            <a:xfrm>
              <a:off x="1843" y="2386"/>
              <a:ext cx="336" cy="240"/>
            </a:xfrm>
            <a:prstGeom prst="ellipse">
              <a:avLst/>
            </a:prstGeom>
            <a:noFill/>
            <a:ln w="69850">
              <a:solidFill>
                <a:srgbClr val="FF0000"/>
              </a:solidFill>
              <a:prstDash val="sysDot"/>
              <a:round/>
              <a:headEnd/>
              <a:tailEnd/>
            </a:ln>
            <a:effectLst/>
          </p:spPr>
          <p:txBody>
            <a:bodyPr wrap="none" anchor="ctr"/>
            <a:lstStyle/>
            <a:p>
              <a:endParaRPr lang="en-GB"/>
            </a:p>
          </p:txBody>
        </p:sp>
      </p:grpSp>
      <p:sp>
        <p:nvSpPr>
          <p:cNvPr id="622602" name="Oval 10"/>
          <p:cNvSpPr>
            <a:spLocks noChangeArrowheads="1"/>
          </p:cNvSpPr>
          <p:nvPr/>
        </p:nvSpPr>
        <p:spPr bwMode="auto">
          <a:xfrm>
            <a:off x="2292350" y="5037138"/>
            <a:ext cx="762000" cy="533400"/>
          </a:xfrm>
          <a:prstGeom prst="ellipse">
            <a:avLst/>
          </a:prstGeom>
          <a:noFill/>
          <a:ln w="69850">
            <a:solidFill>
              <a:srgbClr val="FF0000"/>
            </a:solidFill>
            <a:prstDash val="sysDot"/>
            <a:round/>
            <a:headEnd/>
            <a:tailEnd/>
          </a:ln>
          <a:effectLst/>
        </p:spPr>
        <p:txBody>
          <a:bodyPr wrap="none" anchor="ctr"/>
          <a:lstStyle/>
          <a:p>
            <a:endParaRPr lang="en-GB"/>
          </a:p>
        </p:txBody>
      </p:sp>
      <p:sp>
        <p:nvSpPr>
          <p:cNvPr id="13" name="TextBox 12"/>
          <p:cNvSpPr txBox="1"/>
          <p:nvPr/>
        </p:nvSpPr>
        <p:spPr>
          <a:xfrm>
            <a:off x="571472" y="1000108"/>
            <a:ext cx="8135560" cy="646331"/>
          </a:xfrm>
          <a:prstGeom prst="rect">
            <a:avLst/>
          </a:prstGeom>
          <a:noFill/>
        </p:spPr>
        <p:txBody>
          <a:bodyPr wrap="none" rtlCol="0">
            <a:spAutoFit/>
          </a:bodyPr>
          <a:lstStyle/>
          <a:p>
            <a:r>
              <a:rPr lang="en-US" sz="3600" dirty="0" err="1" smtClean="0">
                <a:latin typeface="+mn-lt"/>
              </a:rPr>
              <a:t>Realtime</a:t>
            </a:r>
            <a:r>
              <a:rPr lang="en-US" sz="3600" dirty="0" smtClean="0">
                <a:latin typeface="+mn-lt"/>
              </a:rPr>
              <a:t> spatial systems: virtual buoys</a:t>
            </a:r>
            <a:endParaRPr lang="en-GB" sz="3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1" name="Picture 3" descr="e-logo"/>
          <p:cNvPicPr>
            <a:picLocks noChangeAspect="1" noChangeArrowheads="1"/>
          </p:cNvPicPr>
          <p:nvPr/>
        </p:nvPicPr>
        <p:blipFill>
          <a:blip r:embed="rId3"/>
          <a:srcRect/>
          <a:stretch>
            <a:fillRect/>
          </a:stretch>
        </p:blipFill>
        <p:spPr bwMode="auto">
          <a:xfrm>
            <a:off x="8077200" y="6477000"/>
            <a:ext cx="914400" cy="288925"/>
          </a:xfrm>
          <a:prstGeom prst="rect">
            <a:avLst/>
          </a:prstGeom>
          <a:noFill/>
        </p:spPr>
      </p:pic>
      <p:grpSp>
        <p:nvGrpSpPr>
          <p:cNvPr id="2" name="Group 5"/>
          <p:cNvGrpSpPr>
            <a:grpSpLocks/>
          </p:cNvGrpSpPr>
          <p:nvPr/>
        </p:nvGrpSpPr>
        <p:grpSpPr bwMode="auto">
          <a:xfrm>
            <a:off x="228600" y="1793890"/>
            <a:ext cx="8672513" cy="3778250"/>
            <a:chOff x="150" y="1392"/>
            <a:chExt cx="5463" cy="2380"/>
          </a:xfrm>
        </p:grpSpPr>
        <p:pic>
          <p:nvPicPr>
            <p:cNvPr id="636934" name="Picture 6"/>
            <p:cNvPicPr>
              <a:picLocks noChangeAspect="1" noChangeArrowheads="1"/>
            </p:cNvPicPr>
            <p:nvPr/>
          </p:nvPicPr>
          <p:blipFill>
            <a:blip r:embed="rId4"/>
            <a:srcRect l="24124" t="8192" b="37189"/>
            <a:stretch>
              <a:fillRect/>
            </a:stretch>
          </p:blipFill>
          <p:spPr bwMode="auto">
            <a:xfrm>
              <a:off x="3213" y="1392"/>
              <a:ext cx="2400" cy="2380"/>
            </a:xfrm>
            <a:prstGeom prst="rect">
              <a:avLst/>
            </a:prstGeom>
            <a:noFill/>
            <a:ln w="38100">
              <a:solidFill>
                <a:srgbClr val="00008E"/>
              </a:solidFill>
              <a:miter lim="800000"/>
              <a:headEnd/>
              <a:tailEnd/>
            </a:ln>
            <a:effectLst/>
          </p:spPr>
        </p:pic>
        <p:grpSp>
          <p:nvGrpSpPr>
            <p:cNvPr id="3" name="Group 7"/>
            <p:cNvGrpSpPr>
              <a:grpSpLocks/>
            </p:cNvGrpSpPr>
            <p:nvPr/>
          </p:nvGrpSpPr>
          <p:grpSpPr bwMode="auto">
            <a:xfrm>
              <a:off x="150" y="1470"/>
              <a:ext cx="3025" cy="1867"/>
              <a:chOff x="150" y="1470"/>
              <a:chExt cx="3025" cy="1867"/>
            </a:xfrm>
          </p:grpSpPr>
          <p:pic>
            <p:nvPicPr>
              <p:cNvPr id="636936" name="Picture 8"/>
              <p:cNvPicPr>
                <a:picLocks noChangeAspect="1" noChangeArrowheads="1"/>
              </p:cNvPicPr>
              <p:nvPr/>
            </p:nvPicPr>
            <p:blipFill>
              <a:blip r:embed="rId5"/>
              <a:srcRect/>
              <a:stretch>
                <a:fillRect/>
              </a:stretch>
            </p:blipFill>
            <p:spPr bwMode="auto">
              <a:xfrm>
                <a:off x="150" y="1470"/>
                <a:ext cx="2964" cy="1867"/>
              </a:xfrm>
              <a:prstGeom prst="rect">
                <a:avLst/>
              </a:prstGeom>
              <a:noFill/>
              <a:ln w="9525">
                <a:noFill/>
                <a:miter lim="800000"/>
                <a:headEnd/>
                <a:tailEnd/>
              </a:ln>
              <a:effectLst/>
            </p:spPr>
          </p:pic>
          <p:sp>
            <p:nvSpPr>
              <p:cNvPr id="636937" name="Rectangle 9"/>
              <p:cNvSpPr>
                <a:spLocks noChangeArrowheads="1"/>
              </p:cNvSpPr>
              <p:nvPr/>
            </p:nvSpPr>
            <p:spPr bwMode="auto">
              <a:xfrm>
                <a:off x="2458" y="1488"/>
                <a:ext cx="717" cy="164"/>
              </a:xfrm>
              <a:prstGeom prst="rect">
                <a:avLst/>
              </a:prstGeom>
              <a:noFill/>
              <a:ln w="9525">
                <a:noFill/>
                <a:miter lim="800000"/>
                <a:headEnd/>
                <a:tailEnd/>
              </a:ln>
              <a:effectLst/>
            </p:spPr>
            <p:txBody>
              <a:bodyPr>
                <a:spAutoFit/>
              </a:bodyPr>
              <a:lstStyle/>
              <a:p>
                <a:r>
                  <a:rPr lang="en-GB" sz="1000" i="1">
                    <a:cs typeface="Arial" charset="0"/>
                  </a:rPr>
                  <a:t>Salinthip Naree</a:t>
                </a:r>
                <a:r>
                  <a:rPr lang="en-US" sz="1100" i="1"/>
                  <a:t> </a:t>
                </a:r>
                <a:endParaRPr lang="en-US" i="1"/>
              </a:p>
            </p:txBody>
          </p:sp>
        </p:grpSp>
      </p:grpSp>
      <p:sp>
        <p:nvSpPr>
          <p:cNvPr id="636938" name="Rectangle 10"/>
          <p:cNvSpPr>
            <a:spLocks noChangeArrowheads="1"/>
          </p:cNvSpPr>
          <p:nvPr/>
        </p:nvSpPr>
        <p:spPr bwMode="auto">
          <a:xfrm>
            <a:off x="315913" y="5181600"/>
            <a:ext cx="4419600" cy="730250"/>
          </a:xfrm>
          <a:prstGeom prst="rect">
            <a:avLst/>
          </a:prstGeom>
          <a:noFill/>
          <a:ln w="9525">
            <a:noFill/>
            <a:miter lim="800000"/>
            <a:headEnd/>
            <a:tailEnd/>
          </a:ln>
          <a:effectLst/>
        </p:spPr>
        <p:txBody>
          <a:bodyPr>
            <a:spAutoFit/>
          </a:bodyPr>
          <a:lstStyle/>
          <a:p>
            <a:r>
              <a:rPr lang="en-ZA" sz="1400">
                <a:solidFill>
                  <a:srgbClr val="EAEAEA"/>
                </a:solidFill>
                <a:latin typeface="Arial" charset="0"/>
                <a:cs typeface="Arial" charset="0"/>
              </a:rPr>
              <a:t>S Patel (2002) – Masters Thesis “Application of Digital Imaging in Measuring Cross Track Drift for vessels entering a Port”</a:t>
            </a:r>
            <a:r>
              <a:rPr lang="en-US" sz="1400">
                <a:solidFill>
                  <a:srgbClr val="EAEAEA"/>
                </a:solidFill>
              </a:rPr>
              <a:t> </a:t>
            </a:r>
          </a:p>
        </p:txBody>
      </p:sp>
      <p:sp>
        <p:nvSpPr>
          <p:cNvPr id="14" name="TextBox 13"/>
          <p:cNvSpPr txBox="1"/>
          <p:nvPr/>
        </p:nvSpPr>
        <p:spPr>
          <a:xfrm>
            <a:off x="928662" y="1142984"/>
            <a:ext cx="7521611" cy="584775"/>
          </a:xfrm>
          <a:prstGeom prst="rect">
            <a:avLst/>
          </a:prstGeom>
          <a:noFill/>
        </p:spPr>
        <p:txBody>
          <a:bodyPr wrap="none" rtlCol="0">
            <a:spAutoFit/>
          </a:bodyPr>
          <a:lstStyle/>
          <a:p>
            <a:r>
              <a:rPr lang="en-US" sz="3200" dirty="0" err="1" smtClean="0">
                <a:latin typeface="+mj-lt"/>
              </a:rPr>
              <a:t>Realtime</a:t>
            </a:r>
            <a:r>
              <a:rPr lang="en-US" sz="3200" dirty="0" smtClean="0">
                <a:latin typeface="+mj-lt"/>
              </a:rPr>
              <a:t> systems: Virtual ADCP Durban</a:t>
            </a:r>
            <a:endParaRPr lang="en-GB" sz="32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7" name="Picture 3" descr="e-logo"/>
          <p:cNvPicPr>
            <a:picLocks noChangeAspect="1" noChangeArrowheads="1"/>
          </p:cNvPicPr>
          <p:nvPr/>
        </p:nvPicPr>
        <p:blipFill>
          <a:blip r:embed="rId4"/>
          <a:srcRect/>
          <a:stretch>
            <a:fillRect/>
          </a:stretch>
        </p:blipFill>
        <p:spPr bwMode="auto">
          <a:xfrm>
            <a:off x="8077200" y="6477000"/>
            <a:ext cx="914400" cy="288925"/>
          </a:xfrm>
          <a:prstGeom prst="rect">
            <a:avLst/>
          </a:prstGeom>
          <a:noFill/>
        </p:spPr>
      </p:pic>
      <p:grpSp>
        <p:nvGrpSpPr>
          <p:cNvPr id="2" name="Group 5"/>
          <p:cNvGrpSpPr>
            <a:grpSpLocks/>
          </p:cNvGrpSpPr>
          <p:nvPr/>
        </p:nvGrpSpPr>
        <p:grpSpPr bwMode="auto">
          <a:xfrm>
            <a:off x="7086600" y="4495800"/>
            <a:ext cx="1905000" cy="1524000"/>
            <a:chOff x="96" y="1008"/>
            <a:chExt cx="3520" cy="2322"/>
          </a:xfrm>
        </p:grpSpPr>
        <p:pic>
          <p:nvPicPr>
            <p:cNvPr id="630790" name="Picture 6" descr="treasure-sinking"/>
            <p:cNvPicPr>
              <a:picLocks noChangeAspect="1" noChangeArrowheads="1"/>
            </p:cNvPicPr>
            <p:nvPr/>
          </p:nvPicPr>
          <p:blipFill>
            <a:blip r:embed="rId5"/>
            <a:srcRect/>
            <a:stretch>
              <a:fillRect/>
            </a:stretch>
          </p:blipFill>
          <p:spPr bwMode="auto">
            <a:xfrm>
              <a:off x="96" y="1008"/>
              <a:ext cx="3520" cy="2322"/>
            </a:xfrm>
            <a:prstGeom prst="rect">
              <a:avLst/>
            </a:prstGeom>
            <a:noFill/>
          </p:spPr>
        </p:pic>
        <p:sp>
          <p:nvSpPr>
            <p:cNvPr id="630791" name="Rectangle 7"/>
            <p:cNvSpPr>
              <a:spLocks noChangeArrowheads="1"/>
            </p:cNvSpPr>
            <p:nvPr/>
          </p:nvSpPr>
          <p:spPr bwMode="auto">
            <a:xfrm>
              <a:off x="96" y="3025"/>
              <a:ext cx="2174" cy="232"/>
            </a:xfrm>
            <a:prstGeom prst="rect">
              <a:avLst/>
            </a:prstGeom>
            <a:noFill/>
            <a:ln w="9525">
              <a:noFill/>
              <a:miter lim="800000"/>
              <a:headEnd/>
              <a:tailEnd/>
            </a:ln>
            <a:effectLst/>
          </p:spPr>
          <p:txBody>
            <a:bodyPr>
              <a:spAutoFit/>
            </a:bodyPr>
            <a:lstStyle/>
            <a:p>
              <a:r>
                <a:rPr lang="en-GB" sz="200">
                  <a:solidFill>
                    <a:srgbClr val="FFFF00"/>
                  </a:solidFill>
                  <a:latin typeface="Arial Narrow" pitchFamily="34" charset="0"/>
                  <a:cs typeface="Times New Roman" pitchFamily="18" charset="0"/>
                </a:rPr>
                <a:t>The MV Treasure sinking </a:t>
              </a:r>
            </a:p>
            <a:p>
              <a:r>
                <a:rPr lang="en-GB" sz="200">
                  <a:solidFill>
                    <a:srgbClr val="FFFF00"/>
                  </a:solidFill>
                  <a:latin typeface="Arial Narrow" pitchFamily="34" charset="0"/>
                  <a:cs typeface="Times New Roman" pitchFamily="18" charset="0"/>
                </a:rPr>
                <a:t>(</a:t>
              </a:r>
              <a:r>
                <a:rPr lang="en-US" sz="200">
                  <a:solidFill>
                    <a:srgbClr val="FFFF00"/>
                  </a:solidFill>
                  <a:latin typeface="Arial Narrow" pitchFamily="34" charset="0"/>
                  <a:cs typeface="Times New Roman" pitchFamily="18" charset="0"/>
                </a:rPr>
                <a:t>http://www.geoscience.org.za/bellville/penguin.htm)</a:t>
              </a:r>
            </a:p>
          </p:txBody>
        </p:sp>
      </p:grpSp>
      <p:grpSp>
        <p:nvGrpSpPr>
          <p:cNvPr id="3" name="Group 8"/>
          <p:cNvGrpSpPr>
            <a:grpSpLocks/>
          </p:cNvGrpSpPr>
          <p:nvPr/>
        </p:nvGrpSpPr>
        <p:grpSpPr bwMode="auto">
          <a:xfrm>
            <a:off x="7086600" y="2667000"/>
            <a:ext cx="1905000" cy="1371600"/>
            <a:chOff x="3536" y="864"/>
            <a:chExt cx="2176" cy="1408"/>
          </a:xfrm>
        </p:grpSpPr>
        <p:pic>
          <p:nvPicPr>
            <p:cNvPr id="630793" name="Picture 9" descr="Toilpenguin2"/>
            <p:cNvPicPr>
              <a:picLocks noChangeAspect="1" noChangeArrowheads="1"/>
            </p:cNvPicPr>
            <p:nvPr/>
          </p:nvPicPr>
          <p:blipFill>
            <a:blip r:embed="rId6"/>
            <a:srcRect/>
            <a:stretch>
              <a:fillRect/>
            </a:stretch>
          </p:blipFill>
          <p:spPr bwMode="auto">
            <a:xfrm>
              <a:off x="3536" y="864"/>
              <a:ext cx="2176" cy="1408"/>
            </a:xfrm>
            <a:prstGeom prst="rect">
              <a:avLst/>
            </a:prstGeom>
            <a:noFill/>
          </p:spPr>
        </p:pic>
        <p:sp>
          <p:nvSpPr>
            <p:cNvPr id="630794" name="Rectangle 10"/>
            <p:cNvSpPr>
              <a:spLocks noChangeArrowheads="1"/>
            </p:cNvSpPr>
            <p:nvPr/>
          </p:nvSpPr>
          <p:spPr bwMode="auto">
            <a:xfrm>
              <a:off x="3792" y="903"/>
              <a:ext cx="1777" cy="126"/>
            </a:xfrm>
            <a:prstGeom prst="rect">
              <a:avLst/>
            </a:prstGeom>
            <a:noFill/>
            <a:ln w="9525">
              <a:noFill/>
              <a:miter lim="800000"/>
              <a:headEnd/>
              <a:tailEnd/>
            </a:ln>
            <a:effectLst/>
          </p:spPr>
          <p:txBody>
            <a:bodyPr>
              <a:spAutoFit/>
            </a:bodyPr>
            <a:lstStyle/>
            <a:p>
              <a:pPr algn="ctr"/>
              <a:r>
                <a:rPr lang="en-US" sz="200">
                  <a:solidFill>
                    <a:srgbClr val="FFFF00"/>
                  </a:solidFill>
                  <a:latin typeface="Arial Narrow" pitchFamily="34" charset="0"/>
                </a:rPr>
                <a:t>Some of the 20,000 oiled African penguins on Robben Island before being captured. Photo: Jon Hrusa /IFAW</a:t>
              </a:r>
            </a:p>
          </p:txBody>
        </p:sp>
      </p:grpSp>
      <p:pic>
        <p:nvPicPr>
          <p:cNvPr id="630795" name="o30_2a_medium.AVI">
            <a:hlinkClick r:id="" action="ppaction://media"/>
          </p:cNvPr>
          <p:cNvPicPr>
            <a:picLocks noRot="1" noChangeAspect="1" noChangeArrowheads="1"/>
          </p:cNvPicPr>
          <p:nvPr>
            <a:videoFile r:link="rId1"/>
          </p:nvPr>
        </p:nvPicPr>
        <p:blipFill>
          <a:blip r:embed="rId7"/>
          <a:srcRect/>
          <a:stretch>
            <a:fillRect/>
          </a:stretch>
        </p:blipFill>
        <p:spPr bwMode="auto">
          <a:xfrm>
            <a:off x="609600" y="2097088"/>
            <a:ext cx="6248400" cy="4608512"/>
          </a:xfrm>
          <a:prstGeom prst="rect">
            <a:avLst/>
          </a:prstGeom>
          <a:noFill/>
        </p:spPr>
      </p:pic>
      <p:pic>
        <p:nvPicPr>
          <p:cNvPr id="630796" name="Picture 12" descr="o30_06_24_18"/>
          <p:cNvPicPr>
            <a:picLocks noChangeAspect="1" noChangeArrowheads="1"/>
          </p:cNvPicPr>
          <p:nvPr/>
        </p:nvPicPr>
        <p:blipFill>
          <a:blip r:embed="rId8"/>
          <a:srcRect l="10150" t="3113" r="1183" b="1648"/>
          <a:stretch>
            <a:fillRect/>
          </a:stretch>
        </p:blipFill>
        <p:spPr bwMode="auto">
          <a:xfrm>
            <a:off x="533400" y="2065338"/>
            <a:ext cx="6248400" cy="4564062"/>
          </a:xfrm>
          <a:prstGeom prst="rect">
            <a:avLst/>
          </a:prstGeom>
          <a:noFill/>
        </p:spPr>
      </p:pic>
      <p:sp>
        <p:nvSpPr>
          <p:cNvPr id="16" name="TextBox 15"/>
          <p:cNvSpPr txBox="1"/>
          <p:nvPr/>
        </p:nvSpPr>
        <p:spPr>
          <a:xfrm>
            <a:off x="1571826" y="1000108"/>
            <a:ext cx="5857694" cy="584775"/>
          </a:xfrm>
          <a:prstGeom prst="rect">
            <a:avLst/>
          </a:prstGeom>
          <a:noFill/>
        </p:spPr>
        <p:txBody>
          <a:bodyPr wrap="none" rtlCol="0">
            <a:spAutoFit/>
          </a:bodyPr>
          <a:lstStyle/>
          <a:p>
            <a:r>
              <a:rPr lang="en-US" sz="3200" dirty="0" err="1" smtClean="0">
                <a:latin typeface="+mj-lt"/>
              </a:rPr>
              <a:t>Nowcasts</a:t>
            </a:r>
            <a:r>
              <a:rPr lang="en-US" sz="3200" dirty="0" smtClean="0">
                <a:latin typeface="+mj-lt"/>
              </a:rPr>
              <a:t> / Forecasts : </a:t>
            </a:r>
            <a:r>
              <a:rPr lang="en-US" sz="3200" dirty="0" err="1" smtClean="0">
                <a:latin typeface="+mj-lt"/>
              </a:rPr>
              <a:t>Oilspills</a:t>
            </a:r>
            <a:endParaRPr lang="en-GB" sz="3200" dirty="0">
              <a:latin typeface="+mj-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079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30795"/>
                                        </p:tgtEl>
                                      </p:cBhvr>
                                    </p:cmd>
                                  </p:childTnLst>
                                </p:cTn>
                              </p:par>
                            </p:childTnLst>
                          </p:cTn>
                        </p:par>
                      </p:childTnLst>
                    </p:cTn>
                  </p:par>
                </p:childTnLst>
              </p:cTn>
              <p:nextCondLst>
                <p:cond evt="onClick" delay="0">
                  <p:tgtEl>
                    <p:spTgt spid="630795"/>
                  </p:tgtEl>
                </p:cond>
              </p:nextCondLst>
            </p:seq>
            <p:video>
              <p:cMediaNode>
                <p:cTn id="7" fill="hold" display="0">
                  <p:stCondLst>
                    <p:cond delay="indefinite"/>
                  </p:stCondLst>
                  <p:endCondLst>
                    <p:cond evt="onNext" delay="0">
                      <p:tgtEl>
                        <p:sldTgt/>
                      </p:tgtEl>
                    </p:cond>
                    <p:cond evt="onPrev" delay="0">
                      <p:tgtEl>
                        <p:sldTgt/>
                      </p:tgtEl>
                    </p:cond>
                  </p:endCondLst>
                </p:cTn>
                <p:tgtEl>
                  <p:spTgt spid="63079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3" name="Picture 3" descr="e-logo"/>
          <p:cNvPicPr>
            <a:picLocks noChangeAspect="1" noChangeArrowheads="1"/>
          </p:cNvPicPr>
          <p:nvPr/>
        </p:nvPicPr>
        <p:blipFill>
          <a:blip r:embed="rId4"/>
          <a:srcRect/>
          <a:stretch>
            <a:fillRect/>
          </a:stretch>
        </p:blipFill>
        <p:spPr bwMode="auto">
          <a:xfrm>
            <a:off x="8077200" y="6477000"/>
            <a:ext cx="914400" cy="288925"/>
          </a:xfrm>
          <a:prstGeom prst="rect">
            <a:avLst/>
          </a:prstGeom>
          <a:noFill/>
        </p:spPr>
      </p:pic>
      <p:sp>
        <p:nvSpPr>
          <p:cNvPr id="645125" name="Rectangle 5"/>
          <p:cNvSpPr>
            <a:spLocks noChangeArrowheads="1"/>
          </p:cNvSpPr>
          <p:nvPr/>
        </p:nvSpPr>
        <p:spPr bwMode="auto">
          <a:xfrm>
            <a:off x="1752600" y="6553200"/>
            <a:ext cx="6859588" cy="336550"/>
          </a:xfrm>
          <a:prstGeom prst="rect">
            <a:avLst/>
          </a:prstGeom>
          <a:noFill/>
          <a:ln w="9525">
            <a:noFill/>
            <a:miter lim="800000"/>
            <a:headEnd/>
            <a:tailEnd/>
          </a:ln>
          <a:effectLst/>
        </p:spPr>
        <p:txBody>
          <a:bodyPr>
            <a:spAutoFit/>
          </a:bodyPr>
          <a:lstStyle/>
          <a:p>
            <a:r>
              <a:rPr lang="en-US" sz="1600">
                <a:solidFill>
                  <a:srgbClr val="FFFF00"/>
                </a:solidFill>
              </a:rPr>
              <a:t>CSIR WEB-based modelling site:  http://coastalmodels.csir.co.za</a:t>
            </a:r>
          </a:p>
        </p:txBody>
      </p:sp>
      <p:pic>
        <p:nvPicPr>
          <p:cNvPr id="645126" name="sbay-search-rescue.AVI">
            <a:hlinkClick r:id="" action="ppaction://media"/>
          </p:cNvPr>
          <p:cNvPicPr>
            <a:picLocks noRot="1" noChangeAspect="1" noChangeArrowheads="1"/>
          </p:cNvPicPr>
          <p:nvPr>
            <a:videoFile r:link="rId1"/>
          </p:nvPr>
        </p:nvPicPr>
        <p:blipFill>
          <a:blip r:embed="rId5"/>
          <a:srcRect/>
          <a:stretch>
            <a:fillRect/>
          </a:stretch>
        </p:blipFill>
        <p:spPr bwMode="auto">
          <a:xfrm>
            <a:off x="1219200" y="1676400"/>
            <a:ext cx="6657975" cy="4933950"/>
          </a:xfrm>
          <a:prstGeom prst="rect">
            <a:avLst/>
          </a:prstGeom>
          <a:noFill/>
        </p:spPr>
      </p:pic>
      <p:sp>
        <p:nvSpPr>
          <p:cNvPr id="10" name="TextBox 9"/>
          <p:cNvSpPr txBox="1"/>
          <p:nvPr/>
        </p:nvSpPr>
        <p:spPr>
          <a:xfrm>
            <a:off x="928662" y="1000108"/>
            <a:ext cx="7633821" cy="584775"/>
          </a:xfrm>
          <a:prstGeom prst="rect">
            <a:avLst/>
          </a:prstGeom>
          <a:noFill/>
        </p:spPr>
        <p:txBody>
          <a:bodyPr wrap="none" rtlCol="0">
            <a:spAutoFit/>
          </a:bodyPr>
          <a:lstStyle/>
          <a:p>
            <a:r>
              <a:rPr lang="en-US" sz="3200" dirty="0" err="1" smtClean="0">
                <a:latin typeface="+mj-lt"/>
              </a:rPr>
              <a:t>Nowcasts</a:t>
            </a:r>
            <a:r>
              <a:rPr lang="en-US" sz="3200" dirty="0" smtClean="0">
                <a:latin typeface="+mj-lt"/>
              </a:rPr>
              <a:t> / Forecasts : Search &amp; Rescue</a:t>
            </a:r>
            <a:endParaRPr lang="en-GB" sz="3200" dirty="0">
              <a:latin typeface="+mj-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512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45126"/>
                                        </p:tgtEl>
                                      </p:cBhvr>
                                    </p:cmd>
                                  </p:childTnLst>
                                </p:cTn>
                              </p:par>
                            </p:childTnLst>
                          </p:cTn>
                        </p:par>
                      </p:childTnLst>
                    </p:cTn>
                  </p:par>
                </p:childTnLst>
              </p:cTn>
              <p:nextCondLst>
                <p:cond evt="onClick" delay="0">
                  <p:tgtEl>
                    <p:spTgt spid="645126"/>
                  </p:tgtEl>
                </p:cond>
              </p:nextCondLst>
            </p:seq>
            <p:video>
              <p:cMediaNode>
                <p:cTn id="7" fill="hold" display="0">
                  <p:stCondLst>
                    <p:cond delay="indefinite"/>
                  </p:stCondLst>
                  <p:endCondLst>
                    <p:cond evt="onNext" delay="0">
                      <p:tgtEl>
                        <p:sldTgt/>
                      </p:tgtEl>
                    </p:cond>
                    <p:cond evt="onPrev" delay="0">
                      <p:tgtEl>
                        <p:sldTgt/>
                      </p:tgtEl>
                    </p:cond>
                  </p:endCondLst>
                </p:cTn>
                <p:tgtEl>
                  <p:spTgt spid="64512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1|1|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1125</Words>
  <Application>Microsoft Office PowerPoint</Application>
  <PresentationFormat>On-screen Show (4:3)</PresentationFormat>
  <Paragraphs>228</Paragraphs>
  <Slides>25</Slides>
  <Notes>6</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Before</vt:lpstr>
      <vt:lpstr>COASTAL SEDIMENT BUDGET - SYNTHESIS</vt:lpstr>
      <vt:lpstr>Potential landward shift of storm wave run-up line due to a 2 m rise in sea level + erosion due to SLR</vt:lpstr>
      <vt:lpstr>Slide 22</vt:lpstr>
      <vt:lpstr>Slide 23</vt:lpstr>
      <vt:lpstr>Slide 24</vt:lpstr>
      <vt:lpstr>Slide 25</vt:lpstr>
    </vt:vector>
  </TitlesOfParts>
  <Company>CSIR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 @</dc:creator>
  <cp:lastModifiedBy>User @</cp:lastModifiedBy>
  <cp:revision>68</cp:revision>
  <dcterms:created xsi:type="dcterms:W3CDTF">2010-02-15T12:10:31Z</dcterms:created>
  <dcterms:modified xsi:type="dcterms:W3CDTF">2010-02-16T09:19:32Z</dcterms:modified>
</cp:coreProperties>
</file>