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5" r:id="rId18"/>
    <p:sldId id="272" r:id="rId19"/>
    <p:sldId id="283" r:id="rId20"/>
    <p:sldId id="273" r:id="rId21"/>
    <p:sldId id="274" r:id="rId22"/>
    <p:sldId id="282" r:id="rId23"/>
    <p:sldId id="275" r:id="rId24"/>
    <p:sldId id="281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8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D1352-C56B-4CFB-879C-6935D0C166F2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55940-1E75-4F96-BCAE-1B2E216EC47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E7129-2799-4E5F-93F4-8EAAC07F7AA8}" type="slidenum">
              <a:rPr lang="fr-FR" smtClean="0"/>
              <a:pPr/>
              <a:t>11</a:t>
            </a:fld>
            <a:endParaRPr lang="fr-FR" smtClean="0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AMA, Ostende, 12-14 octobre 2009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23668-AB50-4A2F-89FD-40026CBD57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AMA, Ostende, 12-14 octobre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DFC0A-439A-48F2-8306-C79C93B5E8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7B1-CBEB-4A36-9B61-A11D68CD52A1}" type="datetimeFigureOut">
              <a:rPr lang="fr-FR" smtClean="0"/>
              <a:t>16/02/2010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DB65D-00F5-462E-8C00-822E87154D84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emf"/><Relationship Id="rId7" Type="http://schemas.openxmlformats.org/officeDocument/2006/relationships/image" Target="../media/image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image" Target="../media/image26.png"/><Relationship Id="rId21" Type="http://schemas.openxmlformats.org/officeDocument/2006/relationships/image" Target="../media/image43.jpeg"/><Relationship Id="rId7" Type="http://schemas.openxmlformats.org/officeDocument/2006/relationships/image" Target="../media/image6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2" Type="http://schemas.openxmlformats.org/officeDocument/2006/relationships/image" Target="../media/image25.jpeg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5" Type="http://schemas.openxmlformats.org/officeDocument/2006/relationships/image" Target="../media/image28.pn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.png"/><Relationship Id="rId7" Type="http://schemas.openxmlformats.org/officeDocument/2006/relationships/image" Target="../media/image5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8.png"/><Relationship Id="rId7" Type="http://schemas.openxmlformats.org/officeDocument/2006/relationships/image" Target="../media/image5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www.accc-africa.org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4763"/>
            <a:ext cx="9158288" cy="6853237"/>
          </a:xfrm>
          <a:prstGeom prst="rect">
            <a:avLst/>
          </a:prstGeom>
          <a:gradFill rotWithShape="1">
            <a:gsLst>
              <a:gs pos="0">
                <a:srgbClr val="00FFFF">
                  <a:gamma/>
                  <a:shade val="66667"/>
                  <a:invGamma/>
                  <a:alpha val="64999"/>
                </a:srgbClr>
              </a:gs>
              <a:gs pos="50000">
                <a:srgbClr val="00FFFF">
                  <a:alpha val="23000"/>
                </a:srgbClr>
              </a:gs>
              <a:gs pos="100000">
                <a:srgbClr val="00FFFF">
                  <a:gamma/>
                  <a:shade val="66667"/>
                  <a:invGamma/>
                  <a:alpha val="64999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400"/>
          </a:p>
        </p:txBody>
      </p:sp>
      <p:pic>
        <p:nvPicPr>
          <p:cNvPr id="4101" name="Picture 3" descr="ban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41938"/>
            <a:ext cx="914400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514600" y="4495800"/>
            <a:ext cx="3771900" cy="693738"/>
            <a:chOff x="2983" y="2140"/>
            <a:chExt cx="5940" cy="1093"/>
          </a:xfrm>
        </p:grpSpPr>
        <p:sp>
          <p:nvSpPr>
            <p:cNvPr id="4105" name="AutoShape 5"/>
            <p:cNvSpPr>
              <a:spLocks noChangeAspect="1" noChangeArrowheads="1"/>
            </p:cNvSpPr>
            <p:nvPr/>
          </p:nvSpPr>
          <p:spPr bwMode="auto">
            <a:xfrm>
              <a:off x="2983" y="2140"/>
              <a:ext cx="5940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4106" name="Picture 6" descr="NEPAD 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3" y="2208"/>
              <a:ext cx="1178" cy="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89" y="2504"/>
              <a:ext cx="864" cy="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93" y="2140"/>
              <a:ext cx="529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73" y="2586"/>
              <a:ext cx="896" cy="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2" y="2298"/>
              <a:ext cx="1021" cy="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755650" y="765175"/>
            <a:ext cx="792003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>
                <a:solidFill>
                  <a:srgbClr val="0000FF"/>
                </a:solidFill>
              </a:rPr>
              <a:t>ACCC Program</a:t>
            </a:r>
          </a:p>
          <a:p>
            <a:pPr algn="ctr"/>
            <a:endParaRPr lang="en-GB" sz="2800" b="1"/>
          </a:p>
          <a:p>
            <a:pPr algn="ctr"/>
            <a:r>
              <a:rPr lang="en-GB" sz="2800" b="1"/>
              <a:t>A</a:t>
            </a:r>
            <a:r>
              <a:rPr lang="en-GB" sz="2800"/>
              <a:t>daptation to </a:t>
            </a:r>
            <a:r>
              <a:rPr lang="en-GB" sz="2800" b="1"/>
              <a:t>C</a:t>
            </a:r>
            <a:r>
              <a:rPr lang="en-GB" sz="2800"/>
              <a:t>limate and </a:t>
            </a:r>
            <a:r>
              <a:rPr lang="en-GB" sz="2800" b="1"/>
              <a:t>C</a:t>
            </a:r>
            <a:r>
              <a:rPr lang="en-GB" sz="2800"/>
              <a:t>oastal </a:t>
            </a:r>
            <a:r>
              <a:rPr lang="en-GB" sz="2800" b="1"/>
              <a:t>C</a:t>
            </a:r>
            <a:r>
              <a:rPr lang="en-GB" sz="2800"/>
              <a:t>hange in West Africa</a:t>
            </a:r>
          </a:p>
          <a:p>
            <a:pPr algn="ctr"/>
            <a:r>
              <a:rPr lang="en-GB" sz="2800"/>
              <a:t>UNDP/GEF-UNDP–UNESCO/IOC</a:t>
            </a:r>
          </a:p>
          <a:p>
            <a:pPr algn="ctr"/>
            <a:endParaRPr lang="en-GB" sz="2800"/>
          </a:p>
          <a:p>
            <a:pPr algn="ctr"/>
            <a:r>
              <a:rPr lang="fr-FR" sz="2800" b="1">
                <a:solidFill>
                  <a:srgbClr val="0000FF"/>
                </a:solidFill>
              </a:rPr>
              <a:t>A</a:t>
            </a:r>
            <a:r>
              <a:rPr lang="fr-FR" sz="2800">
                <a:solidFill>
                  <a:srgbClr val="0000FF"/>
                </a:solidFill>
              </a:rPr>
              <a:t>daptation aux </a:t>
            </a:r>
            <a:r>
              <a:rPr lang="fr-FR" sz="2800" b="1">
                <a:solidFill>
                  <a:srgbClr val="0000FF"/>
                </a:solidFill>
              </a:rPr>
              <a:t>C</a:t>
            </a:r>
            <a:r>
              <a:rPr lang="fr-FR" sz="2800">
                <a:solidFill>
                  <a:srgbClr val="0000FF"/>
                </a:solidFill>
              </a:rPr>
              <a:t>hangements </a:t>
            </a:r>
            <a:r>
              <a:rPr lang="fr-FR" sz="2800" b="1">
                <a:solidFill>
                  <a:srgbClr val="0000FF"/>
                </a:solidFill>
              </a:rPr>
              <a:t>C</a:t>
            </a:r>
            <a:r>
              <a:rPr lang="fr-FR" sz="2800">
                <a:solidFill>
                  <a:srgbClr val="0000FF"/>
                </a:solidFill>
              </a:rPr>
              <a:t>limatiques </a:t>
            </a:r>
          </a:p>
          <a:p>
            <a:pPr algn="ctr"/>
            <a:r>
              <a:rPr lang="fr-FR" sz="2800">
                <a:solidFill>
                  <a:srgbClr val="0000FF"/>
                </a:solidFill>
              </a:rPr>
              <a:t>et </a:t>
            </a:r>
            <a:r>
              <a:rPr lang="fr-FR" sz="2800" b="1">
                <a:solidFill>
                  <a:srgbClr val="0000FF"/>
                </a:solidFill>
              </a:rPr>
              <a:t>C</a:t>
            </a:r>
            <a:r>
              <a:rPr lang="fr-FR" sz="2800">
                <a:solidFill>
                  <a:srgbClr val="0000FF"/>
                </a:solidFill>
              </a:rPr>
              <a:t>ôtiers en Afrique de l'Ouest</a:t>
            </a:r>
          </a:p>
          <a:p>
            <a:pPr algn="ctr">
              <a:spcBef>
                <a:spcPct val="50000"/>
              </a:spcBef>
            </a:pPr>
            <a:endParaRPr lang="fr-FR" sz="2800"/>
          </a:p>
        </p:txBody>
      </p:sp>
      <p:sp>
        <p:nvSpPr>
          <p:cNvPr id="4104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47" name="Group 71"/>
          <p:cNvGraphicFramePr>
            <a:graphicFrameLocks noGrp="1"/>
          </p:cNvGraphicFramePr>
          <p:nvPr>
            <p:ph idx="1"/>
          </p:nvPr>
        </p:nvGraphicFramePr>
        <p:xfrm>
          <a:off x="457200" y="836613"/>
          <a:ext cx="8229600" cy="5539423"/>
        </p:xfrm>
        <a:graphic>
          <a:graphicData uri="http://schemas.openxmlformats.org/drawingml/2006/table">
            <a:tbl>
              <a:tblPr/>
              <a:tblGrid>
                <a:gridCol w="1522413"/>
                <a:gridCol w="4105275"/>
                <a:gridCol w="2601912"/>
              </a:tblGrid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National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Agencies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(DNP)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National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Coordinator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(CNP)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Mauritanie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MDEDD/Dir Aires protégées et littoral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Mohamed Lemine Ould Ahmedou</a:t>
                      </a: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Chérif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Demba Marico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Sénégal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Ministère Env Prot Nat/DEEC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Elimane 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Jean Laurent Kaly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Cap Vert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Min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Env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Agriculture /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Direc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Génér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Env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Borges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Nuno Ribeiro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Gambia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Momodou SARR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Dodou Trawally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Guinée Bissau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Secr Etat Env Dvpt Dur/Dir Env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Tomas Gomes Barbosa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Joao Raimundo Lopes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96" name="Espace réservé du pied de page 3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400" b="1" smtClean="0">
                <a:solidFill>
                  <a:srgbClr val="FF3300"/>
                </a:solidFill>
                <a:latin typeface="Calisto MT" pitchFamily="18" charset="0"/>
              </a:rPr>
              <a:t/>
            </a:r>
            <a:br>
              <a:rPr lang="en-GB" sz="2400" b="1" smtClean="0">
                <a:solidFill>
                  <a:srgbClr val="FF3300"/>
                </a:solidFill>
                <a:latin typeface="Calisto MT" pitchFamily="18" charset="0"/>
              </a:rPr>
            </a:br>
            <a:r>
              <a:rPr lang="en-GB" sz="2400" b="1" smtClean="0">
                <a:solidFill>
                  <a:srgbClr val="FF3300"/>
                </a:solidFill>
              </a:rPr>
              <a:t/>
            </a:r>
            <a:br>
              <a:rPr lang="en-GB" sz="2400" b="1" smtClean="0">
                <a:solidFill>
                  <a:srgbClr val="FF3300"/>
                </a:solidFill>
              </a:rPr>
            </a:br>
            <a:r>
              <a:rPr lang="en-GB" sz="2400" b="1" smtClean="0">
                <a:solidFill>
                  <a:srgbClr val="FF3300"/>
                </a:solidFill>
              </a:rPr>
              <a:t> Project Outcomes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8229600" cy="4525963"/>
          </a:xfrm>
        </p:spPr>
        <p:txBody>
          <a:bodyPr/>
          <a:lstStyle/>
          <a:p>
            <a:pPr marL="609600" indent="-609600" eaLnBrk="1" hangingPunct="1">
              <a:spcBef>
                <a:spcPct val="0"/>
              </a:spcBef>
              <a:buFontTx/>
              <a:buNone/>
            </a:pPr>
            <a:r>
              <a:rPr lang="fr-FR" sz="2400" smtClean="0"/>
              <a:t>Five components: 2 national components and 3 regional components</a:t>
            </a:r>
            <a:endParaRPr lang="en-GB" sz="24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" y="152400"/>
            <a:ext cx="8686800" cy="696913"/>
            <a:chOff x="96" y="42"/>
            <a:chExt cx="5524" cy="464"/>
          </a:xfrm>
        </p:grpSpPr>
        <p:sp>
          <p:nvSpPr>
            <p:cNvPr id="12299" name="Rectangle 5"/>
            <p:cNvSpPr>
              <a:spLocks noChangeArrowheads="1"/>
            </p:cNvSpPr>
            <p:nvPr/>
          </p:nvSpPr>
          <p:spPr bwMode="auto">
            <a:xfrm>
              <a:off x="96" y="77"/>
              <a:ext cx="608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A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525" y="42"/>
              <a:ext cx="2095" cy="464"/>
              <a:chOff x="3525" y="91"/>
              <a:chExt cx="2095" cy="464"/>
            </a:xfrm>
          </p:grpSpPr>
          <p:pic>
            <p:nvPicPr>
              <p:cNvPr id="12301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045" y="219"/>
                <a:ext cx="30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02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498" y="91"/>
                <a:ext cx="18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03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838" y="248"/>
                <a:ext cx="31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04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65" y="147"/>
                <a:ext cx="355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05" name="Picture 11" descr="NEPAD logo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25" y="96"/>
                <a:ext cx="3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06" name="Text Box 12"/>
              <p:cNvSpPr txBox="1">
                <a:spLocks noChangeArrowheads="1"/>
              </p:cNvSpPr>
              <p:nvPr/>
            </p:nvSpPr>
            <p:spPr bwMode="auto">
              <a:xfrm>
                <a:off x="3548" y="413"/>
                <a:ext cx="34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/>
                  <a:t>NEPAD</a:t>
                </a:r>
              </a:p>
            </p:txBody>
          </p:sp>
        </p:grpSp>
      </p:grp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457200" y="2438400"/>
            <a:ext cx="8229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b="1"/>
              <a:t>RESULT 1</a:t>
            </a:r>
            <a:r>
              <a:rPr lang="fr-FR"/>
              <a:t>:  Pilot activities to strengthen the adaptive capacity and the </a:t>
            </a:r>
          </a:p>
          <a:p>
            <a:r>
              <a:rPr lang="fr-FR"/>
              <a:t>resistance of coastal ecosystems côtiers</a:t>
            </a:r>
            <a:endParaRPr lang="fr-FR">
              <a:solidFill>
                <a:srgbClr val="9900FF"/>
              </a:solidFill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457200" y="3124200"/>
            <a:ext cx="8229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b="1"/>
              <a:t>RESULT 2 </a:t>
            </a:r>
            <a:r>
              <a:rPr lang="fr-FR"/>
              <a:t>: Integration of adaptation into policies and integrated coastal zone </a:t>
            </a:r>
          </a:p>
          <a:p>
            <a:r>
              <a:rPr lang="fr-FR"/>
              <a:t>management programs </a:t>
            </a: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457200" y="3810000"/>
            <a:ext cx="8229600" cy="609600"/>
          </a:xfrm>
          <a:prstGeom prst="rect">
            <a:avLst/>
          </a:prstGeom>
          <a:solidFill>
            <a:srgbClr val="EBE74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b="1"/>
              <a:t>RESULT 3</a:t>
            </a:r>
            <a:r>
              <a:rPr lang="fr-FR"/>
              <a:t>:</a:t>
            </a:r>
            <a:r>
              <a:rPr lang="fr-FR" b="1"/>
              <a:t>  </a:t>
            </a:r>
            <a:r>
              <a:rPr lang="fr-FR"/>
              <a:t>Strengthening the combat against coastal erosion and  </a:t>
            </a:r>
          </a:p>
          <a:p>
            <a:r>
              <a:rPr lang="fr-FR"/>
              <a:t>strengthening capacities in integrated coastal zone management </a:t>
            </a: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457200" y="4495800"/>
            <a:ext cx="8229600" cy="609600"/>
          </a:xfrm>
          <a:prstGeom prst="rect">
            <a:avLst/>
          </a:prstGeom>
          <a:solidFill>
            <a:srgbClr val="EBE74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b="1"/>
              <a:t>RESULT 4 </a:t>
            </a:r>
            <a:r>
              <a:rPr lang="fr-FR"/>
              <a:t>: Learning, evaluation and increased management of adaptation</a:t>
            </a: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457200" y="5257800"/>
            <a:ext cx="8229600" cy="609600"/>
          </a:xfrm>
          <a:prstGeom prst="rect">
            <a:avLst/>
          </a:prstGeom>
          <a:solidFill>
            <a:srgbClr val="EBE74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b="1"/>
              <a:t>RESULT 5 : </a:t>
            </a:r>
            <a:r>
              <a:rPr lang="fr-FR"/>
              <a:t>Management Unit of the Project</a:t>
            </a:r>
            <a:endParaRPr lang="fr-FR">
              <a:solidFill>
                <a:srgbClr val="9900FF"/>
              </a:solidFill>
            </a:endParaRPr>
          </a:p>
        </p:txBody>
      </p:sp>
      <p:sp>
        <p:nvSpPr>
          <p:cNvPr id="12298" name="Espace réservé du pied de page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1" grpId="0" animBg="1"/>
      <p:bldP spid="17422" grpId="0" animBg="1"/>
      <p:bldP spid="17423" grpId="0" animBg="1"/>
      <p:bldP spid="17424" grpId="0" animBg="1"/>
      <p:bldP spid="174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19475" y="188913"/>
            <a:ext cx="4968875" cy="935037"/>
            <a:chOff x="2493" y="5958"/>
            <a:chExt cx="7668" cy="1501"/>
          </a:xfrm>
        </p:grpSpPr>
        <p:pic>
          <p:nvPicPr>
            <p:cNvPr id="13330" name="Picture 3" descr="NEPAD lo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3" y="6050"/>
              <a:ext cx="1520" cy="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8" y="6458"/>
              <a:ext cx="1115" cy="1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91" y="5958"/>
              <a:ext cx="683" cy="1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3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56" y="6570"/>
              <a:ext cx="1157" cy="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4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3" y="6175"/>
              <a:ext cx="1318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755650" y="404813"/>
            <a:ext cx="1655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sp>
        <p:nvSpPr>
          <p:cNvPr id="13316" name="Rectangle 9"/>
          <p:cNvSpPr>
            <a:spLocks noChangeArrowheads="1"/>
          </p:cNvSpPr>
          <p:nvPr/>
        </p:nvSpPr>
        <p:spPr bwMode="auto">
          <a:xfrm>
            <a:off x="323850" y="14716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GB" b="1">
              <a:solidFill>
                <a:schemeClr val="accent2"/>
              </a:solidFill>
            </a:endParaRPr>
          </a:p>
        </p:txBody>
      </p:sp>
      <p:graphicFrame>
        <p:nvGraphicFramePr>
          <p:cNvPr id="22538" name="Group 10"/>
          <p:cNvGraphicFramePr>
            <a:graphicFrameLocks noGrp="1"/>
          </p:cNvGraphicFramePr>
          <p:nvPr>
            <p:ph idx="1"/>
          </p:nvPr>
        </p:nvGraphicFramePr>
        <p:xfrm>
          <a:off x="457200" y="2420938"/>
          <a:ext cx="8229600" cy="3399473"/>
        </p:xfrm>
        <a:graphic>
          <a:graphicData uri="http://schemas.openxmlformats.org/drawingml/2006/table">
            <a:tbl>
              <a:tblPr/>
              <a:tblGrid>
                <a:gridCol w="2601913"/>
                <a:gridCol w="5627687"/>
              </a:tblGrid>
              <a:tr h="1052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Component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Pilot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projects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to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reduce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coastal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erosion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linked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with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climate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conditions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6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Component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Integration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of CC issues and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activities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and programmes for management of the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coastal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zones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Design of national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policies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and programs to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facilitate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adaptation to CC in the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coastal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zones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Reproduction of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successful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communities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approaches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to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adapt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to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coastal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erosion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28" name="Text Box 21"/>
          <p:cNvSpPr txBox="1">
            <a:spLocks noChangeArrowheads="1"/>
          </p:cNvSpPr>
          <p:nvPr/>
        </p:nvSpPr>
        <p:spPr bwMode="auto">
          <a:xfrm>
            <a:off x="468313" y="1484313"/>
            <a:ext cx="554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olidFill>
                  <a:srgbClr val="FF0000"/>
                </a:solidFill>
              </a:rPr>
              <a:t>National components</a:t>
            </a:r>
          </a:p>
        </p:txBody>
      </p:sp>
      <p:sp>
        <p:nvSpPr>
          <p:cNvPr id="13329" name="Espace réservé du pied de page 2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77050"/>
        </p:xfrm>
        <a:graphic>
          <a:graphicData uri="http://schemas.openxmlformats.org/presentationml/2006/ole">
            <p:oleObj spid="_x0000_s2050" name="Image bitmap" r:id="rId3" imgW="9142857" imgH="6876190" progId="Paint.Picture">
              <p:embed/>
            </p:oleObj>
          </a:graphicData>
        </a:graphic>
      </p:graphicFrame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835150" y="4292600"/>
            <a:ext cx="1584325" cy="792163"/>
          </a:xfrm>
          <a:prstGeom prst="ellips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4356100" y="2420938"/>
            <a:ext cx="1295400" cy="576262"/>
          </a:xfrm>
          <a:prstGeom prst="ellips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6300788" y="3141663"/>
            <a:ext cx="2087562" cy="1366837"/>
          </a:xfrm>
          <a:prstGeom prst="ellips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4643438" y="5661025"/>
            <a:ext cx="720725" cy="576263"/>
          </a:xfrm>
          <a:prstGeom prst="ellips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6215074" y="4786322"/>
            <a:ext cx="2520950" cy="503237"/>
          </a:xfrm>
          <a:prstGeom prst="ellips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6" name="Espace réservé du pied de page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19475" y="188913"/>
            <a:ext cx="4968875" cy="935037"/>
            <a:chOff x="2493" y="5958"/>
            <a:chExt cx="7668" cy="1501"/>
          </a:xfrm>
        </p:grpSpPr>
        <p:pic>
          <p:nvPicPr>
            <p:cNvPr id="14386" name="Picture 3" descr="NEPAD lo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3" y="6050"/>
              <a:ext cx="1520" cy="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8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8" y="6458"/>
              <a:ext cx="1115" cy="1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8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91" y="5958"/>
              <a:ext cx="683" cy="1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89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56" y="6570"/>
              <a:ext cx="1157" cy="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0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3" y="6175"/>
              <a:ext cx="1318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755650" y="404813"/>
            <a:ext cx="1655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323850" y="14716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GB" b="1">
              <a:solidFill>
                <a:schemeClr val="accent2"/>
              </a:solidFill>
            </a:endParaRPr>
          </a:p>
        </p:txBody>
      </p:sp>
      <p:graphicFrame>
        <p:nvGraphicFramePr>
          <p:cNvPr id="20535" name="Group 55"/>
          <p:cNvGraphicFramePr>
            <a:graphicFrameLocks noGrp="1"/>
          </p:cNvGraphicFramePr>
          <p:nvPr>
            <p:ph/>
          </p:nvPr>
        </p:nvGraphicFramePr>
        <p:xfrm>
          <a:off x="457200" y="2205038"/>
          <a:ext cx="8229600" cy="4216401"/>
        </p:xfrm>
        <a:graphic>
          <a:graphicData uri="http://schemas.openxmlformats.org/drawingml/2006/table">
            <a:tbl>
              <a:tblPr/>
              <a:tblGrid>
                <a:gridCol w="1090613"/>
                <a:gridCol w="1223962"/>
                <a:gridCol w="1152525"/>
                <a:gridCol w="2376488"/>
                <a:gridCol w="2386012"/>
              </a:tblGrid>
              <a:tr h="2603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Countries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Designed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sites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Area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Characteristics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Activities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Mauritanie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Nouakchott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ha (4 km of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coastline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Urbanized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area,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inundations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breaches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 the littoral dunes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Restauration of the littoral dunes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with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vegetation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Sénégal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Palmarin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5 - 6 ha (10 km of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coastline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Community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reserve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estuarine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zone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Reforestation of the littoral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strip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and mangrove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restoration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Gambie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Tanji river and Bijol islands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Ramsar site, biodiversity, zone estuarienne et îles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Ecotourism, raising awareness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11557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 Vert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Ribeira de Lagoa (Maio island)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ha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Estuarine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zone ;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natural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park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biodiversity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turtles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), agriculture, dam,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salinization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erosion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Information,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sensitization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restoration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of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vegetal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cover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(dunes),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integrated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management plan of the river and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coastal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zone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Guinée Bissau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Varela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km, 100 ha</a:t>
                      </a: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Erosion,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turtles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nesting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area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Plantation,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biodiversity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monitoring, formation,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of the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coastal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erosion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85" name="Espace réservé du pied de page 5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250825" y="476250"/>
            <a:ext cx="955675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219700" y="423863"/>
            <a:ext cx="3294063" cy="696912"/>
            <a:chOff x="3525" y="91"/>
            <a:chExt cx="2095" cy="464"/>
          </a:xfrm>
        </p:grpSpPr>
        <p:pic>
          <p:nvPicPr>
            <p:cNvPr id="1536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5" y="219"/>
              <a:ext cx="3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8" y="91"/>
              <a:ext cx="18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8" y="248"/>
              <a:ext cx="31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5" y="147"/>
              <a:ext cx="355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0" descr="NEPAD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25" y="96"/>
              <a:ext cx="361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3" name="Text Box 11"/>
            <p:cNvSpPr txBox="1">
              <a:spLocks noChangeArrowheads="1"/>
            </p:cNvSpPr>
            <p:nvPr/>
          </p:nvSpPr>
          <p:spPr bwMode="auto">
            <a:xfrm>
              <a:off x="3548" y="413"/>
              <a:ext cx="3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/>
                <a:t>NEPAD</a:t>
              </a:r>
            </a:p>
          </p:txBody>
        </p:sp>
      </p:grpSp>
      <p:sp>
        <p:nvSpPr>
          <p:cNvPr id="15364" name="Text Box 12"/>
          <p:cNvSpPr txBox="1">
            <a:spLocks noChangeArrowheads="1"/>
          </p:cNvSpPr>
          <p:nvPr/>
        </p:nvSpPr>
        <p:spPr bwMode="auto">
          <a:xfrm>
            <a:off x="711200" y="1268413"/>
            <a:ext cx="6442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Mauritanie / Nouakchott  Site characteristics : </a:t>
            </a:r>
            <a:r>
              <a:rPr lang="fr-FR"/>
              <a:t>littoral dune</a:t>
            </a:r>
          </a:p>
        </p:txBody>
      </p:sp>
      <p:pic>
        <p:nvPicPr>
          <p:cNvPr id="15365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0" y="1700213"/>
            <a:ext cx="47053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18"/>
          <p:cNvSpPr txBox="1">
            <a:spLocks noChangeArrowheads="1"/>
          </p:cNvSpPr>
          <p:nvPr/>
        </p:nvSpPr>
        <p:spPr bwMode="auto">
          <a:xfrm>
            <a:off x="684213" y="3284538"/>
            <a:ext cx="259238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Extract from the Rapport sur les risques d’inondation de la zone littorale de Nouakchott</a:t>
            </a:r>
          </a:p>
          <a:p>
            <a:pPr>
              <a:spcBef>
                <a:spcPct val="50000"/>
              </a:spcBef>
            </a:pPr>
            <a:r>
              <a:rPr lang="fr-FR"/>
              <a:t>SenHoury et al., 2003</a:t>
            </a:r>
          </a:p>
        </p:txBody>
      </p:sp>
      <p:sp>
        <p:nvSpPr>
          <p:cNvPr id="15367" name="Espace réservé du pied de page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450" y="1773238"/>
            <a:ext cx="37798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75" y="1773238"/>
            <a:ext cx="43561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50825" y="476250"/>
            <a:ext cx="955675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219700" y="423863"/>
            <a:ext cx="3294063" cy="696912"/>
            <a:chOff x="3525" y="91"/>
            <a:chExt cx="2095" cy="464"/>
          </a:xfrm>
        </p:grpSpPr>
        <p:pic>
          <p:nvPicPr>
            <p:cNvPr id="1639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5" y="219"/>
              <a:ext cx="3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8" y="91"/>
              <a:ext cx="18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38" y="248"/>
              <a:ext cx="31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9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65" y="147"/>
              <a:ext cx="355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0" name="Picture 12" descr="NEPAD log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25" y="96"/>
              <a:ext cx="361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1" name="Text Box 13"/>
            <p:cNvSpPr txBox="1">
              <a:spLocks noChangeArrowheads="1"/>
            </p:cNvSpPr>
            <p:nvPr/>
          </p:nvSpPr>
          <p:spPr bwMode="auto">
            <a:xfrm>
              <a:off x="3548" y="413"/>
              <a:ext cx="3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/>
                <a:t>NEPAD</a:t>
              </a:r>
            </a:p>
          </p:txBody>
        </p:sp>
      </p:grpSp>
      <p:sp>
        <p:nvSpPr>
          <p:cNvPr id="16390" name="Text Box 14"/>
          <p:cNvSpPr txBox="1">
            <a:spLocks noChangeArrowheads="1"/>
          </p:cNvSpPr>
          <p:nvPr/>
        </p:nvSpPr>
        <p:spPr bwMode="auto">
          <a:xfrm>
            <a:off x="711200" y="1268413"/>
            <a:ext cx="6699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Mauritanie / Nouakchott      Site characteristics : </a:t>
            </a:r>
            <a:r>
              <a:rPr lang="fr-FR"/>
              <a:t>littoral dune</a:t>
            </a:r>
          </a:p>
          <a:p>
            <a:endParaRPr lang="fr-FR"/>
          </a:p>
        </p:txBody>
      </p:sp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638175" y="3357563"/>
            <a:ext cx="43926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1400"/>
          </a:p>
          <a:p>
            <a:r>
              <a:rPr lang="fr-FR" b="1"/>
              <a:t>Strong degradation of biodiversity</a:t>
            </a:r>
          </a:p>
          <a:p>
            <a:endParaRPr lang="fr-FR" sz="1400" b="1">
              <a:solidFill>
                <a:schemeClr val="accent1"/>
              </a:solidFill>
            </a:endParaRPr>
          </a:p>
        </p:txBody>
      </p:sp>
      <p:sp>
        <p:nvSpPr>
          <p:cNvPr id="16392" name="Rectangle 16"/>
          <p:cNvSpPr>
            <a:spLocks noChangeArrowheads="1"/>
          </p:cNvSpPr>
          <p:nvPr/>
        </p:nvSpPr>
        <p:spPr bwMode="auto">
          <a:xfrm>
            <a:off x="5235575" y="3702050"/>
            <a:ext cx="2979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High anthropic pressures</a:t>
            </a:r>
          </a:p>
        </p:txBody>
      </p:sp>
      <p:pic>
        <p:nvPicPr>
          <p:cNvPr id="16393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43450" y="4292600"/>
            <a:ext cx="37798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18"/>
          <p:cNvSpPr>
            <a:spLocks noChangeArrowheads="1"/>
          </p:cNvSpPr>
          <p:nvPr/>
        </p:nvSpPr>
        <p:spPr bwMode="auto">
          <a:xfrm>
            <a:off x="495300" y="5013325"/>
            <a:ext cx="4378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1"/>
              <a:t>11 breaches among which 8 are linked</a:t>
            </a:r>
          </a:p>
          <a:p>
            <a:r>
              <a:rPr lang="fr-FR" b="1"/>
              <a:t> with sand mining</a:t>
            </a:r>
          </a:p>
        </p:txBody>
      </p:sp>
      <p:sp>
        <p:nvSpPr>
          <p:cNvPr id="16395" name="Espace réservé du pied de page 1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7"/>
          <p:cNvGrpSpPr>
            <a:grpSpLocks/>
          </p:cNvGrpSpPr>
          <p:nvPr/>
        </p:nvGrpSpPr>
        <p:grpSpPr bwMode="auto">
          <a:xfrm>
            <a:off x="142875" y="214313"/>
            <a:ext cx="8826500" cy="1146175"/>
            <a:chOff x="-428624" y="428604"/>
            <a:chExt cx="8826211" cy="1436293"/>
          </a:xfrm>
        </p:grpSpPr>
        <p:sp>
          <p:nvSpPr>
            <p:cNvPr id="14364" name="Rectangle 8"/>
            <p:cNvSpPr>
              <a:spLocks noChangeArrowheads="1"/>
            </p:cNvSpPr>
            <p:nvPr/>
          </p:nvSpPr>
          <p:spPr bwMode="auto">
            <a:xfrm>
              <a:off x="-428624" y="518086"/>
              <a:ext cx="2285984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fr-FR" sz="3000">
                  <a:solidFill>
                    <a:srgbClr val="0000FF"/>
                  </a:solidFill>
                  <a:latin typeface="Impact" pitchFamily="34" charset="0"/>
                </a:rPr>
                <a:t>                A</a:t>
              </a:r>
              <a:r>
                <a:rPr lang="fr-FR" sz="3000">
                  <a:solidFill>
                    <a:srgbClr val="00CCFF"/>
                  </a:solidFill>
                  <a:latin typeface="Impact" pitchFamily="34" charset="0"/>
                </a:rPr>
                <a:t>C</a:t>
              </a:r>
              <a:r>
                <a:rPr lang="fr-FR" sz="3000">
                  <a:solidFill>
                    <a:srgbClr val="0000FF"/>
                  </a:solidFill>
                  <a:latin typeface="Impact" pitchFamily="34" charset="0"/>
                </a:rPr>
                <a:t>C</a:t>
              </a:r>
              <a:r>
                <a:rPr lang="fr-FR" sz="3000">
                  <a:solidFill>
                    <a:srgbClr val="00CCFF"/>
                  </a:solidFill>
                  <a:latin typeface="Impact" pitchFamily="34" charset="0"/>
                </a:rPr>
                <a:t>C </a:t>
              </a:r>
              <a:endParaRPr lang="fr-FR">
                <a:latin typeface="Calibri" pitchFamily="34" charset="0"/>
              </a:endParaRPr>
            </a:p>
          </p:txBody>
        </p:sp>
        <p:sp>
          <p:nvSpPr>
            <p:cNvPr id="14365" name="Rectangle 9"/>
            <p:cNvSpPr>
              <a:spLocks noChangeArrowheads="1"/>
            </p:cNvSpPr>
            <p:nvPr/>
          </p:nvSpPr>
          <p:spPr bwMode="auto">
            <a:xfrm>
              <a:off x="714349" y="1055152"/>
              <a:ext cx="7683238" cy="80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200">
                  <a:solidFill>
                    <a:srgbClr val="000000"/>
                  </a:solidFill>
                  <a:latin typeface="Calibri" pitchFamily="34" charset="0"/>
                </a:rPr>
                <a:t>Adaptation au changement climatique – Réponse au changement du littoral et à ses dimensions humaines en Afrique de</a:t>
              </a:r>
            </a:p>
            <a:p>
              <a:pPr algn="ctr"/>
              <a:r>
                <a:rPr lang="fr-FR" sz="1200">
                  <a:solidFill>
                    <a:srgbClr val="000000"/>
                  </a:solidFill>
                  <a:latin typeface="Calibri" pitchFamily="34" charset="0"/>
                </a:rPr>
                <a:t> l’Ouest dans le cadre de la gestion intégrée du littoral (</a:t>
              </a:r>
              <a:r>
                <a:rPr lang="fr-FR" sz="1200" b="1">
                  <a:solidFill>
                    <a:srgbClr val="000000"/>
                  </a:solidFill>
                  <a:latin typeface="Calibri" pitchFamily="34" charset="0"/>
                </a:rPr>
                <a:t>ACCC/Mauritanie</a:t>
              </a:r>
              <a:r>
                <a:rPr lang="fr-FR" sz="120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endParaRPr lang="en-GB" sz="1200">
                <a:latin typeface="Calibri" pitchFamily="34" charset="0"/>
              </a:endParaRPr>
            </a:p>
            <a:p>
              <a:pPr algn="ctr" eaLnBrk="0" hangingPunct="0"/>
              <a:r>
                <a:rPr lang="fr-FR" sz="1200" i="1">
                  <a:latin typeface="Calibri" pitchFamily="34" charset="0"/>
                </a:rPr>
                <a:t>Projet - UNDP/GEF – UNESCO/IOC </a:t>
              </a:r>
              <a:endParaRPr lang="fr-FR" sz="1200">
                <a:latin typeface="Calibri" pitchFamily="34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500562" y="428604"/>
              <a:ext cx="3552824" cy="565150"/>
              <a:chOff x="4632" y="1292"/>
              <a:chExt cx="5596" cy="890"/>
            </a:xfrm>
          </p:grpSpPr>
          <p:pic>
            <p:nvPicPr>
              <p:cNvPr id="14367" name="Image 4" descr="logoorig[1]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632" y="1412"/>
                <a:ext cx="663" cy="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8" name="Picture 16" descr="NEPAD log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85" y="1337"/>
                <a:ext cx="1002" cy="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9" name="Picture 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25" y="1402"/>
                <a:ext cx="802" cy="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70" name="Picture 1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601" y="1292"/>
                <a:ext cx="492" cy="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71" name="Picture 1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356" y="1402"/>
                <a:ext cx="923" cy="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72" name="Picture 2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79" y="1412"/>
                <a:ext cx="949" cy="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339" name="ZoneTexte 12"/>
          <p:cNvSpPr txBox="1">
            <a:spLocks noChangeArrowheads="1"/>
          </p:cNvSpPr>
          <p:nvPr/>
        </p:nvSpPr>
        <p:spPr bwMode="auto">
          <a:xfrm>
            <a:off x="285750" y="1571625"/>
            <a:ext cx="1966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/>
              <a:t>Atelier de démarrage</a:t>
            </a:r>
          </a:p>
        </p:txBody>
      </p:sp>
      <p:grpSp>
        <p:nvGrpSpPr>
          <p:cNvPr id="4" name="Groupe 20"/>
          <p:cNvGrpSpPr>
            <a:grpSpLocks/>
          </p:cNvGrpSpPr>
          <p:nvPr/>
        </p:nvGrpSpPr>
        <p:grpSpPr bwMode="auto">
          <a:xfrm>
            <a:off x="285750" y="1857375"/>
            <a:ext cx="6929438" cy="1000125"/>
            <a:chOff x="1714480" y="2285992"/>
            <a:chExt cx="6500897" cy="1000132"/>
          </a:xfrm>
        </p:grpSpPr>
        <p:pic>
          <p:nvPicPr>
            <p:cNvPr id="14359" name="Image 13" descr="D:\Marico\Chang.Climatiques\ACCC\Ateliers\atelier_lancement\Photos\photos_atel_ACCC_lancement\P7260143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14480" y="2285992"/>
              <a:ext cx="1357322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Image 14" descr="D:\Marico\Chang.Climatiques\ACCC\Ateliers\atelier_lancement\Photos\photos_atel_ACCC_lancement\P726015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58121" y="2285992"/>
              <a:ext cx="857256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Image 15" descr="D:\Marico\Chang.Climatiques\ACCC\Ateliers\atelier_lancement\Photos\photos_atel_ACCC_lancement\P7260157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72228" y="2285992"/>
              <a:ext cx="1306729" cy="998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2" name="Image 16" descr="D:\Marico\Chang.Climatiques\ACCC\Ateliers\atelier_lancement\Photos\photos_atel_ACCC_lancement\P7260149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071811" y="2285992"/>
              <a:ext cx="1425791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3" name="Image 17" descr="D:\Marico\Chang.Climatiques\ACCC\Ateliers\atelier_lancement\Photos\photos_atel_ACCC_lancement\P7260146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00581" y="2285992"/>
              <a:ext cx="1571636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41" name="ZoneTexte 21"/>
          <p:cNvSpPr txBox="1">
            <a:spLocks noChangeArrowheads="1"/>
          </p:cNvSpPr>
          <p:nvPr/>
        </p:nvSpPr>
        <p:spPr bwMode="auto">
          <a:xfrm>
            <a:off x="357188" y="3000375"/>
            <a:ext cx="254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/>
              <a:t>Visite du PND et de N’Diago</a:t>
            </a:r>
          </a:p>
        </p:txBody>
      </p:sp>
      <p:grpSp>
        <p:nvGrpSpPr>
          <p:cNvPr id="5" name="Groupe 30"/>
          <p:cNvGrpSpPr>
            <a:grpSpLocks/>
          </p:cNvGrpSpPr>
          <p:nvPr/>
        </p:nvGrpSpPr>
        <p:grpSpPr bwMode="auto">
          <a:xfrm>
            <a:off x="428625" y="3357563"/>
            <a:ext cx="8143875" cy="1285875"/>
            <a:chOff x="428625" y="3500438"/>
            <a:chExt cx="7858125" cy="785812"/>
          </a:xfrm>
        </p:grpSpPr>
        <p:pic>
          <p:nvPicPr>
            <p:cNvPr id="14352" name="Image 22" descr="D:\Marico\Chang.Climatiques\ACCC\Ateliers\atelier_lancement\Photos\Mangrove_PND_09\Zeine-Mangrove09 03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8625" y="3500438"/>
              <a:ext cx="1285875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Image 23" descr="D:\Marico\Chang.Climatiques\ACCC\Ateliers\atelier_lancement\Photos\Mangrove_PND_09\Zeine-Mangrove09 007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786063" y="3500438"/>
              <a:ext cx="1143000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Image 24" descr="D:\Marico\Chang.Climatiques\ACCC\Ateliers\atelier_lancement\Photos\Mangrove_PND_09\Zeine-Mangrove09 07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929063" y="3500438"/>
              <a:ext cx="1214437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Image 25" descr="D:\Marico\Chang.Climatiques\ACCC\Ateliers\atelier_lancement\Photos\Mangrove_PND_09\Zeine-Mangrove09 059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143500" y="3500438"/>
              <a:ext cx="1071563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6" name="Image 26" descr="D:\Marico\Chang.Climatiques\ACCC\Ateliers\atelier_lancement\Photos\Mangrove_PND_09\Zeine-Mangrove09 052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15063" y="3500438"/>
              <a:ext cx="1071562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Image 27" descr="D:\Marico\Chang.Climatiques\ACCC\Ateliers\atelier_lancement\Photos\Mangrove_PND_09\Zeine-Mangrove09 036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714500" y="3500438"/>
              <a:ext cx="1071563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8" name="Image 28" descr="D:\Marico\Chang.Climatiques\ACCC\Ateliers\atelier_lancement\Photos\Mangrove_PND_09\Zeine-Mangrove09 072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286625" y="3500438"/>
              <a:ext cx="1000125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43" name="ZoneTexte 29"/>
          <p:cNvSpPr txBox="1">
            <a:spLocks noChangeArrowheads="1"/>
          </p:cNvSpPr>
          <p:nvPr/>
        </p:nvSpPr>
        <p:spPr bwMode="auto">
          <a:xfrm>
            <a:off x="428625" y="4786313"/>
            <a:ext cx="1616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/>
              <a:t>Activités sur site</a:t>
            </a:r>
          </a:p>
        </p:txBody>
      </p:sp>
      <p:pic>
        <p:nvPicPr>
          <p:cNvPr id="14344" name="Image 28" descr="D:\Marico\Chang.Climatiques\ACCC\Ateliers\atelier_lancement\Photos\Photos-Atelier-ACCC\Photos-Atelier-ACCC 03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15188" y="1857375"/>
            <a:ext cx="12858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36"/>
          <p:cNvGrpSpPr>
            <a:grpSpLocks/>
          </p:cNvGrpSpPr>
          <p:nvPr/>
        </p:nvGrpSpPr>
        <p:grpSpPr bwMode="auto">
          <a:xfrm>
            <a:off x="357188" y="5286375"/>
            <a:ext cx="8429625" cy="1220788"/>
            <a:chOff x="357158" y="5286388"/>
            <a:chExt cx="8296324" cy="1006475"/>
          </a:xfrm>
        </p:grpSpPr>
        <p:pic>
          <p:nvPicPr>
            <p:cNvPr id="14346" name="Image 11" descr="D:\Marico\Chang.Climatiques\ACCC\Ateliers\journée_medias\photos_1O1109\DSC02975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072198" y="5286388"/>
              <a:ext cx="1343025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Image 29" descr="D:\Marico\Chang.Climatiques\ACCC\Rapports_consultants\Etat-lieux\Photos_ACCC_09_09\ACCC 10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57158" y="5286388"/>
              <a:ext cx="1409700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Image 31" descr="C:\Documents and Settings\pc\Bureau\photo plage\DSC02168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643438" y="5286388"/>
              <a:ext cx="1428760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9" name="Image 32" descr="C:\Documents and Settings\pc\Bureau\photo plage\DSC02178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071802" y="5286388"/>
              <a:ext cx="1571636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0" name="Image 34" descr="D:\Marico\Chang.Climatiques\ACCC\Rapports_consultants\Etat-lieux\Photos_ACCC_09_09\ACCC 090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85918" y="5286388"/>
              <a:ext cx="1285884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Image 35" descr="D:\Marico\Chang.Climatiques\ACCC\Ateliers\journée_medias\photos_1O1109\DSC02982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7358082" y="5286388"/>
              <a:ext cx="129540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250825" y="476250"/>
            <a:ext cx="955675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219700" y="423863"/>
            <a:ext cx="3294063" cy="696912"/>
            <a:chOff x="3525" y="91"/>
            <a:chExt cx="2095" cy="464"/>
          </a:xfrm>
        </p:grpSpPr>
        <p:pic>
          <p:nvPicPr>
            <p:cNvPr id="17415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5" y="219"/>
              <a:ext cx="3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8" y="91"/>
              <a:ext cx="18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8" y="248"/>
              <a:ext cx="31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5" y="147"/>
              <a:ext cx="355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9" name="Picture 10" descr="NEPAD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25" y="96"/>
              <a:ext cx="361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0" name="Text Box 11"/>
            <p:cNvSpPr txBox="1">
              <a:spLocks noChangeArrowheads="1"/>
            </p:cNvSpPr>
            <p:nvPr/>
          </p:nvSpPr>
          <p:spPr bwMode="auto">
            <a:xfrm>
              <a:off x="3548" y="413"/>
              <a:ext cx="3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/>
                <a:t>NEPAD</a:t>
              </a:r>
            </a:p>
          </p:txBody>
        </p:sp>
      </p:grpSp>
      <p:sp>
        <p:nvSpPr>
          <p:cNvPr id="17412" name="Text Box 12"/>
          <p:cNvSpPr txBox="1">
            <a:spLocks noChangeArrowheads="1"/>
          </p:cNvSpPr>
          <p:nvPr/>
        </p:nvSpPr>
        <p:spPr bwMode="auto">
          <a:xfrm>
            <a:off x="250825" y="1268413"/>
            <a:ext cx="7596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Sénégal / Palmarin Site characteristics : </a:t>
            </a:r>
            <a:r>
              <a:rPr lang="fr-FR"/>
              <a:t>Littoral dunes and mangroves</a:t>
            </a:r>
          </a:p>
        </p:txBody>
      </p:sp>
      <p:pic>
        <p:nvPicPr>
          <p:cNvPr id="17413" name="Picture 17" descr="Hellio VI Palmar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1803400"/>
            <a:ext cx="7421562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E:\AtelierBanjul\DacostaRbpalm\DSC00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268413"/>
            <a:ext cx="8207375" cy="5029200"/>
          </a:xfrm>
        </p:spPr>
        <p:txBody>
          <a:bodyPr/>
          <a:lstStyle/>
          <a:p>
            <a:pPr algn="l" eaLnBrk="1" hangingPunct="1"/>
            <a:r>
              <a:rPr lang="en-GB" sz="2000" b="1" smtClean="0">
                <a:solidFill>
                  <a:schemeClr val="tx1"/>
                </a:solidFill>
              </a:rPr>
              <a:t>History of the ACCC program</a:t>
            </a:r>
            <a:r>
              <a:rPr lang="en-GB" sz="2000" smtClean="0">
                <a:solidFill>
                  <a:schemeClr val="tx1"/>
                </a:solidFill>
              </a:rPr>
              <a:t/>
            </a:r>
            <a:br>
              <a:rPr lang="en-GB" sz="2000" smtClean="0">
                <a:solidFill>
                  <a:schemeClr val="tx1"/>
                </a:solidFill>
              </a:rPr>
            </a:br>
            <a:r>
              <a:rPr lang="en-GB" sz="2000" smtClean="0">
                <a:solidFill>
                  <a:schemeClr val="tx1"/>
                </a:solidFill>
              </a:rPr>
              <a:t/>
            </a:r>
            <a:br>
              <a:rPr lang="en-GB" sz="2000" smtClean="0">
                <a:solidFill>
                  <a:schemeClr val="tx1"/>
                </a:solidFill>
              </a:rPr>
            </a:b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Coming from the  </a:t>
            </a:r>
            <a:r>
              <a:rPr lang="fr-FR" sz="2000" smtClean="0">
                <a:solidFill>
                  <a:srgbClr val="FF0000"/>
                </a:solidFill>
                <a:cs typeface="Times New Roman" pitchFamily="18" charset="0"/>
              </a:rPr>
              <a:t>African Process </a:t>
            </a: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for the Development and Protection of coastal and marine environment  (2000-2003) </a:t>
            </a:r>
            <a:b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 </a:t>
            </a:r>
            <a:b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2003 : The Senegalese Gvt </a:t>
            </a:r>
            <a:r>
              <a:rPr lang="en-GB" sz="2000" smtClean="0">
                <a:solidFill>
                  <a:schemeClr val="tx1"/>
                </a:solidFill>
                <a:cs typeface="Times New Roman" pitchFamily="18" charset="0"/>
              </a:rPr>
              <a:t>(coordination of the environment component of NEPAD) asked </a:t>
            </a: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>UNESCO/IOC to develop a project proposal for submission to the GEF</a:t>
            </a:r>
            <a:b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fr-FR" sz="200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fr-FR" sz="2000" smtClean="0">
                <a:solidFill>
                  <a:schemeClr val="tx1"/>
                </a:solidFill>
              </a:rPr>
              <a:t>2004 : Technical meeting for the project preparation (Dakar, March 2004). Submission of a </a:t>
            </a:r>
            <a:r>
              <a:rPr lang="fr-FR" sz="2000" smtClean="0">
                <a:solidFill>
                  <a:srgbClr val="FF0000"/>
                </a:solidFill>
              </a:rPr>
              <a:t>PDF B</a:t>
            </a:r>
            <a:r>
              <a:rPr lang="fr-FR" sz="2000" smtClean="0">
                <a:solidFill>
                  <a:schemeClr val="tx1"/>
                </a:solidFill>
              </a:rPr>
              <a:t> proposal to the GEF Secrétariat by the end of 2004 which was approved in January 2005.</a:t>
            </a:r>
            <a:r>
              <a:rPr lang="fr-FR" sz="2400" smtClean="0">
                <a:solidFill>
                  <a:schemeClr val="tx1"/>
                </a:solidFill>
              </a:rPr>
              <a:t> </a:t>
            </a:r>
            <a:br>
              <a:rPr lang="fr-FR" sz="2400" smtClean="0">
                <a:solidFill>
                  <a:schemeClr val="tx1"/>
                </a:solidFill>
              </a:rPr>
            </a:br>
            <a:r>
              <a:rPr lang="fr-FR" sz="2400" smtClean="0">
                <a:cs typeface="Times New Roman" pitchFamily="18" charset="0"/>
              </a:rPr>
              <a:t> </a:t>
            </a:r>
            <a:br>
              <a:rPr lang="fr-FR" sz="2400" smtClean="0">
                <a:cs typeface="Times New Roman" pitchFamily="18" charset="0"/>
              </a:rPr>
            </a:br>
            <a:endParaRPr lang="fr-FR" sz="2400" smtClean="0"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284163"/>
            <a:ext cx="8686800" cy="696912"/>
            <a:chOff x="96" y="42"/>
            <a:chExt cx="5524" cy="464"/>
          </a:xfrm>
        </p:grpSpPr>
        <p:sp>
          <p:nvSpPr>
            <p:cNvPr id="5125" name="Rectangle 4"/>
            <p:cNvSpPr>
              <a:spLocks noChangeArrowheads="1"/>
            </p:cNvSpPr>
            <p:nvPr/>
          </p:nvSpPr>
          <p:spPr bwMode="auto">
            <a:xfrm>
              <a:off x="96" y="77"/>
              <a:ext cx="608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A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25" y="42"/>
              <a:ext cx="2095" cy="464"/>
              <a:chOff x="3525" y="91"/>
              <a:chExt cx="2095" cy="464"/>
            </a:xfrm>
          </p:grpSpPr>
          <p:pic>
            <p:nvPicPr>
              <p:cNvPr id="5127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45" y="219"/>
                <a:ext cx="30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8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8" y="91"/>
                <a:ext cx="18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9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38" y="248"/>
                <a:ext cx="31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0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65" y="147"/>
                <a:ext cx="355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1" name="Picture 10" descr="NEPAD 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25" y="96"/>
                <a:ext cx="3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2" name="Text Box 11"/>
              <p:cNvSpPr txBox="1">
                <a:spLocks noChangeArrowheads="1"/>
              </p:cNvSpPr>
              <p:nvPr/>
            </p:nvSpPr>
            <p:spPr bwMode="auto">
              <a:xfrm>
                <a:off x="3548" y="413"/>
                <a:ext cx="34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/>
                  <a:t>NEPAD</a:t>
                </a:r>
              </a:p>
            </p:txBody>
          </p:sp>
        </p:grpSp>
      </p:grpSp>
      <p:sp>
        <p:nvSpPr>
          <p:cNvPr id="5124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50825" y="476250"/>
            <a:ext cx="955675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19700" y="423863"/>
            <a:ext cx="3294063" cy="696912"/>
            <a:chOff x="3525" y="91"/>
            <a:chExt cx="2095" cy="464"/>
          </a:xfrm>
        </p:grpSpPr>
        <p:pic>
          <p:nvPicPr>
            <p:cNvPr id="1843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5" y="219"/>
              <a:ext cx="3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8" y="91"/>
              <a:ext cx="18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8" y="248"/>
              <a:ext cx="31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5" y="147"/>
              <a:ext cx="355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3" name="Picture 8" descr="NEPAD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25" y="96"/>
              <a:ext cx="361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4" name="Text Box 9"/>
            <p:cNvSpPr txBox="1">
              <a:spLocks noChangeArrowheads="1"/>
            </p:cNvSpPr>
            <p:nvPr/>
          </p:nvSpPr>
          <p:spPr bwMode="auto">
            <a:xfrm>
              <a:off x="3548" y="413"/>
              <a:ext cx="3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/>
                <a:t>NEPAD</a:t>
              </a:r>
            </a:p>
          </p:txBody>
        </p:sp>
      </p:grp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123950" y="1268413"/>
            <a:ext cx="7019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Cap Vert / Maio Site characteristics :  </a:t>
            </a:r>
            <a:r>
              <a:rPr lang="fr-FR"/>
              <a:t>Estuary and littoral dune</a:t>
            </a:r>
          </a:p>
        </p:txBody>
      </p:sp>
      <p:pic>
        <p:nvPicPr>
          <p:cNvPr id="18437" name="Picture 2" descr="Maiolagoaultim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1765300"/>
            <a:ext cx="716756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50825" y="476250"/>
            <a:ext cx="955675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19700" y="423863"/>
            <a:ext cx="3294063" cy="696912"/>
            <a:chOff x="3525" y="91"/>
            <a:chExt cx="2095" cy="464"/>
          </a:xfrm>
        </p:grpSpPr>
        <p:pic>
          <p:nvPicPr>
            <p:cNvPr id="1946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5" y="219"/>
              <a:ext cx="3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8" y="91"/>
              <a:ext cx="18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8" y="248"/>
              <a:ext cx="31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5" y="147"/>
              <a:ext cx="355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8" name="Picture 8" descr="NEPAD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25" y="96"/>
              <a:ext cx="361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9"/>
            <p:cNvSpPr txBox="1">
              <a:spLocks noChangeArrowheads="1"/>
            </p:cNvSpPr>
            <p:nvPr/>
          </p:nvSpPr>
          <p:spPr bwMode="auto">
            <a:xfrm>
              <a:off x="3548" y="413"/>
              <a:ext cx="3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/>
                <a:t>NEPAD</a:t>
              </a:r>
            </a:p>
          </p:txBody>
        </p:sp>
      </p:grp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146175" y="1268413"/>
            <a:ext cx="6711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Cap Vert / Maio Site characteristics : </a:t>
            </a:r>
            <a:r>
              <a:rPr lang="fr-FR"/>
              <a:t>Estuary and littoral dune</a:t>
            </a:r>
          </a:p>
        </p:txBody>
      </p:sp>
      <p:pic>
        <p:nvPicPr>
          <p:cNvPr id="19461" name="Picture 4" descr="C:\Users\Nuno Ribeiro\Pictures\MaioACCC\IMG_28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3141663"/>
            <a:ext cx="3286125" cy="24653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2" name="Picture 5" descr="C:\Users\Nuno Ribeiro\Pictures\MaioACCC\IMG_28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2133600"/>
            <a:ext cx="3621087" cy="27162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3" name="Espace réservé du pied de page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RDJ Tortuga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428736"/>
            <a:ext cx="5719304" cy="427341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50825" y="476250"/>
            <a:ext cx="955675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28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19700" y="423863"/>
            <a:ext cx="3294063" cy="696912"/>
            <a:chOff x="3525" y="91"/>
            <a:chExt cx="2095" cy="464"/>
          </a:xfrm>
        </p:grpSpPr>
        <p:pic>
          <p:nvPicPr>
            <p:cNvPr id="2048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5" y="219"/>
              <a:ext cx="3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8" y="91"/>
              <a:ext cx="18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8" y="248"/>
              <a:ext cx="31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5" y="147"/>
              <a:ext cx="355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3" name="Picture 8" descr="NEPAD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25" y="96"/>
              <a:ext cx="361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4" name="Text Box 9"/>
            <p:cNvSpPr txBox="1">
              <a:spLocks noChangeArrowheads="1"/>
            </p:cNvSpPr>
            <p:nvPr/>
          </p:nvSpPr>
          <p:spPr bwMode="auto">
            <a:xfrm>
              <a:off x="3548" y="413"/>
              <a:ext cx="3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/>
                <a:t>NEPAD</a:t>
              </a:r>
            </a:p>
          </p:txBody>
        </p:sp>
      </p:grp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619250" y="1268413"/>
            <a:ext cx="5737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Guinee Bissau / Varela Site characteristics : Beach</a:t>
            </a:r>
            <a:endParaRPr lang="fr-FR"/>
          </a:p>
        </p:txBody>
      </p:sp>
      <p:pic>
        <p:nvPicPr>
          <p:cNvPr id="20485" name="Picture 15" descr="DSCN05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00" y="3068638"/>
            <a:ext cx="4422775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7" descr="0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1844675"/>
            <a:ext cx="45466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18"/>
          <p:cNvSpPr txBox="1">
            <a:spLocks noChangeArrowheads="1"/>
          </p:cNvSpPr>
          <p:nvPr/>
        </p:nvSpPr>
        <p:spPr bwMode="auto">
          <a:xfrm>
            <a:off x="395288" y="4797425"/>
            <a:ext cx="3097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/>
              <a:t>Photo J.R. Lopes</a:t>
            </a:r>
          </a:p>
        </p:txBody>
      </p:sp>
      <p:sp>
        <p:nvSpPr>
          <p:cNvPr id="20488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03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71538" y="1142984"/>
            <a:ext cx="6286512" cy="471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19475" y="188913"/>
            <a:ext cx="4968875" cy="935037"/>
            <a:chOff x="2493" y="5958"/>
            <a:chExt cx="7668" cy="1501"/>
          </a:xfrm>
        </p:grpSpPr>
        <p:pic>
          <p:nvPicPr>
            <p:cNvPr id="21526" name="Picture 3" descr="NEPAD lo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3" y="6050"/>
              <a:ext cx="1520" cy="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8" y="6458"/>
              <a:ext cx="1115" cy="1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91" y="5958"/>
              <a:ext cx="683" cy="1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9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56" y="6570"/>
              <a:ext cx="1157" cy="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0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3" y="6175"/>
              <a:ext cx="1318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755650" y="404813"/>
            <a:ext cx="1655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323850" y="14716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GB" b="1">
              <a:solidFill>
                <a:schemeClr val="accent2"/>
              </a:solidFill>
            </a:endParaRP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468313" y="1484313"/>
            <a:ext cx="554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olidFill>
                  <a:srgbClr val="FF0000"/>
                </a:solidFill>
              </a:rPr>
              <a:t>Regional components</a:t>
            </a:r>
          </a:p>
        </p:txBody>
      </p:sp>
      <p:sp>
        <p:nvSpPr>
          <p:cNvPr id="21510" name="Titr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graphicFrame>
        <p:nvGraphicFramePr>
          <p:cNvPr id="21515" name="Group 11"/>
          <p:cNvGraphicFramePr>
            <a:graphicFrameLocks noGrp="1"/>
          </p:cNvGraphicFramePr>
          <p:nvPr>
            <p:ph idx="1"/>
          </p:nvPr>
        </p:nvGraphicFramePr>
        <p:xfrm>
          <a:off x="714375" y="2143125"/>
          <a:ext cx="7829576" cy="4206769"/>
        </p:xfrm>
        <a:graphic>
          <a:graphicData uri="http://schemas.openxmlformats.org/drawingml/2006/table">
            <a:tbl>
              <a:tblPr/>
              <a:tblGrid>
                <a:gridCol w="2612879"/>
                <a:gridCol w="5216697"/>
              </a:tblGrid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Component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Strengthening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institutional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capacities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and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human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resources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to design and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implement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adaptation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strategies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and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measures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in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coastal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zones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Install an exchange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mechanism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to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collect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store and diffuse best practices and documentation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2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Component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Install a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learning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mechanism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Strengthening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of the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regional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cooperation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to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better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take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in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account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climate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change aspects in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coastal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zone management</a:t>
                      </a:r>
                      <a:endParaRPr lang="fr-FR" sz="200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Component  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regional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coordinating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unit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operational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25" name="Espace réservé du pied de page 2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19475" y="188913"/>
            <a:ext cx="4968875" cy="935037"/>
            <a:chOff x="2493" y="5958"/>
            <a:chExt cx="7668" cy="1501"/>
          </a:xfrm>
        </p:grpSpPr>
        <p:pic>
          <p:nvPicPr>
            <p:cNvPr id="22536" name="Picture 3" descr="NEPAD lo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3" y="6050"/>
              <a:ext cx="1520" cy="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8" y="6458"/>
              <a:ext cx="1115" cy="1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91" y="5958"/>
              <a:ext cx="683" cy="1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9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56" y="6570"/>
              <a:ext cx="1157" cy="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0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3" y="6175"/>
              <a:ext cx="1318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755650" y="404813"/>
            <a:ext cx="1655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323850" y="14716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GB" b="1">
              <a:solidFill>
                <a:schemeClr val="accent2"/>
              </a:solidFill>
            </a:endParaRPr>
          </a:p>
        </p:txBody>
      </p:sp>
      <p:sp>
        <p:nvSpPr>
          <p:cNvPr id="22533" name="Rectangle 26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22534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611188" y="1844675"/>
            <a:ext cx="8229600" cy="4525963"/>
          </a:xfrm>
        </p:spPr>
        <p:txBody>
          <a:bodyPr/>
          <a:lstStyle/>
          <a:p>
            <a:pPr eaLnBrk="1" hangingPunct="1"/>
            <a:r>
              <a:rPr lang="fr-FR" sz="2800" smtClean="0"/>
              <a:t>Regional Inception meeting (26-28 November 2008): adoption of working plan, budget, monitoring-evaluation framework for regional components</a:t>
            </a:r>
          </a:p>
          <a:p>
            <a:pPr eaLnBrk="1" hangingPunct="1"/>
            <a:r>
              <a:rPr lang="fr-FR" sz="2800" smtClean="0"/>
              <a:t>National inception meetings</a:t>
            </a:r>
          </a:p>
          <a:p>
            <a:pPr lvl="1" eaLnBrk="1" hangingPunct="1"/>
            <a:r>
              <a:rPr lang="fr-FR" sz="2400" smtClean="0"/>
              <a:t>Guinée Bissau: 20 February 2009</a:t>
            </a:r>
          </a:p>
          <a:p>
            <a:pPr lvl="1" eaLnBrk="1" hangingPunct="1"/>
            <a:r>
              <a:rPr lang="fr-FR" sz="2400" smtClean="0"/>
              <a:t>Mauritanie: 2-3 March</a:t>
            </a:r>
          </a:p>
          <a:p>
            <a:pPr lvl="1" eaLnBrk="1" hangingPunct="1"/>
            <a:r>
              <a:rPr lang="fr-FR" sz="2400" smtClean="0"/>
              <a:t>Cap Vert: 7 April</a:t>
            </a:r>
          </a:p>
          <a:p>
            <a:pPr lvl="1" eaLnBrk="1" hangingPunct="1"/>
            <a:r>
              <a:rPr lang="fr-FR" sz="2400" smtClean="0"/>
              <a:t>Gambie: 16 April</a:t>
            </a:r>
          </a:p>
          <a:p>
            <a:pPr lvl="1" eaLnBrk="1" hangingPunct="1"/>
            <a:r>
              <a:rPr lang="fr-FR" sz="2400" smtClean="0"/>
              <a:t>Sénégal: 1</a:t>
            </a:r>
            <a:r>
              <a:rPr lang="fr-FR" sz="2400" baseline="30000" smtClean="0"/>
              <a:t>er</a:t>
            </a:r>
            <a:r>
              <a:rPr lang="fr-FR" sz="2400" smtClean="0"/>
              <a:t> July</a:t>
            </a:r>
          </a:p>
        </p:txBody>
      </p:sp>
      <p:sp>
        <p:nvSpPr>
          <p:cNvPr id="22535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19475" y="188913"/>
            <a:ext cx="4968875" cy="935037"/>
            <a:chOff x="2493" y="5958"/>
            <a:chExt cx="7668" cy="1501"/>
          </a:xfrm>
        </p:grpSpPr>
        <p:pic>
          <p:nvPicPr>
            <p:cNvPr id="23560" name="Picture 3" descr="NEPAD lo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3" y="6050"/>
              <a:ext cx="1520" cy="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8" y="6458"/>
              <a:ext cx="1115" cy="1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91" y="5958"/>
              <a:ext cx="683" cy="1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3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56" y="6570"/>
              <a:ext cx="1157" cy="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3" y="6175"/>
              <a:ext cx="1318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755650" y="404813"/>
            <a:ext cx="1655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A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accent2"/>
                </a:solidFill>
                <a:latin typeface="Impact" pitchFamily="34" charset="0"/>
              </a:rPr>
              <a:t>C</a:t>
            </a:r>
            <a:r>
              <a:rPr lang="fr-FR" sz="4000">
                <a:solidFill>
                  <a:schemeClr val="hlink"/>
                </a:solidFill>
                <a:latin typeface="Impact" pitchFamily="34" charset="0"/>
              </a:rPr>
              <a:t>C</a:t>
            </a:r>
          </a:p>
        </p:txBody>
      </p:sp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323850" y="14716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GB" b="1">
              <a:solidFill>
                <a:schemeClr val="accent2"/>
              </a:solidFill>
            </a:endParaRPr>
          </a:p>
        </p:txBody>
      </p:sp>
      <p:sp>
        <p:nvSpPr>
          <p:cNvPr id="23557" name="Rectangle 10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23558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11188" y="18446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smtClean="0"/>
              <a:t>Regional training workshops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Climate change and coastal erosion (23-25 April, Dakar)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Technics for mangrove restoration (27-30 April, Saly)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Technics for littoral dunes reforestation (13-16 June, Nouakchott)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smtClean="0"/>
              <a:t>Redesign of the website (</a:t>
            </a:r>
            <a:r>
              <a:rPr lang="fr-FR" sz="2800" smtClean="0">
                <a:hlinkClick r:id="rId7"/>
              </a:rPr>
              <a:t>www.accc-africa.org</a:t>
            </a:r>
            <a:r>
              <a:rPr lang="fr-FR" sz="2800" smtClean="0"/>
              <a:t> )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smtClean="0"/>
              <a:t>Regional workshop of parlementarians and local decision makers (3-6 August, Praia)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smtClean="0"/>
              <a:t>Training of trainers workshop on Sandwatch (25-28 August, Praia)</a:t>
            </a:r>
          </a:p>
        </p:txBody>
      </p:sp>
      <p:sp>
        <p:nvSpPr>
          <p:cNvPr id="23559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468313" y="981075"/>
            <a:ext cx="762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/>
              <a:t>2005-2006 : 	PDF-B implementation and submission of a Full Size Project to GEF</a:t>
            </a:r>
          </a:p>
          <a:p>
            <a:r>
              <a:rPr lang="fr-FR" sz="2400">
                <a:solidFill>
                  <a:schemeClr val="accent2"/>
                </a:solidFill>
              </a:rPr>
              <a:t>	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539750" y="2349500"/>
          <a:ext cx="3816350" cy="2774950"/>
        </p:xfrm>
        <a:graphic>
          <a:graphicData uri="http://schemas.openxmlformats.org/presentationml/2006/ole">
            <p:oleObj spid="_x0000_s1026" name="Image bitmap" r:id="rId3" imgW="11088648" imgH="8059275" progId="Paint.Picture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2555875" y="4292600"/>
          <a:ext cx="3308350" cy="2238375"/>
        </p:xfrm>
        <a:graphic>
          <a:graphicData uri="http://schemas.openxmlformats.org/presentationml/2006/ole">
            <p:oleObj spid="_x0000_s1027" name="Image bitmap" r:id="rId4" imgW="10809524" imgH="7314286" progId="Paint.Picture">
              <p:embed/>
            </p:oleObj>
          </a:graphicData>
        </a:graphic>
      </p:graphicFrame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428625" y="5643563"/>
            <a:ext cx="1911350" cy="522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PDFB workshops</a:t>
            </a:r>
          </a:p>
        </p:txBody>
      </p:sp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5364163" y="2133600"/>
          <a:ext cx="2414587" cy="3095625"/>
        </p:xfrm>
        <a:graphic>
          <a:graphicData uri="http://schemas.openxmlformats.org/presentationml/2006/ole">
            <p:oleObj spid="_x0000_s1028" name="Image bitmap" r:id="rId5" imgW="5428571" imgH="6961905" progId="Paint.Picture">
              <p:embed/>
            </p:oleObj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16688" y="2492375"/>
            <a:ext cx="2470150" cy="3436938"/>
            <a:chOff x="1440" y="576"/>
            <a:chExt cx="2304" cy="3072"/>
          </a:xfrm>
        </p:grpSpPr>
        <p:sp>
          <p:nvSpPr>
            <p:cNvPr id="1044" name="Rectangle 8"/>
            <p:cNvSpPr>
              <a:spLocks noChangeArrowheads="1"/>
            </p:cNvSpPr>
            <p:nvPr/>
          </p:nvSpPr>
          <p:spPr bwMode="auto">
            <a:xfrm>
              <a:off x="1440" y="576"/>
              <a:ext cx="2304" cy="30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1029" name="Object 9"/>
            <p:cNvGraphicFramePr>
              <a:graphicFrameLocks noChangeAspect="1"/>
            </p:cNvGraphicFramePr>
            <p:nvPr/>
          </p:nvGraphicFramePr>
          <p:xfrm>
            <a:off x="1584" y="672"/>
            <a:ext cx="2066" cy="2688"/>
          </p:xfrm>
          <a:graphic>
            <a:graphicData uri="http://schemas.openxmlformats.org/presentationml/2006/ole">
              <p:oleObj spid="_x0000_s1029" name="Image bitmap" r:id="rId6" imgW="3761905" imgH="4896533" progId="Paint.Picture">
                <p:embed/>
              </p:oleObj>
            </a:graphicData>
          </a:graphic>
        </p:graphicFrame>
      </p:grp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6227763" y="6092825"/>
            <a:ext cx="2447925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National Reports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52400" y="152400"/>
            <a:ext cx="8686800" cy="696913"/>
            <a:chOff x="96" y="42"/>
            <a:chExt cx="5524" cy="464"/>
          </a:xfrm>
        </p:grpSpPr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96" y="77"/>
              <a:ext cx="608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A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</a:p>
          </p:txBody>
        </p: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3525" y="42"/>
              <a:ext cx="2095" cy="464"/>
              <a:chOff x="3525" y="91"/>
              <a:chExt cx="2095" cy="464"/>
            </a:xfrm>
          </p:grpSpPr>
          <p:pic>
            <p:nvPicPr>
              <p:cNvPr id="1038" name="Picture 1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045" y="219"/>
                <a:ext cx="30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9" name="Picture 1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498" y="91"/>
                <a:ext cx="18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0" name="Picture 1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38" y="248"/>
                <a:ext cx="31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1" name="Picture 1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265" y="147"/>
                <a:ext cx="355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2" name="Picture 18" descr="NEPAD logo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525" y="96"/>
                <a:ext cx="3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3" name="Text Box 19"/>
              <p:cNvSpPr txBox="1">
                <a:spLocks noChangeArrowheads="1"/>
              </p:cNvSpPr>
              <p:nvPr/>
            </p:nvSpPr>
            <p:spPr bwMode="auto">
              <a:xfrm>
                <a:off x="3548" y="413"/>
                <a:ext cx="34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/>
                  <a:t>NEPAD</a:t>
                </a:r>
              </a:p>
            </p:txBody>
          </p:sp>
        </p:grpSp>
      </p:grpSp>
      <p:sp>
        <p:nvSpPr>
          <p:cNvPr id="1035" name="Espace réservé du pied de page 2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68313" y="1125538"/>
            <a:ext cx="82073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400">
              <a:solidFill>
                <a:schemeClr val="accent2"/>
              </a:solidFill>
            </a:endParaRPr>
          </a:p>
          <a:p>
            <a:r>
              <a:rPr lang="fr-FR" sz="2000"/>
              <a:t>2007 	Full size Projet approved, organization of CLEP (Dakar, May), 	Working workshop on monitoring/evaluation (Praia, November)</a:t>
            </a:r>
          </a:p>
          <a:p>
            <a:endParaRPr lang="fr-FR" sz="2000"/>
          </a:p>
          <a:p>
            <a:r>
              <a:rPr lang="fr-FR" sz="2000"/>
              <a:t>2008	Signature of the Prodoc by the 5 countries</a:t>
            </a:r>
          </a:p>
          <a:p>
            <a:r>
              <a:rPr lang="fr-FR" sz="2000"/>
              <a:t>	Preparation of the action plan/budget/M&amp;E framework</a:t>
            </a:r>
          </a:p>
          <a:p>
            <a:r>
              <a:rPr lang="fr-FR" sz="2000"/>
              <a:t>	The national teams start to be established</a:t>
            </a:r>
          </a:p>
          <a:p>
            <a:r>
              <a:rPr lang="fr-FR" sz="2000"/>
              <a:t>	Recruitment of the regional coordinator</a:t>
            </a:r>
          </a:p>
          <a:p>
            <a:r>
              <a:rPr lang="fr-FR" sz="2000"/>
              <a:t>	Regional inception workshop (24-26 November)</a:t>
            </a:r>
          </a:p>
          <a:p>
            <a:r>
              <a:rPr lang="fr-FR" sz="2000">
                <a:solidFill>
                  <a:schemeClr val="accent2"/>
                </a:solidFill>
              </a:rPr>
              <a:t>	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52400"/>
            <a:ext cx="8686800" cy="696913"/>
            <a:chOff x="96" y="42"/>
            <a:chExt cx="5524" cy="464"/>
          </a:xfrm>
        </p:grpSpPr>
        <p:sp>
          <p:nvSpPr>
            <p:cNvPr id="6149" name="Rectangle 4"/>
            <p:cNvSpPr>
              <a:spLocks noChangeArrowheads="1"/>
            </p:cNvSpPr>
            <p:nvPr/>
          </p:nvSpPr>
          <p:spPr bwMode="auto">
            <a:xfrm>
              <a:off x="96" y="77"/>
              <a:ext cx="608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A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25" y="42"/>
              <a:ext cx="2095" cy="464"/>
              <a:chOff x="3525" y="91"/>
              <a:chExt cx="2095" cy="464"/>
            </a:xfrm>
          </p:grpSpPr>
          <p:pic>
            <p:nvPicPr>
              <p:cNvPr id="6151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45" y="219"/>
                <a:ext cx="30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2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8" y="91"/>
                <a:ext cx="18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3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38" y="248"/>
                <a:ext cx="31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4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65" y="147"/>
                <a:ext cx="355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5" name="Picture 10" descr="NEPAD 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25" y="96"/>
                <a:ext cx="3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56" name="Text Box 11"/>
              <p:cNvSpPr txBox="1">
                <a:spLocks noChangeArrowheads="1"/>
              </p:cNvSpPr>
              <p:nvPr/>
            </p:nvSpPr>
            <p:spPr bwMode="auto">
              <a:xfrm>
                <a:off x="3548" y="413"/>
                <a:ext cx="34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/>
                  <a:t>NEPAD</a:t>
                </a:r>
              </a:p>
            </p:txBody>
          </p:sp>
        </p:grpSp>
      </p:grpSp>
      <p:sp>
        <p:nvSpPr>
          <p:cNvPr id="6148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4375" y="1571625"/>
            <a:ext cx="8158163" cy="3857625"/>
          </a:xfrm>
        </p:spPr>
        <p:txBody>
          <a:bodyPr/>
          <a:lstStyle/>
          <a:p>
            <a:pPr eaLnBrk="1" hangingPunct="1"/>
            <a:r>
              <a:rPr lang="fr-FR" sz="2400" smtClean="0">
                <a:solidFill>
                  <a:srgbClr val="FF0000"/>
                </a:solidFill>
              </a:rPr>
              <a:t>The ACCC program in the GEF portfolio</a:t>
            </a:r>
            <a:endParaRPr lang="fr-FR" sz="2400" smtClean="0"/>
          </a:p>
          <a:p>
            <a:pPr lvl="1" eaLnBrk="1" hangingPunct="1"/>
            <a:r>
              <a:rPr lang="fr-FR" sz="2000" smtClean="0"/>
              <a:t>SPA (Strategic Priority on Adaptation) / biodiversity</a:t>
            </a:r>
          </a:p>
          <a:p>
            <a:pPr lvl="1" eaLnBrk="1" hangingPunct="1"/>
            <a:r>
              <a:rPr lang="fr-FR" sz="2000" smtClean="0"/>
              <a:t>Implementing Agency: UNDP/GEF</a:t>
            </a:r>
          </a:p>
          <a:p>
            <a:pPr lvl="1" eaLnBrk="1" hangingPunct="1"/>
            <a:r>
              <a:rPr lang="fr-FR" sz="2000" smtClean="0"/>
              <a:t>Executing Agencies: UNDP &amp; UNESCO/IOC</a:t>
            </a:r>
          </a:p>
          <a:p>
            <a:pPr lvl="1" eaLnBrk="1" hangingPunct="1"/>
            <a:r>
              <a:rPr lang="fr-FR" sz="2000" smtClean="0"/>
              <a:t>4 years (3 years after the inception meeting; should end by Dec 2011)</a:t>
            </a:r>
          </a:p>
          <a:p>
            <a:pPr lvl="1" eaLnBrk="1" hangingPunct="1"/>
            <a:r>
              <a:rPr lang="fr-FR" sz="2000" smtClean="0"/>
              <a:t>Total budget : 13.18 million US $ of which</a:t>
            </a:r>
          </a:p>
          <a:p>
            <a:pPr lvl="2" eaLnBrk="1" hangingPunct="1"/>
            <a:r>
              <a:rPr lang="fr-FR" sz="1800" smtClean="0"/>
              <a:t>3.3 millions  from GEF; </a:t>
            </a:r>
          </a:p>
          <a:p>
            <a:pPr lvl="2" eaLnBrk="1" hangingPunct="1"/>
            <a:r>
              <a:rPr lang="fr-FR" sz="1800" smtClean="0"/>
              <a:t>6.24 millions  from Participating Countries (cash/in kind)</a:t>
            </a:r>
          </a:p>
          <a:p>
            <a:pPr lvl="2" eaLnBrk="1" hangingPunct="1"/>
            <a:r>
              <a:rPr lang="fr-FR" sz="1800" smtClean="0"/>
              <a:t>510,000  UNESCO &amp; UNDP (cash/in kind)</a:t>
            </a:r>
          </a:p>
          <a:p>
            <a:pPr lvl="2" eaLnBrk="1" hangingPunct="1"/>
            <a:r>
              <a:rPr lang="fr-FR" sz="1800" smtClean="0"/>
              <a:t>3.13 millions from Partners (in-kind)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211138"/>
            <a:ext cx="8686800" cy="696912"/>
            <a:chOff x="96" y="42"/>
            <a:chExt cx="5524" cy="464"/>
          </a:xfrm>
        </p:grpSpPr>
        <p:sp>
          <p:nvSpPr>
            <p:cNvPr id="7173" name="Rectangle 4"/>
            <p:cNvSpPr>
              <a:spLocks noChangeArrowheads="1"/>
            </p:cNvSpPr>
            <p:nvPr/>
          </p:nvSpPr>
          <p:spPr bwMode="auto">
            <a:xfrm>
              <a:off x="96" y="77"/>
              <a:ext cx="608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A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25" y="42"/>
              <a:ext cx="2095" cy="464"/>
              <a:chOff x="3525" y="91"/>
              <a:chExt cx="2095" cy="464"/>
            </a:xfrm>
          </p:grpSpPr>
          <p:pic>
            <p:nvPicPr>
              <p:cNvPr id="7175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45" y="219"/>
                <a:ext cx="30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6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8" y="91"/>
                <a:ext cx="18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7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38" y="248"/>
                <a:ext cx="31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8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65" y="147"/>
                <a:ext cx="355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9" name="Picture 10" descr="NEPAD 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25" y="96"/>
                <a:ext cx="3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80" name="Text Box 11"/>
              <p:cNvSpPr txBox="1">
                <a:spLocks noChangeArrowheads="1"/>
              </p:cNvSpPr>
              <p:nvPr/>
            </p:nvSpPr>
            <p:spPr bwMode="auto">
              <a:xfrm>
                <a:off x="3548" y="413"/>
                <a:ext cx="34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/>
                  <a:t>NEPAD</a:t>
                </a:r>
              </a:p>
            </p:txBody>
          </p:sp>
        </p:grpSp>
      </p:grpSp>
      <p:sp>
        <p:nvSpPr>
          <p:cNvPr id="7172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3705225"/>
          </a:xfrm>
        </p:spPr>
        <p:txBody>
          <a:bodyPr/>
          <a:lstStyle/>
          <a:p>
            <a:pPr eaLnBrk="1" hangingPunct="1"/>
            <a:r>
              <a:rPr lang="fr-FR" sz="2400" smtClean="0">
                <a:solidFill>
                  <a:srgbClr val="FF0000"/>
                </a:solidFill>
              </a:rPr>
              <a:t>Goal of the project</a:t>
            </a:r>
            <a:r>
              <a:rPr lang="fr-FR" sz="2400" smtClean="0"/>
              <a:t>: Reduce vulnerability and strengthen the adaptive capacities of countries and communities to negative impacts of climate change</a:t>
            </a:r>
          </a:p>
          <a:p>
            <a:pPr eaLnBrk="1" hangingPunct="1"/>
            <a:r>
              <a:rPr lang="fr-FR" sz="2400" smtClean="0">
                <a:solidFill>
                  <a:srgbClr val="FF0000"/>
                </a:solidFill>
              </a:rPr>
              <a:t>Objectives of the project</a:t>
            </a:r>
            <a:r>
              <a:rPr lang="fr-FR" sz="2400" smtClean="0"/>
              <a:t>: Implement and conduct an array of efficient resistance mechanisms to reduce the impacts of coastal erosion du to climate change in vulnerable zones of 5 countries of West Africa</a:t>
            </a:r>
            <a:endParaRPr lang="fr-FR" sz="2400" smtClean="0">
              <a:solidFill>
                <a:srgbClr val="FF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52400"/>
            <a:ext cx="8686800" cy="696913"/>
            <a:chOff x="96" y="42"/>
            <a:chExt cx="5524" cy="464"/>
          </a:xfrm>
        </p:grpSpPr>
        <p:sp>
          <p:nvSpPr>
            <p:cNvPr id="8197" name="Rectangle 4"/>
            <p:cNvSpPr>
              <a:spLocks noChangeArrowheads="1"/>
            </p:cNvSpPr>
            <p:nvPr/>
          </p:nvSpPr>
          <p:spPr bwMode="auto">
            <a:xfrm>
              <a:off x="96" y="77"/>
              <a:ext cx="608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A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25" y="42"/>
              <a:ext cx="2095" cy="464"/>
              <a:chOff x="3525" y="91"/>
              <a:chExt cx="2095" cy="464"/>
            </a:xfrm>
          </p:grpSpPr>
          <p:pic>
            <p:nvPicPr>
              <p:cNvPr id="8199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45" y="219"/>
                <a:ext cx="30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0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8" y="91"/>
                <a:ext cx="18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1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38" y="248"/>
                <a:ext cx="31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2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65" y="147"/>
                <a:ext cx="355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3" name="Picture 10" descr="NEPAD 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25" y="96"/>
                <a:ext cx="3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04" name="Text Box 11"/>
              <p:cNvSpPr txBox="1">
                <a:spLocks noChangeArrowheads="1"/>
              </p:cNvSpPr>
              <p:nvPr/>
            </p:nvSpPr>
            <p:spPr bwMode="auto">
              <a:xfrm>
                <a:off x="3548" y="413"/>
                <a:ext cx="34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/>
                  <a:t>NEPAD</a:t>
                </a:r>
              </a:p>
            </p:txBody>
          </p:sp>
        </p:grpSp>
      </p:grpSp>
      <p:sp>
        <p:nvSpPr>
          <p:cNvPr id="8196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1412875"/>
            <a:ext cx="9144000" cy="4752975"/>
            <a:chOff x="0" y="1207"/>
            <a:chExt cx="5760" cy="2994"/>
          </a:xfrm>
        </p:grpSpPr>
        <p:sp>
          <p:nvSpPr>
            <p:cNvPr id="9229" name="Text Box 2"/>
            <p:cNvSpPr txBox="1">
              <a:spLocks noChangeArrowheads="1"/>
            </p:cNvSpPr>
            <p:nvPr/>
          </p:nvSpPr>
          <p:spPr bwMode="auto">
            <a:xfrm>
              <a:off x="793" y="1880"/>
              <a:ext cx="1497" cy="49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/>
                <a:t>Identified problem</a:t>
              </a:r>
            </a:p>
            <a:p>
              <a:pPr>
                <a:spcBef>
                  <a:spcPct val="50000"/>
                </a:spcBef>
              </a:pPr>
              <a:r>
                <a:rPr lang="fr-FR" i="1">
                  <a:solidFill>
                    <a:srgbClr val="FF0000"/>
                  </a:solidFill>
                </a:rPr>
                <a:t>Coastal erosion</a:t>
              </a:r>
            </a:p>
          </p:txBody>
        </p:sp>
        <p:sp>
          <p:nvSpPr>
            <p:cNvPr id="9230" name="Line 3"/>
            <p:cNvSpPr>
              <a:spLocks noChangeShapeType="1"/>
            </p:cNvSpPr>
            <p:nvPr/>
          </p:nvSpPr>
          <p:spPr bwMode="auto">
            <a:xfrm flipH="1">
              <a:off x="3651" y="1344"/>
              <a:ext cx="318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1" name="Text Box 4"/>
            <p:cNvSpPr txBox="1">
              <a:spLocks noChangeArrowheads="1"/>
            </p:cNvSpPr>
            <p:nvPr/>
          </p:nvSpPr>
          <p:spPr bwMode="auto">
            <a:xfrm>
              <a:off x="4014" y="1207"/>
              <a:ext cx="17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>
                  <a:solidFill>
                    <a:srgbClr val="D60093"/>
                  </a:solidFill>
                </a:rPr>
                <a:t>Climate Change</a:t>
              </a:r>
            </a:p>
          </p:txBody>
        </p:sp>
        <p:sp>
          <p:nvSpPr>
            <p:cNvPr id="9232" name="Text Box 5"/>
            <p:cNvSpPr txBox="1">
              <a:spLocks noChangeArrowheads="1"/>
            </p:cNvSpPr>
            <p:nvPr/>
          </p:nvSpPr>
          <p:spPr bwMode="auto">
            <a:xfrm>
              <a:off x="3470" y="1752"/>
              <a:ext cx="19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D60093"/>
                  </a:solidFill>
                </a:rPr>
                <a:t>Sea level rise</a:t>
              </a:r>
            </a:p>
          </p:txBody>
        </p:sp>
        <p:sp>
          <p:nvSpPr>
            <p:cNvPr id="9233" name="Line 6"/>
            <p:cNvSpPr>
              <a:spLocks noChangeShapeType="1"/>
            </p:cNvSpPr>
            <p:nvPr/>
          </p:nvSpPr>
          <p:spPr bwMode="auto">
            <a:xfrm flipH="1">
              <a:off x="2381" y="1933"/>
              <a:ext cx="907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4" name="Line 7"/>
            <p:cNvSpPr>
              <a:spLocks noChangeShapeType="1"/>
            </p:cNvSpPr>
            <p:nvPr/>
          </p:nvSpPr>
          <p:spPr bwMode="auto">
            <a:xfrm>
              <a:off x="431" y="1525"/>
              <a:ext cx="272" cy="317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5" name="Text Box 8"/>
            <p:cNvSpPr txBox="1">
              <a:spLocks noChangeArrowheads="1"/>
            </p:cNvSpPr>
            <p:nvPr/>
          </p:nvSpPr>
          <p:spPr bwMode="auto">
            <a:xfrm>
              <a:off x="0" y="1298"/>
              <a:ext cx="151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/>
                <a:t>Other factors</a:t>
              </a:r>
            </a:p>
          </p:txBody>
        </p:sp>
        <p:sp>
          <p:nvSpPr>
            <p:cNvPr id="9236" name="AutoShape 9"/>
            <p:cNvSpPr>
              <a:spLocks noChangeArrowheads="1"/>
            </p:cNvSpPr>
            <p:nvPr/>
          </p:nvSpPr>
          <p:spPr bwMode="auto">
            <a:xfrm>
              <a:off x="1202" y="2523"/>
              <a:ext cx="681" cy="45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37" name="Text Box 10"/>
            <p:cNvSpPr txBox="1">
              <a:spLocks noChangeArrowheads="1"/>
            </p:cNvSpPr>
            <p:nvPr/>
          </p:nvSpPr>
          <p:spPr bwMode="auto">
            <a:xfrm>
              <a:off x="476" y="3113"/>
              <a:ext cx="249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>
                  <a:solidFill>
                    <a:srgbClr val="FF0000"/>
                  </a:solidFill>
                </a:rPr>
                <a:t>Impacts on ecosystems, populations and economies</a:t>
              </a:r>
            </a:p>
          </p:txBody>
        </p:sp>
        <p:sp>
          <p:nvSpPr>
            <p:cNvPr id="9238" name="AutoShape 11"/>
            <p:cNvSpPr>
              <a:spLocks noChangeArrowheads="1"/>
            </p:cNvSpPr>
            <p:nvPr/>
          </p:nvSpPr>
          <p:spPr bwMode="auto">
            <a:xfrm>
              <a:off x="1247" y="3521"/>
              <a:ext cx="635" cy="40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39" name="Text Box 12"/>
            <p:cNvSpPr txBox="1">
              <a:spLocks noChangeArrowheads="1"/>
            </p:cNvSpPr>
            <p:nvPr/>
          </p:nvSpPr>
          <p:spPr bwMode="auto">
            <a:xfrm>
              <a:off x="567" y="3970"/>
              <a:ext cx="21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>
                  <a:solidFill>
                    <a:srgbClr val="008000"/>
                  </a:solidFill>
                </a:rPr>
                <a:t>Responses of systems</a:t>
              </a:r>
            </a:p>
          </p:txBody>
        </p:sp>
        <p:sp>
          <p:nvSpPr>
            <p:cNvPr id="9240" name="AutoShape 13"/>
            <p:cNvSpPr>
              <a:spLocks noChangeArrowheads="1"/>
            </p:cNvSpPr>
            <p:nvPr/>
          </p:nvSpPr>
          <p:spPr bwMode="auto">
            <a:xfrm>
              <a:off x="158" y="4065"/>
              <a:ext cx="318" cy="136"/>
            </a:xfrm>
            <a:prstGeom prst="leftArrow">
              <a:avLst>
                <a:gd name="adj1" fmla="val 50000"/>
                <a:gd name="adj2" fmla="val 58456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41" name="AutoShape 14"/>
            <p:cNvSpPr>
              <a:spLocks noChangeArrowheads="1"/>
            </p:cNvSpPr>
            <p:nvPr/>
          </p:nvSpPr>
          <p:spPr bwMode="auto">
            <a:xfrm>
              <a:off x="204" y="2296"/>
              <a:ext cx="136" cy="1588"/>
            </a:xfrm>
            <a:prstGeom prst="upArrow">
              <a:avLst>
                <a:gd name="adj1" fmla="val 50000"/>
                <a:gd name="adj2" fmla="val 291912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42" name="AutoShape 15"/>
            <p:cNvSpPr>
              <a:spLocks noChangeArrowheads="1"/>
            </p:cNvSpPr>
            <p:nvPr/>
          </p:nvSpPr>
          <p:spPr bwMode="auto">
            <a:xfrm>
              <a:off x="204" y="2115"/>
              <a:ext cx="544" cy="90"/>
            </a:xfrm>
            <a:prstGeom prst="rightArrow">
              <a:avLst>
                <a:gd name="adj1" fmla="val 50000"/>
                <a:gd name="adj2" fmla="val 151111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43" name="AutoShape 16"/>
            <p:cNvSpPr>
              <a:spLocks noChangeArrowheads="1"/>
            </p:cNvSpPr>
            <p:nvPr/>
          </p:nvSpPr>
          <p:spPr bwMode="auto">
            <a:xfrm rot="2548302">
              <a:off x="3225" y="2463"/>
              <a:ext cx="590" cy="998"/>
            </a:xfrm>
            <a:prstGeom prst="downArrow">
              <a:avLst>
                <a:gd name="adj1" fmla="val 50000"/>
                <a:gd name="adj2" fmla="val 4228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44" name="Text Box 17"/>
            <p:cNvSpPr txBox="1">
              <a:spLocks noChangeArrowheads="1"/>
            </p:cNvSpPr>
            <p:nvPr/>
          </p:nvSpPr>
          <p:spPr bwMode="auto">
            <a:xfrm>
              <a:off x="4105" y="2296"/>
              <a:ext cx="10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>
                  <a:solidFill>
                    <a:srgbClr val="008000"/>
                  </a:solidFill>
                </a:rPr>
                <a:t>ACCC Project </a:t>
              </a:r>
            </a:p>
          </p:txBody>
        </p:sp>
        <p:sp>
          <p:nvSpPr>
            <p:cNvPr id="9245" name="Text Box 18"/>
            <p:cNvSpPr txBox="1">
              <a:spLocks noChangeArrowheads="1"/>
            </p:cNvSpPr>
            <p:nvPr/>
          </p:nvSpPr>
          <p:spPr bwMode="auto">
            <a:xfrm>
              <a:off x="2789" y="3653"/>
              <a:ext cx="26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>
                  <a:solidFill>
                    <a:srgbClr val="008000"/>
                  </a:solidFill>
                </a:rPr>
                <a:t>Increase response capacities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52400" y="152400"/>
            <a:ext cx="8686800" cy="696913"/>
            <a:chOff x="96" y="42"/>
            <a:chExt cx="5524" cy="464"/>
          </a:xfrm>
        </p:grpSpPr>
        <p:sp>
          <p:nvSpPr>
            <p:cNvPr id="9221" name="Rectangle 20"/>
            <p:cNvSpPr>
              <a:spLocks noChangeArrowheads="1"/>
            </p:cNvSpPr>
            <p:nvPr/>
          </p:nvSpPr>
          <p:spPr bwMode="auto">
            <a:xfrm>
              <a:off x="96" y="77"/>
              <a:ext cx="608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A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accent2"/>
                  </a:solidFill>
                  <a:latin typeface="Impact" pitchFamily="34" charset="0"/>
                </a:rPr>
                <a:t>C</a:t>
              </a:r>
              <a:r>
                <a:rPr lang="fr-FR" sz="2800">
                  <a:solidFill>
                    <a:schemeClr val="hlink"/>
                  </a:solidFill>
                  <a:latin typeface="Impact" pitchFamily="34" charset="0"/>
                </a:rPr>
                <a:t>C</a:t>
              </a: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3525" y="42"/>
              <a:ext cx="2095" cy="464"/>
              <a:chOff x="3525" y="91"/>
              <a:chExt cx="2095" cy="464"/>
            </a:xfrm>
          </p:grpSpPr>
          <p:pic>
            <p:nvPicPr>
              <p:cNvPr id="9223" name="Picture 2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45" y="219"/>
                <a:ext cx="30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4" name="Picture 2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8" y="91"/>
                <a:ext cx="18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5" name="Picture 2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38" y="248"/>
                <a:ext cx="31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6" name="Picture 2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65" y="147"/>
                <a:ext cx="355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7" name="Picture 26" descr="NEPAD 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25" y="96"/>
                <a:ext cx="3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Text Box 27"/>
              <p:cNvSpPr txBox="1">
                <a:spLocks noChangeArrowheads="1"/>
              </p:cNvSpPr>
              <p:nvPr/>
            </p:nvSpPr>
            <p:spPr bwMode="auto">
              <a:xfrm>
                <a:off x="3548" y="413"/>
                <a:ext cx="34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/>
                  <a:t>NEPAD</a:t>
                </a:r>
              </a:p>
            </p:txBody>
          </p:sp>
        </p:grpSp>
      </p:grpSp>
      <p:sp>
        <p:nvSpPr>
          <p:cNvPr id="9220" name="Espace réservé du pied de page 3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7158" y="1357298"/>
            <a:ext cx="8147050" cy="4437063"/>
          </a:xfrm>
        </p:spPr>
        <p:txBody>
          <a:bodyPr/>
          <a:lstStyle/>
          <a:p>
            <a:pPr eaLnBrk="1" hangingPunct="1"/>
            <a:r>
              <a:rPr lang="fr-FR" sz="2400" dirty="0" err="1" smtClean="0">
                <a:solidFill>
                  <a:srgbClr val="FF0000"/>
                </a:solidFill>
              </a:rPr>
              <a:t>Strategy</a:t>
            </a:r>
            <a:r>
              <a:rPr lang="fr-FR" sz="2400" dirty="0" smtClean="0">
                <a:solidFill>
                  <a:srgbClr val="FF0000"/>
                </a:solidFill>
              </a:rPr>
              <a:t> of the </a:t>
            </a:r>
            <a:r>
              <a:rPr lang="fr-FR" sz="2400" dirty="0" err="1" smtClean="0">
                <a:solidFill>
                  <a:srgbClr val="FF0000"/>
                </a:solidFill>
              </a:rPr>
              <a:t>project</a:t>
            </a:r>
            <a:r>
              <a:rPr lang="fr-FR" sz="2400" dirty="0" smtClean="0"/>
              <a:t>: </a:t>
            </a:r>
            <a:r>
              <a:rPr lang="fr-FR" sz="2400" dirty="0" err="1" smtClean="0"/>
              <a:t>Strengthen</a:t>
            </a:r>
            <a:r>
              <a:rPr lang="fr-FR" sz="2400" dirty="0" smtClean="0"/>
              <a:t> Adaptive </a:t>
            </a:r>
            <a:r>
              <a:rPr lang="fr-FR" sz="2400" dirty="0" err="1" smtClean="0"/>
              <a:t>capacities</a:t>
            </a:r>
            <a:r>
              <a:rPr lang="fr-FR" sz="2400" dirty="0" smtClean="0"/>
              <a:t> in a </a:t>
            </a:r>
            <a:r>
              <a:rPr lang="fr-FR" sz="2400" dirty="0" err="1" smtClean="0"/>
              <a:t>difficult</a:t>
            </a:r>
            <a:r>
              <a:rPr lang="fr-FR" sz="2400" dirty="0" smtClean="0"/>
              <a:t> </a:t>
            </a:r>
            <a:r>
              <a:rPr lang="fr-FR" sz="2400" dirty="0" err="1" smtClean="0"/>
              <a:t>context</a:t>
            </a:r>
            <a:endParaRPr lang="fr-FR" sz="2400" dirty="0" smtClean="0"/>
          </a:p>
          <a:p>
            <a:pPr lvl="1" eaLnBrk="1" hangingPunct="1"/>
            <a:r>
              <a:rPr lang="fr-FR" sz="2000" dirty="0" err="1" smtClean="0"/>
              <a:t>Better</a:t>
            </a:r>
            <a:r>
              <a:rPr lang="fr-FR" sz="2000" dirty="0" smtClean="0"/>
              <a:t> </a:t>
            </a:r>
            <a:r>
              <a:rPr lang="fr-FR" sz="2000" dirty="0" err="1" smtClean="0"/>
              <a:t>understanding</a:t>
            </a:r>
            <a:r>
              <a:rPr lang="fr-FR" sz="2000" dirty="0" smtClean="0"/>
              <a:t> of </a:t>
            </a:r>
            <a:r>
              <a:rPr lang="fr-FR" sz="2000" dirty="0" err="1" smtClean="0"/>
              <a:t>vulnerability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</a:t>
            </a:r>
            <a:r>
              <a:rPr lang="fr-FR" sz="2000" dirty="0" err="1" smtClean="0"/>
              <a:t>collect</a:t>
            </a:r>
            <a:r>
              <a:rPr lang="fr-FR" sz="2000" dirty="0" smtClean="0"/>
              <a:t> and </a:t>
            </a:r>
            <a:r>
              <a:rPr lang="fr-FR" sz="2000" dirty="0" err="1" smtClean="0"/>
              <a:t>access</a:t>
            </a:r>
            <a:r>
              <a:rPr lang="fr-FR" sz="2000" dirty="0" smtClean="0"/>
              <a:t> to data; as </a:t>
            </a:r>
            <a:r>
              <a:rPr lang="fr-FR" sz="2000" dirty="0" err="1" smtClean="0"/>
              <a:t>well</a:t>
            </a:r>
            <a:r>
              <a:rPr lang="fr-FR" sz="2000" dirty="0" smtClean="0"/>
              <a:t> as </a:t>
            </a:r>
            <a:r>
              <a:rPr lang="fr-FR" sz="2000" dirty="0" err="1" smtClean="0"/>
              <a:t>through</a:t>
            </a:r>
            <a:r>
              <a:rPr lang="fr-FR" sz="2000" dirty="0" smtClean="0"/>
              <a:t> the </a:t>
            </a:r>
            <a:r>
              <a:rPr lang="fr-FR" sz="2000" dirty="0" err="1" smtClean="0"/>
              <a:t>strengthening</a:t>
            </a:r>
            <a:r>
              <a:rPr lang="fr-FR" sz="2000" dirty="0" smtClean="0"/>
              <a:t> of </a:t>
            </a:r>
            <a:r>
              <a:rPr lang="fr-FR" sz="2000" dirty="0" err="1" smtClean="0"/>
              <a:t>existing</a:t>
            </a:r>
            <a:r>
              <a:rPr lang="fr-FR" sz="2000" dirty="0" smtClean="0"/>
              <a:t> networks</a:t>
            </a:r>
          </a:p>
          <a:p>
            <a:pPr lvl="1" eaLnBrk="1" hangingPunct="1"/>
            <a:r>
              <a:rPr lang="fr-FR" sz="2000" dirty="0" err="1" smtClean="0"/>
              <a:t>Strengthen</a:t>
            </a:r>
            <a:r>
              <a:rPr lang="fr-FR" sz="2000" dirty="0" smtClean="0"/>
              <a:t>  coordination </a:t>
            </a:r>
            <a:r>
              <a:rPr lang="fr-FR" sz="2000" dirty="0" err="1" smtClean="0"/>
              <a:t>mechanisms</a:t>
            </a:r>
            <a:r>
              <a:rPr lang="fr-FR" sz="2000" dirty="0" smtClean="0"/>
              <a:t> as </a:t>
            </a:r>
            <a:r>
              <a:rPr lang="fr-FR" sz="2000" dirty="0" err="1" smtClean="0"/>
              <a:t>well</a:t>
            </a:r>
            <a:r>
              <a:rPr lang="fr-FR" sz="2000" dirty="0" smtClean="0"/>
              <a:t> as </a:t>
            </a:r>
            <a:r>
              <a:rPr lang="fr-FR" sz="2000" dirty="0" err="1" smtClean="0"/>
              <a:t>legal</a:t>
            </a:r>
            <a:r>
              <a:rPr lang="fr-FR" sz="2000" dirty="0" smtClean="0"/>
              <a:t> instruments for  a </a:t>
            </a:r>
            <a:r>
              <a:rPr lang="fr-FR" sz="2000" dirty="0" err="1" smtClean="0"/>
              <a:t>better</a:t>
            </a:r>
            <a:r>
              <a:rPr lang="fr-FR" sz="2000" dirty="0" smtClean="0"/>
              <a:t> </a:t>
            </a:r>
            <a:r>
              <a:rPr lang="fr-FR" sz="2000" dirty="0" err="1" smtClean="0"/>
              <a:t>integrated</a:t>
            </a:r>
            <a:r>
              <a:rPr lang="fr-FR" sz="2000" dirty="0" smtClean="0"/>
              <a:t> </a:t>
            </a:r>
            <a:r>
              <a:rPr lang="fr-FR" sz="2000" dirty="0" err="1" smtClean="0"/>
              <a:t>coastal</a:t>
            </a:r>
            <a:r>
              <a:rPr lang="fr-FR" sz="2000" dirty="0" smtClean="0"/>
              <a:t> zones management and a more efficient </a:t>
            </a:r>
            <a:r>
              <a:rPr lang="fr-FR" sz="2000" dirty="0" err="1" smtClean="0"/>
              <a:t>approach</a:t>
            </a:r>
            <a:endParaRPr lang="fr-FR" sz="2000" dirty="0" smtClean="0"/>
          </a:p>
          <a:p>
            <a:pPr lvl="1" eaLnBrk="1" hangingPunct="1"/>
            <a:r>
              <a:rPr lang="fr-FR" sz="2000" dirty="0" err="1" smtClean="0"/>
              <a:t>Integration</a:t>
            </a:r>
            <a:r>
              <a:rPr lang="fr-FR" sz="2000" dirty="0" smtClean="0"/>
              <a:t> of </a:t>
            </a:r>
            <a:r>
              <a:rPr lang="fr-FR" sz="2000" dirty="0" err="1" smtClean="0"/>
              <a:t>climate</a:t>
            </a:r>
            <a:r>
              <a:rPr lang="fr-FR" sz="2000" dirty="0" smtClean="0"/>
              <a:t> change issues </a:t>
            </a:r>
            <a:r>
              <a:rPr lang="fr-FR" sz="2000" dirty="0" err="1" smtClean="0"/>
              <a:t>into</a:t>
            </a:r>
            <a:r>
              <a:rPr lang="fr-FR" sz="2000" dirty="0" smtClean="0"/>
              <a:t> </a:t>
            </a:r>
            <a:r>
              <a:rPr lang="fr-FR" sz="2000" dirty="0" err="1" smtClean="0"/>
              <a:t>sectoral</a:t>
            </a:r>
            <a:r>
              <a:rPr lang="fr-FR" sz="2000" dirty="0" smtClean="0"/>
              <a:t> </a:t>
            </a:r>
            <a:r>
              <a:rPr lang="fr-FR" sz="2000" dirty="0" err="1" smtClean="0"/>
              <a:t>policies</a:t>
            </a:r>
            <a:r>
              <a:rPr lang="fr-FR" sz="2000" dirty="0" smtClean="0"/>
              <a:t>, </a:t>
            </a:r>
            <a:r>
              <a:rPr lang="fr-FR" sz="2000" dirty="0" err="1" smtClean="0"/>
              <a:t>development</a:t>
            </a:r>
            <a:r>
              <a:rPr lang="fr-FR" sz="2000" dirty="0" smtClean="0"/>
              <a:t> and </a:t>
            </a:r>
            <a:r>
              <a:rPr lang="fr-FR" sz="2000" dirty="0" err="1" smtClean="0"/>
              <a:t>coastal</a:t>
            </a:r>
            <a:r>
              <a:rPr lang="fr-FR" sz="2000" dirty="0" smtClean="0"/>
              <a:t> zone management plans </a:t>
            </a:r>
          </a:p>
          <a:p>
            <a:pPr lvl="1" eaLnBrk="1" hangingPunct="1"/>
            <a:r>
              <a:rPr lang="fr-FR" sz="2000" dirty="0" smtClean="0"/>
              <a:t>Sharing and duplication of </a:t>
            </a:r>
            <a:r>
              <a:rPr lang="fr-FR" sz="2000" dirty="0" err="1" smtClean="0"/>
              <a:t>experiences</a:t>
            </a:r>
            <a:endParaRPr lang="fr-FR" sz="2000" dirty="0" smtClean="0"/>
          </a:p>
          <a:p>
            <a:pPr lvl="1" eaLnBrk="1" hangingPunct="1"/>
            <a:r>
              <a:rPr lang="fr-FR" sz="2000" dirty="0" smtClean="0"/>
              <a:t>Large </a:t>
            </a:r>
            <a:r>
              <a:rPr lang="fr-FR" sz="2000" dirty="0" err="1" smtClean="0"/>
              <a:t>involvement</a:t>
            </a:r>
            <a:r>
              <a:rPr lang="fr-FR" sz="2000" dirty="0" smtClean="0"/>
              <a:t> of all </a:t>
            </a:r>
            <a:r>
              <a:rPr lang="fr-FR" sz="2000" dirty="0" err="1" smtClean="0"/>
              <a:t>stakeholders</a:t>
            </a:r>
            <a:r>
              <a:rPr lang="fr-FR" sz="2000" dirty="0" smtClean="0"/>
              <a:t> and </a:t>
            </a:r>
            <a:r>
              <a:rPr lang="fr-FR" sz="2000" dirty="0" err="1" smtClean="0"/>
              <a:t>increased</a:t>
            </a:r>
            <a:r>
              <a:rPr lang="fr-FR" sz="2000" dirty="0" smtClean="0"/>
              <a:t> conscience of populations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52400"/>
            <a:ext cx="8686800" cy="696913"/>
            <a:chOff x="96" y="42"/>
            <a:chExt cx="5524" cy="464"/>
          </a:xfrm>
        </p:grpSpPr>
        <p:sp>
          <p:nvSpPr>
            <p:cNvPr id="10245" name="Rectangle 4"/>
            <p:cNvSpPr>
              <a:spLocks noChangeArrowheads="1"/>
            </p:cNvSpPr>
            <p:nvPr/>
          </p:nvSpPr>
          <p:spPr bwMode="auto">
            <a:xfrm>
              <a:off x="96" y="77"/>
              <a:ext cx="608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chemeClr val="accent2"/>
                  </a:solidFill>
                  <a:latin typeface="Impact" pitchFamily="34" charset="0"/>
                </a:rPr>
                <a:t>A</a:t>
              </a:r>
              <a:r>
                <a:rPr lang="fr-FR" sz="2800" dirty="0">
                  <a:solidFill>
                    <a:schemeClr val="hlink"/>
                  </a:solidFill>
                  <a:latin typeface="Impact" pitchFamily="34" charset="0"/>
                </a:rPr>
                <a:t>C</a:t>
              </a:r>
              <a:r>
                <a:rPr lang="fr-FR" sz="2800" dirty="0">
                  <a:solidFill>
                    <a:schemeClr val="accent2"/>
                  </a:solidFill>
                  <a:latin typeface="Impact" pitchFamily="34" charset="0"/>
                </a:rPr>
                <a:t>C</a:t>
              </a:r>
              <a:r>
                <a:rPr lang="fr-FR" sz="2800" dirty="0">
                  <a:solidFill>
                    <a:schemeClr val="hlink"/>
                  </a:solidFill>
                  <a:latin typeface="Impact" pitchFamily="34" charset="0"/>
                </a:rPr>
                <a:t>C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25" y="42"/>
              <a:ext cx="2095" cy="464"/>
              <a:chOff x="3525" y="91"/>
              <a:chExt cx="2095" cy="464"/>
            </a:xfrm>
          </p:grpSpPr>
          <p:pic>
            <p:nvPicPr>
              <p:cNvPr id="10247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45" y="219"/>
                <a:ext cx="30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8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8" y="91"/>
                <a:ext cx="18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9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38" y="248"/>
                <a:ext cx="31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0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65" y="147"/>
                <a:ext cx="355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1" name="Picture 10" descr="NEPAD 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25" y="96"/>
                <a:ext cx="3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52" name="Text Box 11"/>
              <p:cNvSpPr txBox="1">
                <a:spLocks noChangeArrowheads="1"/>
              </p:cNvSpPr>
              <p:nvPr/>
            </p:nvSpPr>
            <p:spPr bwMode="auto">
              <a:xfrm>
                <a:off x="3548" y="413"/>
                <a:ext cx="34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/>
                  <a:t>NEPAD</a:t>
                </a:r>
              </a:p>
            </p:txBody>
          </p:sp>
        </p:grpSp>
      </p:grpSp>
      <p:sp>
        <p:nvSpPr>
          <p:cNvPr id="10244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7158" y="1357298"/>
            <a:ext cx="8147050" cy="4437063"/>
          </a:xfrm>
        </p:spPr>
        <p:txBody>
          <a:bodyPr/>
          <a:lstStyle/>
          <a:p>
            <a:pPr eaLnBrk="1" hangingPunct="1"/>
            <a:r>
              <a:rPr lang="fr-FR" sz="2400" dirty="0" err="1" smtClean="0">
                <a:solidFill>
                  <a:srgbClr val="FF0000"/>
                </a:solidFill>
              </a:rPr>
              <a:t>Strategy</a:t>
            </a:r>
            <a:r>
              <a:rPr lang="fr-FR" sz="2400" dirty="0" smtClean="0">
                <a:solidFill>
                  <a:srgbClr val="FF0000"/>
                </a:solidFill>
              </a:rPr>
              <a:t> of the </a:t>
            </a:r>
            <a:r>
              <a:rPr lang="fr-FR" sz="2400" dirty="0" err="1" smtClean="0">
                <a:solidFill>
                  <a:srgbClr val="FF0000"/>
                </a:solidFill>
              </a:rPr>
              <a:t>project</a:t>
            </a:r>
            <a:r>
              <a:rPr lang="fr-FR" sz="2400" dirty="0" smtClean="0"/>
              <a:t>: </a:t>
            </a:r>
            <a:r>
              <a:rPr lang="fr-FR" sz="2400" dirty="0" err="1" smtClean="0"/>
              <a:t>it</a:t>
            </a:r>
            <a:r>
              <a:rPr lang="fr-FR" sz="2400" dirty="0" smtClean="0"/>
              <a:t> </a:t>
            </a:r>
            <a:r>
              <a:rPr lang="fr-FR" sz="2400" dirty="0" err="1" smtClean="0"/>
              <a:t>works</a:t>
            </a:r>
            <a:r>
              <a:rPr lang="fr-FR" sz="2400" dirty="0" smtClean="0"/>
              <a:t> </a:t>
            </a:r>
            <a:r>
              <a:rPr lang="fr-FR" sz="2400" dirty="0" err="1" smtClean="0"/>
              <a:t>at</a:t>
            </a:r>
            <a:r>
              <a:rPr lang="fr-FR" sz="2400" dirty="0" smtClean="0"/>
              <a:t> </a:t>
            </a:r>
            <a:r>
              <a:rPr lang="fr-FR" sz="2400" dirty="0" err="1" smtClean="0"/>
              <a:t>three</a:t>
            </a:r>
            <a:r>
              <a:rPr lang="fr-FR" sz="2400" dirty="0" smtClean="0"/>
              <a:t> </a:t>
            </a:r>
            <a:r>
              <a:rPr lang="fr-FR" sz="2400" dirty="0" err="1" smtClean="0"/>
              <a:t>levels</a:t>
            </a:r>
            <a:endParaRPr lang="fr-FR" sz="2400" dirty="0" smtClean="0"/>
          </a:p>
          <a:p>
            <a:pPr lvl="1" eaLnBrk="1" hangingPunct="1"/>
            <a:r>
              <a:rPr lang="fr-FR" sz="2000" dirty="0" err="1" smtClean="0"/>
              <a:t>At</a:t>
            </a:r>
            <a:r>
              <a:rPr lang="fr-FR" sz="2000" dirty="0" smtClean="0"/>
              <a:t> local </a:t>
            </a:r>
            <a:r>
              <a:rPr lang="fr-FR" sz="2000" dirty="0" err="1" smtClean="0"/>
              <a:t>level</a:t>
            </a:r>
            <a:r>
              <a:rPr lang="fr-FR" sz="2000" dirty="0" smtClean="0"/>
              <a:t> (pilot sites) to </a:t>
            </a:r>
            <a:r>
              <a:rPr lang="fr-FR" sz="2000" dirty="0" err="1" smtClean="0"/>
              <a:t>develop</a:t>
            </a:r>
            <a:r>
              <a:rPr lang="fr-FR" sz="2000" dirty="0" smtClean="0"/>
              <a:t> </a:t>
            </a:r>
            <a:r>
              <a:rPr lang="fr-FR" sz="2000" dirty="0" err="1" smtClean="0"/>
              <a:t>activities</a:t>
            </a:r>
            <a:r>
              <a:rPr lang="fr-FR" sz="2000" dirty="0" smtClean="0"/>
              <a:t> to combat </a:t>
            </a:r>
            <a:r>
              <a:rPr lang="fr-FR" sz="2000" dirty="0" err="1" smtClean="0"/>
              <a:t>coastal</a:t>
            </a:r>
            <a:r>
              <a:rPr lang="fr-FR" sz="2000" dirty="0" smtClean="0"/>
              <a:t> </a:t>
            </a:r>
            <a:r>
              <a:rPr lang="fr-FR" sz="2000" dirty="0" err="1" smtClean="0"/>
              <a:t>erosion</a:t>
            </a:r>
            <a:r>
              <a:rPr lang="fr-FR" sz="2000" dirty="0" smtClean="0"/>
              <a:t>, </a:t>
            </a:r>
            <a:r>
              <a:rPr lang="fr-FR" sz="2000" dirty="0" err="1" smtClean="0"/>
              <a:t>develop</a:t>
            </a:r>
            <a:r>
              <a:rPr lang="fr-FR" sz="2000" dirty="0" smtClean="0"/>
              <a:t> </a:t>
            </a:r>
            <a:r>
              <a:rPr lang="fr-FR" sz="2000" dirty="0" err="1" smtClean="0"/>
              <a:t>sensitization</a:t>
            </a:r>
            <a:r>
              <a:rPr lang="fr-FR" sz="2000" dirty="0" smtClean="0"/>
              <a:t> in </a:t>
            </a:r>
            <a:r>
              <a:rPr lang="fr-FR" sz="2000" dirty="0" err="1" smtClean="0"/>
              <a:t>order</a:t>
            </a:r>
            <a:r>
              <a:rPr lang="fr-FR" sz="2000" dirty="0" smtClean="0"/>
              <a:t> to </a:t>
            </a:r>
            <a:r>
              <a:rPr lang="fr-FR" sz="2000" dirty="0" err="1" smtClean="0"/>
              <a:t>strengthen</a:t>
            </a:r>
            <a:r>
              <a:rPr lang="fr-FR" sz="2000" dirty="0" smtClean="0"/>
              <a:t> </a:t>
            </a:r>
            <a:r>
              <a:rPr lang="fr-FR" sz="2000" dirty="0" err="1" smtClean="0"/>
              <a:t>coastal</a:t>
            </a:r>
            <a:r>
              <a:rPr lang="fr-FR" sz="2000" dirty="0" smtClean="0"/>
              <a:t> </a:t>
            </a:r>
            <a:r>
              <a:rPr lang="fr-FR" sz="2000" dirty="0" err="1" smtClean="0"/>
              <a:t>communities</a:t>
            </a:r>
            <a:r>
              <a:rPr lang="fr-FR" sz="2000" dirty="0" smtClean="0"/>
              <a:t> to </a:t>
            </a:r>
            <a:r>
              <a:rPr lang="fr-FR" sz="2000" dirty="0" err="1" smtClean="0"/>
              <a:t>respond</a:t>
            </a:r>
            <a:r>
              <a:rPr lang="fr-FR" sz="2000" dirty="0" smtClean="0"/>
              <a:t> to </a:t>
            </a:r>
            <a:r>
              <a:rPr lang="fr-FR" sz="2000" dirty="0" err="1" smtClean="0"/>
              <a:t>climate</a:t>
            </a:r>
            <a:r>
              <a:rPr lang="fr-FR" sz="2000" dirty="0" smtClean="0"/>
              <a:t> change </a:t>
            </a:r>
            <a:r>
              <a:rPr lang="fr-FR" sz="2000" dirty="0" err="1" smtClean="0"/>
              <a:t>while</a:t>
            </a:r>
            <a:r>
              <a:rPr lang="fr-FR" sz="2000" dirty="0" smtClean="0"/>
              <a:t> </a:t>
            </a:r>
            <a:r>
              <a:rPr lang="fr-FR" sz="2000" dirty="0" err="1" smtClean="0"/>
              <a:t>enhancing</a:t>
            </a:r>
            <a:r>
              <a:rPr lang="fr-FR" sz="2000" dirty="0" smtClean="0"/>
              <a:t> </a:t>
            </a:r>
            <a:r>
              <a:rPr lang="fr-FR" sz="2000" dirty="0" err="1" smtClean="0"/>
              <a:t>biodiversity</a:t>
            </a:r>
            <a:endParaRPr lang="fr-FR" sz="2000" dirty="0" smtClean="0"/>
          </a:p>
          <a:p>
            <a:pPr lvl="1" eaLnBrk="1" hangingPunct="1"/>
            <a:r>
              <a:rPr lang="fr-FR" sz="2000" dirty="0" err="1" smtClean="0"/>
              <a:t>At</a:t>
            </a:r>
            <a:r>
              <a:rPr lang="fr-FR" sz="2000" dirty="0" smtClean="0"/>
              <a:t> national </a:t>
            </a:r>
            <a:r>
              <a:rPr lang="fr-FR" sz="2000" dirty="0" err="1" smtClean="0"/>
              <a:t>level</a:t>
            </a:r>
            <a:r>
              <a:rPr lang="fr-FR" sz="2000" dirty="0" smtClean="0"/>
              <a:t>, </a:t>
            </a:r>
            <a:r>
              <a:rPr lang="fr-FR" sz="2000" dirty="0" err="1" smtClean="0"/>
              <a:t>mainly</a:t>
            </a:r>
            <a:r>
              <a:rPr lang="fr-FR" sz="2000" dirty="0" smtClean="0"/>
              <a:t> to </a:t>
            </a:r>
            <a:r>
              <a:rPr lang="fr-FR" sz="2000" dirty="0" err="1" smtClean="0"/>
              <a:t>integrate</a:t>
            </a:r>
            <a:r>
              <a:rPr lang="fr-FR" sz="2000" dirty="0" smtClean="0"/>
              <a:t> CC issues </a:t>
            </a:r>
            <a:r>
              <a:rPr lang="fr-FR" sz="2000" dirty="0" err="1" smtClean="0"/>
              <a:t>into</a:t>
            </a:r>
            <a:r>
              <a:rPr lang="fr-FR" sz="2000" dirty="0" smtClean="0"/>
              <a:t> national </a:t>
            </a:r>
            <a:r>
              <a:rPr lang="fr-FR" sz="2000" dirty="0" err="1" smtClean="0"/>
              <a:t>development</a:t>
            </a:r>
            <a:r>
              <a:rPr lang="fr-FR" sz="2000" dirty="0" smtClean="0"/>
              <a:t> plans, </a:t>
            </a:r>
            <a:r>
              <a:rPr lang="fr-FR" sz="2000" dirty="0" err="1" smtClean="0"/>
              <a:t>raise</a:t>
            </a:r>
            <a:r>
              <a:rPr lang="fr-FR" sz="2000" dirty="0" smtClean="0"/>
              <a:t> the </a:t>
            </a:r>
            <a:r>
              <a:rPr lang="fr-FR" sz="2000" dirty="0" err="1" smtClean="0"/>
              <a:t>awareness</a:t>
            </a:r>
            <a:r>
              <a:rPr lang="fr-FR" sz="2000" dirty="0" smtClean="0"/>
              <a:t> </a:t>
            </a:r>
            <a:endParaRPr lang="fr-FR" sz="2000" dirty="0" smtClean="0"/>
          </a:p>
          <a:p>
            <a:pPr lvl="1" eaLnBrk="1" hangingPunct="1"/>
            <a:r>
              <a:rPr lang="fr-FR" sz="2000" dirty="0" err="1" smtClean="0"/>
              <a:t>At</a:t>
            </a:r>
            <a:r>
              <a:rPr lang="fr-FR" sz="2000" dirty="0" smtClean="0"/>
              <a:t> </a:t>
            </a:r>
            <a:r>
              <a:rPr lang="fr-FR" sz="2000" dirty="0" err="1" smtClean="0"/>
              <a:t>regional</a:t>
            </a:r>
            <a:r>
              <a:rPr lang="fr-FR" sz="2000" dirty="0" smtClean="0"/>
              <a:t> </a:t>
            </a:r>
            <a:r>
              <a:rPr lang="fr-FR" sz="2000" dirty="0" err="1" smtClean="0"/>
              <a:t>level</a:t>
            </a:r>
            <a:r>
              <a:rPr lang="fr-FR" sz="2000" dirty="0" smtClean="0"/>
              <a:t> to </a:t>
            </a:r>
            <a:r>
              <a:rPr lang="fr-FR" sz="2000" dirty="0" err="1" smtClean="0"/>
              <a:t>develop</a:t>
            </a:r>
            <a:r>
              <a:rPr lang="fr-FR" sz="2000" dirty="0" smtClean="0"/>
              <a:t> </a:t>
            </a:r>
            <a:r>
              <a:rPr lang="fr-FR" sz="2000" dirty="0" err="1" smtClean="0"/>
              <a:t>cooperation</a:t>
            </a:r>
            <a:r>
              <a:rPr lang="fr-FR" sz="2000" dirty="0" smtClean="0"/>
              <a:t> on </a:t>
            </a:r>
            <a:r>
              <a:rPr lang="fr-FR" sz="2000" dirty="0" err="1" smtClean="0"/>
              <a:t>these</a:t>
            </a:r>
            <a:r>
              <a:rPr lang="fr-FR" sz="2000" dirty="0" smtClean="0"/>
              <a:t> issues, </a:t>
            </a:r>
            <a:r>
              <a:rPr lang="fr-FR" sz="2000" dirty="0" err="1" smtClean="0"/>
              <a:t>develop</a:t>
            </a:r>
            <a:r>
              <a:rPr lang="fr-FR" sz="2000" dirty="0" smtClean="0"/>
              <a:t> </a:t>
            </a:r>
            <a:r>
              <a:rPr lang="fr-FR" sz="2000" dirty="0" err="1" smtClean="0"/>
              <a:t>ztraining</a:t>
            </a:r>
            <a:r>
              <a:rPr lang="fr-FR" sz="2000" dirty="0" smtClean="0"/>
              <a:t>, </a:t>
            </a:r>
            <a:r>
              <a:rPr lang="fr-FR" sz="2000" dirty="0" err="1" smtClean="0"/>
              <a:t>enhance</a:t>
            </a:r>
            <a:r>
              <a:rPr lang="fr-FR" sz="2000" dirty="0" smtClean="0"/>
              <a:t> communication and exchange of </a:t>
            </a:r>
            <a:r>
              <a:rPr lang="fr-FR" sz="2000" dirty="0" err="1" smtClean="0"/>
              <a:t>experiences</a:t>
            </a:r>
            <a:endParaRPr lang="fr-FR" sz="2000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52400"/>
            <a:ext cx="8686800" cy="696913"/>
            <a:chOff x="96" y="42"/>
            <a:chExt cx="5524" cy="464"/>
          </a:xfrm>
        </p:grpSpPr>
        <p:sp>
          <p:nvSpPr>
            <p:cNvPr id="10245" name="Rectangle 4"/>
            <p:cNvSpPr>
              <a:spLocks noChangeArrowheads="1"/>
            </p:cNvSpPr>
            <p:nvPr/>
          </p:nvSpPr>
          <p:spPr bwMode="auto">
            <a:xfrm>
              <a:off x="96" y="77"/>
              <a:ext cx="608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chemeClr val="accent2"/>
                  </a:solidFill>
                  <a:latin typeface="Impact" pitchFamily="34" charset="0"/>
                </a:rPr>
                <a:t>A</a:t>
              </a:r>
              <a:r>
                <a:rPr lang="fr-FR" sz="2800" dirty="0">
                  <a:solidFill>
                    <a:schemeClr val="hlink"/>
                  </a:solidFill>
                  <a:latin typeface="Impact" pitchFamily="34" charset="0"/>
                </a:rPr>
                <a:t>C</a:t>
              </a:r>
              <a:r>
                <a:rPr lang="fr-FR" sz="2800" dirty="0">
                  <a:solidFill>
                    <a:schemeClr val="accent2"/>
                  </a:solidFill>
                  <a:latin typeface="Impact" pitchFamily="34" charset="0"/>
                </a:rPr>
                <a:t>C</a:t>
              </a:r>
              <a:r>
                <a:rPr lang="fr-FR" sz="2800" dirty="0">
                  <a:solidFill>
                    <a:schemeClr val="hlink"/>
                  </a:solidFill>
                  <a:latin typeface="Impact" pitchFamily="34" charset="0"/>
                </a:rPr>
                <a:t>C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25" y="42"/>
              <a:ext cx="2095" cy="464"/>
              <a:chOff x="3525" y="91"/>
              <a:chExt cx="2095" cy="464"/>
            </a:xfrm>
          </p:grpSpPr>
          <p:pic>
            <p:nvPicPr>
              <p:cNvPr id="10247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45" y="219"/>
                <a:ext cx="30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8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8" y="91"/>
                <a:ext cx="18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9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38" y="248"/>
                <a:ext cx="31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0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65" y="147"/>
                <a:ext cx="355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1" name="Picture 10" descr="NEPAD 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25" y="96"/>
                <a:ext cx="3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52" name="Text Box 11"/>
              <p:cNvSpPr txBox="1">
                <a:spLocks noChangeArrowheads="1"/>
              </p:cNvSpPr>
              <p:nvPr/>
            </p:nvSpPr>
            <p:spPr bwMode="auto">
              <a:xfrm>
                <a:off x="3548" y="413"/>
                <a:ext cx="34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/>
                  <a:t>NEPAD</a:t>
                </a:r>
              </a:p>
            </p:txBody>
          </p:sp>
        </p:grpSp>
      </p:grpSp>
      <p:sp>
        <p:nvSpPr>
          <p:cNvPr id="10244" name="Espace réservé du pied de page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AMA, Ostende, 12-14 octobre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1184</Words>
  <Application>Microsoft Office PowerPoint</Application>
  <PresentationFormat>Affichage à l'écran (4:3)</PresentationFormat>
  <Paragraphs>224</Paragraphs>
  <Slides>27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9" baseType="lpstr">
      <vt:lpstr>Thème Office</vt:lpstr>
      <vt:lpstr>Image bitmap</vt:lpstr>
      <vt:lpstr>Diapositive 1</vt:lpstr>
      <vt:lpstr>History of the ACCC program  Coming from the  African Process for the Development and Protection of coastal and marine environment  (2000-2003)    2003 : The Senegalese Gvt (coordination of the environment component of NEPAD) asked UNESCO/IOC to develop a project proposal for submission to the GEF  2004 : Technical meeting for the project preparation (Dakar, March 2004). Submission of a PDF B proposal to the GEF Secrétariat by the end of 2004 which was approved in January 2005.    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   Project Outcomes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Your User Name</dc:creator>
  <cp:lastModifiedBy>Your User Name</cp:lastModifiedBy>
  <cp:revision>1</cp:revision>
  <dcterms:created xsi:type="dcterms:W3CDTF">2010-02-16T12:34:46Z</dcterms:created>
  <dcterms:modified xsi:type="dcterms:W3CDTF">2010-02-16T12:55:00Z</dcterms:modified>
</cp:coreProperties>
</file>