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72" r:id="rId3"/>
    <p:sldId id="279" r:id="rId4"/>
    <p:sldId id="257" r:id="rId5"/>
    <p:sldId id="285" r:id="rId6"/>
    <p:sldId id="275" r:id="rId7"/>
    <p:sldId id="294" r:id="rId8"/>
    <p:sldId id="295" r:id="rId9"/>
    <p:sldId id="296" r:id="rId10"/>
    <p:sldId id="258" r:id="rId11"/>
    <p:sldId id="274" r:id="rId12"/>
    <p:sldId id="259" r:id="rId13"/>
    <p:sldId id="270" r:id="rId14"/>
    <p:sldId id="260" r:id="rId15"/>
    <p:sldId id="271" r:id="rId16"/>
    <p:sldId id="261" r:id="rId17"/>
    <p:sldId id="262" r:id="rId18"/>
    <p:sldId id="263" r:id="rId19"/>
    <p:sldId id="273" r:id="rId20"/>
    <p:sldId id="297" r:id="rId21"/>
    <p:sldId id="264" r:id="rId22"/>
    <p:sldId id="265" r:id="rId23"/>
    <p:sldId id="298" r:id="rId24"/>
    <p:sldId id="280" r:id="rId25"/>
    <p:sldId id="266" r:id="rId26"/>
    <p:sldId id="267" r:id="rId27"/>
    <p:sldId id="299" r:id="rId28"/>
    <p:sldId id="268" r:id="rId29"/>
    <p:sldId id="276" r:id="rId30"/>
    <p:sldId id="281" r:id="rId31"/>
    <p:sldId id="278" r:id="rId32"/>
    <p:sldId id="284" r:id="rId33"/>
    <p:sldId id="282" r:id="rId34"/>
    <p:sldId id="283" r:id="rId35"/>
    <p:sldId id="286" r:id="rId36"/>
    <p:sldId id="287" r:id="rId37"/>
    <p:sldId id="290" r:id="rId38"/>
    <p:sldId id="288" r:id="rId39"/>
    <p:sldId id="292" r:id="rId40"/>
    <p:sldId id="269" r:id="rId41"/>
    <p:sldId id="289" r:id="rId42"/>
    <p:sldId id="291"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4" autoAdjust="0"/>
    <p:restoredTop sz="94660"/>
  </p:normalViewPr>
  <p:slideViewPr>
    <p:cSldViewPr>
      <p:cViewPr varScale="1">
        <p:scale>
          <a:sx n="69" d="100"/>
          <a:sy n="69" d="100"/>
        </p:scale>
        <p:origin x="-121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4D4F6-0536-41D7-A3D1-65421F0453DA}" type="datetimeFigureOut">
              <a:rPr lang="en-US" smtClean="0"/>
              <a:t>3/9/2011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90128-CFD6-4634-8048-3360AA4ED78C}" type="slidenum">
              <a:rPr lang="en-US" smtClean="0"/>
              <a:t>‹#›</a:t>
            </a:fld>
            <a:endParaRPr lang="en-US"/>
          </a:p>
        </p:txBody>
      </p:sp>
    </p:spTree>
    <p:extLst>
      <p:ext uri="{BB962C8B-B14F-4D97-AF65-F5344CB8AC3E}">
        <p14:creationId xmlns:p14="http://schemas.microsoft.com/office/powerpoint/2010/main" val="299965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4FA2320-3E71-4D01-BE61-8ABDB97ABEB8}" type="datetime1">
              <a:rPr lang="en-US" smtClean="0"/>
              <a:t>3/9/2011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it-IT" smtClean="0"/>
              <a:t>(c) Dr. Sophia A. Rolle, CHT, CHE</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A7DBAC2-2823-4966-99FD-3222E45E9C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92D2D2-CEF5-48ED-ADAF-D24D78626C4B}" type="datetime1">
              <a:rPr lang="en-US" smtClean="0"/>
              <a:t>3/9/2011</a:t>
            </a:fld>
            <a:endParaRPr lang="en-US"/>
          </a:p>
        </p:txBody>
      </p:sp>
      <p:sp>
        <p:nvSpPr>
          <p:cNvPr id="5" name="Footer Placeholder 4"/>
          <p:cNvSpPr>
            <a:spLocks noGrp="1"/>
          </p:cNvSpPr>
          <p:nvPr>
            <p:ph type="ftr" sz="quarter" idx="11"/>
          </p:nvPr>
        </p:nvSpPr>
        <p:spPr/>
        <p:txBody>
          <a:bodyPr/>
          <a:lstStyle>
            <a:extLst/>
          </a:lstStyle>
          <a:p>
            <a:r>
              <a:rPr lang="it-IT" smtClean="0"/>
              <a:t>(c) Dr. Sophia A. Rolle, CHT, CHE</a:t>
            </a:r>
            <a:endParaRPr lang="en-US"/>
          </a:p>
        </p:txBody>
      </p:sp>
      <p:sp>
        <p:nvSpPr>
          <p:cNvPr id="6" name="Slide Number Placeholder 5"/>
          <p:cNvSpPr>
            <a:spLocks noGrp="1"/>
          </p:cNvSpPr>
          <p:nvPr>
            <p:ph type="sldNum" sz="quarter" idx="12"/>
          </p:nvPr>
        </p:nvSpPr>
        <p:spPr/>
        <p:txBody>
          <a:bodyPr/>
          <a:lstStyle>
            <a:extLst/>
          </a:lstStyle>
          <a:p>
            <a:fld id="{6A7DBAC2-2823-4966-99FD-3222E45E9C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027065-6CBD-4F41-AE5D-4EDADB411A87}" type="datetime1">
              <a:rPr lang="en-US" smtClean="0"/>
              <a:t>3/9/2011</a:t>
            </a:fld>
            <a:endParaRPr lang="en-US"/>
          </a:p>
        </p:txBody>
      </p:sp>
      <p:sp>
        <p:nvSpPr>
          <p:cNvPr id="5" name="Footer Placeholder 4"/>
          <p:cNvSpPr>
            <a:spLocks noGrp="1"/>
          </p:cNvSpPr>
          <p:nvPr>
            <p:ph type="ftr" sz="quarter" idx="11"/>
          </p:nvPr>
        </p:nvSpPr>
        <p:spPr/>
        <p:txBody>
          <a:bodyPr/>
          <a:lstStyle>
            <a:extLst/>
          </a:lstStyle>
          <a:p>
            <a:r>
              <a:rPr lang="it-IT" smtClean="0"/>
              <a:t>(c) Dr. Sophia A. Rolle, CHT, CHE</a:t>
            </a:r>
            <a:endParaRPr lang="en-US"/>
          </a:p>
        </p:txBody>
      </p:sp>
      <p:sp>
        <p:nvSpPr>
          <p:cNvPr id="6" name="Slide Number Placeholder 5"/>
          <p:cNvSpPr>
            <a:spLocks noGrp="1"/>
          </p:cNvSpPr>
          <p:nvPr>
            <p:ph type="sldNum" sz="quarter" idx="12"/>
          </p:nvPr>
        </p:nvSpPr>
        <p:spPr/>
        <p:txBody>
          <a:bodyPr/>
          <a:lstStyle>
            <a:extLst/>
          </a:lstStyle>
          <a:p>
            <a:fld id="{6A7DBAC2-2823-4966-99FD-3222E45E9C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67A1DE-585B-42FD-9226-4BC1ED5D471C}" type="datetime1">
              <a:rPr lang="en-US" smtClean="0"/>
              <a:t>3/9/2011</a:t>
            </a:fld>
            <a:endParaRPr lang="en-US"/>
          </a:p>
        </p:txBody>
      </p:sp>
      <p:sp>
        <p:nvSpPr>
          <p:cNvPr id="5" name="Footer Placeholder 4"/>
          <p:cNvSpPr>
            <a:spLocks noGrp="1"/>
          </p:cNvSpPr>
          <p:nvPr>
            <p:ph type="ftr" sz="quarter" idx="11"/>
          </p:nvPr>
        </p:nvSpPr>
        <p:spPr/>
        <p:txBody>
          <a:bodyPr/>
          <a:lstStyle>
            <a:extLst/>
          </a:lstStyle>
          <a:p>
            <a:r>
              <a:rPr lang="it-IT" smtClean="0"/>
              <a:t>(c) Dr. Sophia A. Rolle, CHT, CHE</a:t>
            </a:r>
            <a:endParaRPr lang="en-US"/>
          </a:p>
        </p:txBody>
      </p:sp>
      <p:sp>
        <p:nvSpPr>
          <p:cNvPr id="6" name="Slide Number Placeholder 5"/>
          <p:cNvSpPr>
            <a:spLocks noGrp="1"/>
          </p:cNvSpPr>
          <p:nvPr>
            <p:ph type="sldNum" sz="quarter" idx="12"/>
          </p:nvPr>
        </p:nvSpPr>
        <p:spPr/>
        <p:txBody>
          <a:bodyPr/>
          <a:lstStyle>
            <a:extLst/>
          </a:lstStyle>
          <a:p>
            <a:fld id="{6A7DBAC2-2823-4966-99FD-3222E45E9C1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13244DF-03AA-42BF-B91A-1F159EB1A693}" type="datetime1">
              <a:rPr lang="en-US" smtClean="0"/>
              <a:t>3/9/2011</a:t>
            </a:fld>
            <a:endParaRPr lang="en-US"/>
          </a:p>
        </p:txBody>
      </p:sp>
      <p:sp>
        <p:nvSpPr>
          <p:cNvPr id="5" name="Footer Placeholder 4"/>
          <p:cNvSpPr>
            <a:spLocks noGrp="1"/>
          </p:cNvSpPr>
          <p:nvPr>
            <p:ph type="ftr" sz="quarter" idx="11"/>
          </p:nvPr>
        </p:nvSpPr>
        <p:spPr/>
        <p:txBody>
          <a:bodyPr/>
          <a:lstStyle>
            <a:extLst/>
          </a:lstStyle>
          <a:p>
            <a:r>
              <a:rPr lang="it-IT" smtClean="0"/>
              <a:t>(c) Dr. Sophia A. Rolle, CHT, CHE</a:t>
            </a:r>
            <a:endParaRPr lang="en-US"/>
          </a:p>
        </p:txBody>
      </p:sp>
      <p:sp>
        <p:nvSpPr>
          <p:cNvPr id="6" name="Slide Number Placeholder 5"/>
          <p:cNvSpPr>
            <a:spLocks noGrp="1"/>
          </p:cNvSpPr>
          <p:nvPr>
            <p:ph type="sldNum" sz="quarter" idx="12"/>
          </p:nvPr>
        </p:nvSpPr>
        <p:spPr/>
        <p:txBody>
          <a:bodyPr/>
          <a:lstStyle>
            <a:extLst/>
          </a:lstStyle>
          <a:p>
            <a:fld id="{6A7DBAC2-2823-4966-99FD-3222E45E9C1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AC962FC-51E8-45A4-9D4E-A0D6661C2C3D}" type="datetime1">
              <a:rPr lang="en-US" smtClean="0"/>
              <a:t>3/9/2011</a:t>
            </a:fld>
            <a:endParaRPr lang="en-US"/>
          </a:p>
        </p:txBody>
      </p:sp>
      <p:sp>
        <p:nvSpPr>
          <p:cNvPr id="6" name="Footer Placeholder 5"/>
          <p:cNvSpPr>
            <a:spLocks noGrp="1"/>
          </p:cNvSpPr>
          <p:nvPr>
            <p:ph type="ftr" sz="quarter" idx="11"/>
          </p:nvPr>
        </p:nvSpPr>
        <p:spPr/>
        <p:txBody>
          <a:bodyPr/>
          <a:lstStyle>
            <a:extLst/>
          </a:lstStyle>
          <a:p>
            <a:r>
              <a:rPr lang="it-IT" smtClean="0"/>
              <a:t>(c) Dr. Sophia A. Rolle, CHT, CHE</a:t>
            </a:r>
            <a:endParaRPr lang="en-US"/>
          </a:p>
        </p:txBody>
      </p:sp>
      <p:sp>
        <p:nvSpPr>
          <p:cNvPr id="7" name="Slide Number Placeholder 6"/>
          <p:cNvSpPr>
            <a:spLocks noGrp="1"/>
          </p:cNvSpPr>
          <p:nvPr>
            <p:ph type="sldNum" sz="quarter" idx="12"/>
          </p:nvPr>
        </p:nvSpPr>
        <p:spPr/>
        <p:txBody>
          <a:bodyPr/>
          <a:lstStyle>
            <a:extLst/>
          </a:lstStyle>
          <a:p>
            <a:fld id="{6A7DBAC2-2823-4966-99FD-3222E45E9C1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E71CEE7-C3C2-4C73-A028-87B380586A6F}" type="datetime1">
              <a:rPr lang="en-US" smtClean="0"/>
              <a:t>3/9/2011</a:t>
            </a:fld>
            <a:endParaRPr lang="en-US"/>
          </a:p>
        </p:txBody>
      </p:sp>
      <p:sp>
        <p:nvSpPr>
          <p:cNvPr id="8" name="Footer Placeholder 7"/>
          <p:cNvSpPr>
            <a:spLocks noGrp="1"/>
          </p:cNvSpPr>
          <p:nvPr>
            <p:ph type="ftr" sz="quarter" idx="11"/>
          </p:nvPr>
        </p:nvSpPr>
        <p:spPr/>
        <p:txBody>
          <a:bodyPr/>
          <a:lstStyle>
            <a:extLst/>
          </a:lstStyle>
          <a:p>
            <a:r>
              <a:rPr lang="it-IT" smtClean="0"/>
              <a:t>(c) Dr. Sophia A. Rolle, CHT, CHE</a:t>
            </a:r>
            <a:endParaRPr lang="en-US"/>
          </a:p>
        </p:txBody>
      </p:sp>
      <p:sp>
        <p:nvSpPr>
          <p:cNvPr id="9" name="Slide Number Placeholder 8"/>
          <p:cNvSpPr>
            <a:spLocks noGrp="1"/>
          </p:cNvSpPr>
          <p:nvPr>
            <p:ph type="sldNum" sz="quarter" idx="12"/>
          </p:nvPr>
        </p:nvSpPr>
        <p:spPr/>
        <p:txBody>
          <a:bodyPr/>
          <a:lstStyle>
            <a:extLst/>
          </a:lstStyle>
          <a:p>
            <a:fld id="{6A7DBAC2-2823-4966-99FD-3222E45E9C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38311B4-A8F8-42F3-8154-AE1A81B7FA52}" type="datetime1">
              <a:rPr lang="en-US" smtClean="0"/>
              <a:t>3/9/2011</a:t>
            </a:fld>
            <a:endParaRPr lang="en-US"/>
          </a:p>
        </p:txBody>
      </p:sp>
      <p:sp>
        <p:nvSpPr>
          <p:cNvPr id="4" name="Footer Placeholder 3"/>
          <p:cNvSpPr>
            <a:spLocks noGrp="1"/>
          </p:cNvSpPr>
          <p:nvPr>
            <p:ph type="ftr" sz="quarter" idx="11"/>
          </p:nvPr>
        </p:nvSpPr>
        <p:spPr/>
        <p:txBody>
          <a:bodyPr/>
          <a:lstStyle>
            <a:extLst/>
          </a:lstStyle>
          <a:p>
            <a:r>
              <a:rPr lang="it-IT" smtClean="0"/>
              <a:t>(c) Dr. Sophia A. Rolle, CHT, CHE</a:t>
            </a:r>
            <a:endParaRPr lang="en-US"/>
          </a:p>
        </p:txBody>
      </p:sp>
      <p:sp>
        <p:nvSpPr>
          <p:cNvPr id="5" name="Slide Number Placeholder 4"/>
          <p:cNvSpPr>
            <a:spLocks noGrp="1"/>
          </p:cNvSpPr>
          <p:nvPr>
            <p:ph type="sldNum" sz="quarter" idx="12"/>
          </p:nvPr>
        </p:nvSpPr>
        <p:spPr/>
        <p:txBody>
          <a:bodyPr/>
          <a:lstStyle>
            <a:extLst/>
          </a:lstStyle>
          <a:p>
            <a:fld id="{6A7DBAC2-2823-4966-99FD-3222E45E9C1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0B934CD-8F5F-4244-8F46-7CBD7876D24F}" type="datetime1">
              <a:rPr lang="en-US" smtClean="0"/>
              <a:t>3/9/2011</a:t>
            </a:fld>
            <a:endParaRPr lang="en-US"/>
          </a:p>
        </p:txBody>
      </p:sp>
      <p:sp>
        <p:nvSpPr>
          <p:cNvPr id="3" name="Footer Placeholder 2"/>
          <p:cNvSpPr>
            <a:spLocks noGrp="1"/>
          </p:cNvSpPr>
          <p:nvPr>
            <p:ph type="ftr" sz="quarter" idx="11"/>
          </p:nvPr>
        </p:nvSpPr>
        <p:spPr/>
        <p:txBody>
          <a:bodyPr/>
          <a:lstStyle>
            <a:extLst/>
          </a:lstStyle>
          <a:p>
            <a:r>
              <a:rPr lang="it-IT" smtClean="0"/>
              <a:t>(c) Dr. Sophia A. Rolle, CHT, CHE</a:t>
            </a:r>
            <a:endParaRPr lang="en-US"/>
          </a:p>
        </p:txBody>
      </p:sp>
      <p:sp>
        <p:nvSpPr>
          <p:cNvPr id="4" name="Slide Number Placeholder 3"/>
          <p:cNvSpPr>
            <a:spLocks noGrp="1"/>
          </p:cNvSpPr>
          <p:nvPr>
            <p:ph type="sldNum" sz="quarter" idx="12"/>
          </p:nvPr>
        </p:nvSpPr>
        <p:spPr/>
        <p:txBody>
          <a:bodyPr/>
          <a:lstStyle>
            <a:extLst/>
          </a:lstStyle>
          <a:p>
            <a:fld id="{6A7DBAC2-2823-4966-99FD-3222E45E9C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13D5B54-B2BD-4A1E-896E-DB1A9760DF14}" type="datetime1">
              <a:rPr lang="en-US" smtClean="0"/>
              <a:t>3/9/2011</a:t>
            </a:fld>
            <a:endParaRPr lang="en-US"/>
          </a:p>
        </p:txBody>
      </p:sp>
      <p:sp>
        <p:nvSpPr>
          <p:cNvPr id="6" name="Footer Placeholder 5"/>
          <p:cNvSpPr>
            <a:spLocks noGrp="1"/>
          </p:cNvSpPr>
          <p:nvPr>
            <p:ph type="ftr" sz="quarter" idx="11"/>
          </p:nvPr>
        </p:nvSpPr>
        <p:spPr/>
        <p:txBody>
          <a:bodyPr/>
          <a:lstStyle>
            <a:extLst/>
          </a:lstStyle>
          <a:p>
            <a:r>
              <a:rPr lang="it-IT" smtClean="0"/>
              <a:t>(c) Dr. Sophia A. Rolle, CHT, CHE</a:t>
            </a:r>
            <a:endParaRPr lang="en-US"/>
          </a:p>
        </p:txBody>
      </p:sp>
      <p:sp>
        <p:nvSpPr>
          <p:cNvPr id="7" name="Slide Number Placeholder 6"/>
          <p:cNvSpPr>
            <a:spLocks noGrp="1"/>
          </p:cNvSpPr>
          <p:nvPr>
            <p:ph type="sldNum" sz="quarter" idx="12"/>
          </p:nvPr>
        </p:nvSpPr>
        <p:spPr/>
        <p:txBody>
          <a:bodyPr/>
          <a:lstStyle>
            <a:extLst/>
          </a:lstStyle>
          <a:p>
            <a:fld id="{6A7DBAC2-2823-4966-99FD-3222E45E9C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CDB5267-6316-4719-A600-7F183258338B}" type="datetime1">
              <a:rPr lang="en-US" smtClean="0"/>
              <a:t>3/9/2011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it-IT" smtClean="0"/>
              <a:t>(c) Dr. Sophia A. Rolle, CHT, CHE</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A7DBAC2-2823-4966-99FD-3222E45E9C1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E6B883-A1A3-40CF-9B5B-570E08B57953}" type="datetime1">
              <a:rPr lang="en-US" smtClean="0"/>
              <a:t>3/9/2011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it-IT" smtClean="0"/>
              <a:t>(c) Dr. Sophia A. Rolle, CHT, CHE</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A7DBAC2-2823-4966-99FD-3222E45E9C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Sodium" TargetMode="External"/><Relationship Id="rId2" Type="http://schemas.openxmlformats.org/officeDocument/2006/relationships/hyperlink" Target="http://en.wikipedia.org/wiki/Suberin" TargetMode="External"/><Relationship Id="rId1" Type="http://schemas.openxmlformats.org/officeDocument/2006/relationships/slideLayout" Target="../slideLayouts/slideLayout2.xml"/><Relationship Id="rId5" Type="http://schemas.openxmlformats.org/officeDocument/2006/relationships/hyperlink" Target="http://www.flmnh.ufl.edu/fish/SouthFlorida/everglades/glossary/pneumatophores.html" TargetMode="External"/><Relationship Id="rId4" Type="http://schemas.openxmlformats.org/officeDocument/2006/relationships/hyperlink" Target="http://en.wikipedia.org/wiki/Salt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8001000" cy="4724400"/>
          </a:xfrm>
        </p:spPr>
        <p:txBody>
          <a:bodyPr>
            <a:normAutofit fontScale="90000"/>
          </a:bodyPr>
          <a:lstStyle/>
          <a:p>
            <a:pPr algn="ctr"/>
            <a:r>
              <a:rPr lang="en-US" dirty="0"/>
              <a:t> </a:t>
            </a:r>
            <a:br>
              <a:rPr lang="en-US" dirty="0"/>
            </a:br>
            <a:r>
              <a:rPr lang="en-US" sz="4400" b="1" dirty="0">
                <a:latin typeface="Elephant" pitchFamily="18" charset="0"/>
              </a:rPr>
              <a:t>Resolving Current and Future Conflicts between Tourism and </a:t>
            </a:r>
            <a:r>
              <a:rPr lang="en-US" sz="4400" b="1" dirty="0" smtClean="0">
                <a:latin typeface="Elephant" pitchFamily="18" charset="0"/>
              </a:rPr>
              <a:t>Ecosystems</a:t>
            </a:r>
            <a:br>
              <a:rPr lang="en-US" sz="4400" b="1" dirty="0" smtClean="0">
                <a:latin typeface="Elephant" pitchFamily="18" charset="0"/>
              </a:rPr>
            </a:br>
            <a:r>
              <a:rPr lang="en-US" b="1" dirty="0" smtClean="0">
                <a:latin typeface="Bell MT" pitchFamily="18" charset="0"/>
              </a:rPr>
              <a:t> </a:t>
            </a:r>
            <a:r>
              <a:rPr lang="en-US" sz="4900" b="1" dirty="0">
                <a:latin typeface="Bell MT" pitchFamily="18" charset="0"/>
              </a:rPr>
              <a:t>What are the Information Needs and Gaps?</a:t>
            </a:r>
            <a:r>
              <a:rPr lang="en-US" b="1" dirty="0">
                <a:latin typeface="Bell MT" pitchFamily="18" charset="0"/>
              </a:rPr>
              <a:t/>
            </a:r>
            <a:br>
              <a:rPr lang="en-US" b="1" dirty="0">
                <a:latin typeface="Bell MT" pitchFamily="18" charset="0"/>
              </a:rPr>
            </a:br>
            <a:r>
              <a:rPr lang="en-US" dirty="0"/>
              <a:t> </a:t>
            </a:r>
            <a:br>
              <a:rPr lang="en-US" dirty="0"/>
            </a:br>
            <a:endParaRPr lang="en-US" dirty="0"/>
          </a:p>
        </p:txBody>
      </p:sp>
      <p:sp>
        <p:nvSpPr>
          <p:cNvPr id="3" name="Date Placeholder 2"/>
          <p:cNvSpPr>
            <a:spLocks noGrp="1"/>
          </p:cNvSpPr>
          <p:nvPr>
            <p:ph type="dt" sz="half" idx="10"/>
          </p:nvPr>
        </p:nvSpPr>
        <p:spPr/>
        <p:txBody>
          <a:bodyPr/>
          <a:lstStyle/>
          <a:p>
            <a:fld id="{D7CD914C-4725-4F1C-839E-7AB35BE8C740}"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1</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199"/>
            <a:ext cx="8229600" cy="4267201"/>
          </a:xfrm>
          <a:ln w="38100">
            <a:solidFill>
              <a:schemeClr val="accent2">
                <a:lumMod val="60000"/>
                <a:lumOff val="40000"/>
              </a:schemeClr>
            </a:solidFill>
          </a:ln>
        </p:spPr>
        <p:txBody>
          <a:bodyPr/>
          <a:lstStyle/>
          <a:p>
            <a:endParaRPr lang="en-US" dirty="0" smtClean="0"/>
          </a:p>
          <a:p>
            <a:r>
              <a:rPr lang="en-US" dirty="0" smtClean="0"/>
              <a:t>Coral Reefs are the natural wonders of the world. Over one hundred different species decorate the ocean floor with an infinite variety of patterns appearing as spires and pinnacles of pillar corals, “trees and shrubs” of stone hard elkhorns, huge boulders that look like giant brains, and delicate flower-like figures of lettuce and leaf corals. </a:t>
            </a:r>
            <a:endParaRPr lang="en-US" dirty="0"/>
          </a:p>
        </p:txBody>
      </p:sp>
      <p:sp>
        <p:nvSpPr>
          <p:cNvPr id="3" name="Title 2"/>
          <p:cNvSpPr>
            <a:spLocks noGrp="1"/>
          </p:cNvSpPr>
          <p:nvPr>
            <p:ph type="title"/>
          </p:nvPr>
        </p:nvSpPr>
        <p:spPr>
          <a:xfrm>
            <a:off x="0" y="0"/>
            <a:ext cx="9372600" cy="1417638"/>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t>Coral Reefs</a:t>
            </a:r>
            <a:endParaRPr lang="en-US" dirty="0"/>
          </a:p>
        </p:txBody>
      </p:sp>
      <p:sp>
        <p:nvSpPr>
          <p:cNvPr id="4" name="Date Placeholder 3"/>
          <p:cNvSpPr>
            <a:spLocks noGrp="1"/>
          </p:cNvSpPr>
          <p:nvPr>
            <p:ph type="dt" sz="half" idx="10"/>
          </p:nvPr>
        </p:nvSpPr>
        <p:spPr/>
        <p:txBody>
          <a:bodyPr/>
          <a:lstStyle/>
          <a:p>
            <a:fld id="{16B608BC-3A4D-4B5A-8792-5857C234C0C7}"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10</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ral Reef1.jpg"/>
          <p:cNvPicPr>
            <a:picLocks noGrp="1" noChangeAspect="1"/>
          </p:cNvPicPr>
          <p:nvPr>
            <p:ph idx="1"/>
          </p:nvPr>
        </p:nvPicPr>
        <p:blipFill>
          <a:blip r:embed="rId2" cstate="print"/>
          <a:stretch>
            <a:fillRect/>
          </a:stretch>
        </p:blipFill>
        <p:spPr>
          <a:xfrm>
            <a:off x="0" y="0"/>
            <a:ext cx="4419599" cy="3429000"/>
          </a:xfrm>
        </p:spPr>
      </p:pic>
      <p:pic>
        <p:nvPicPr>
          <p:cNvPr id="7" name="Picture 6" descr="Coral Reef2.jpg"/>
          <p:cNvPicPr>
            <a:picLocks noChangeAspect="1"/>
          </p:cNvPicPr>
          <p:nvPr/>
        </p:nvPicPr>
        <p:blipFill>
          <a:blip r:embed="rId3" cstate="print"/>
          <a:stretch>
            <a:fillRect/>
          </a:stretch>
        </p:blipFill>
        <p:spPr>
          <a:xfrm>
            <a:off x="4495800" y="0"/>
            <a:ext cx="4648200" cy="3429000"/>
          </a:xfrm>
          <a:prstGeom prst="rect">
            <a:avLst/>
          </a:prstGeom>
        </p:spPr>
      </p:pic>
      <p:pic>
        <p:nvPicPr>
          <p:cNvPr id="8" name="Picture 7" descr="Coral Reef3.jpg"/>
          <p:cNvPicPr>
            <a:picLocks noChangeAspect="1"/>
          </p:cNvPicPr>
          <p:nvPr/>
        </p:nvPicPr>
        <p:blipFill>
          <a:blip r:embed="rId4" cstate="print"/>
          <a:stretch>
            <a:fillRect/>
          </a:stretch>
        </p:blipFill>
        <p:spPr>
          <a:xfrm>
            <a:off x="0" y="3505200"/>
            <a:ext cx="4419600" cy="3352800"/>
          </a:xfrm>
          <a:prstGeom prst="rect">
            <a:avLst/>
          </a:prstGeom>
        </p:spPr>
      </p:pic>
      <p:pic>
        <p:nvPicPr>
          <p:cNvPr id="9" name="Picture 8" descr="coral reef.jpg"/>
          <p:cNvPicPr>
            <a:picLocks noChangeAspect="1"/>
          </p:cNvPicPr>
          <p:nvPr/>
        </p:nvPicPr>
        <p:blipFill>
          <a:blip r:embed="rId5" cstate="print"/>
          <a:stretch>
            <a:fillRect/>
          </a:stretch>
        </p:blipFill>
        <p:spPr>
          <a:xfrm>
            <a:off x="4495800" y="3505200"/>
            <a:ext cx="4648200" cy="3352799"/>
          </a:xfrm>
          <a:prstGeom prst="rect">
            <a:avLst/>
          </a:prstGeom>
        </p:spPr>
      </p:pic>
      <p:sp>
        <p:nvSpPr>
          <p:cNvPr id="10" name="Date Placeholder 9"/>
          <p:cNvSpPr>
            <a:spLocks noGrp="1"/>
          </p:cNvSpPr>
          <p:nvPr>
            <p:ph type="dt" sz="half" idx="10"/>
          </p:nvPr>
        </p:nvSpPr>
        <p:spPr/>
        <p:txBody>
          <a:bodyPr/>
          <a:lstStyle/>
          <a:p>
            <a:fld id="{ADEBF492-0039-41B0-885E-60D5B22CDF26}" type="datetime1">
              <a:rPr lang="en-US" smtClean="0"/>
              <a:t>3/9/2011</a:t>
            </a:fld>
            <a:endParaRPr lang="en-US"/>
          </a:p>
        </p:txBody>
      </p:sp>
      <p:sp>
        <p:nvSpPr>
          <p:cNvPr id="11" name="Slide Number Placeholder 10"/>
          <p:cNvSpPr>
            <a:spLocks noGrp="1"/>
          </p:cNvSpPr>
          <p:nvPr>
            <p:ph type="sldNum" sz="quarter" idx="12"/>
          </p:nvPr>
        </p:nvSpPr>
        <p:spPr/>
        <p:txBody>
          <a:bodyPr/>
          <a:lstStyle/>
          <a:p>
            <a:fld id="{6A7DBAC2-2823-4966-99FD-3222E45E9C1F}" type="slidenum">
              <a:rPr lang="en-US" smtClean="0"/>
              <a:pPr/>
              <a:t>11</a:t>
            </a:fld>
            <a:endParaRPr lang="en-US"/>
          </a:p>
        </p:txBody>
      </p:sp>
      <p:sp>
        <p:nvSpPr>
          <p:cNvPr id="12" name="Footer Placeholder 11"/>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199"/>
            <a:ext cx="8229600" cy="4343401"/>
          </a:xfrm>
          <a:ln w="28575">
            <a:solidFill>
              <a:schemeClr val="accent3">
                <a:lumMod val="75000"/>
              </a:schemeClr>
            </a:solidFill>
          </a:ln>
        </p:spPr>
        <p:txBody>
          <a:bodyPr/>
          <a:lstStyle/>
          <a:p>
            <a:r>
              <a:rPr lang="en-US" dirty="0" smtClean="0"/>
              <a:t>An area filled with an interesting mix of unique plants and animals that have be able to adapt to Bahamian eco-environment where the soil is infertile, and it is often windy, dry and salty. </a:t>
            </a:r>
          </a:p>
          <a:p>
            <a:r>
              <a:rPr lang="en-US" dirty="0" smtClean="0"/>
              <a:t>Along the sandy seashore, there are no large rocks, algae or tidal pools. In the context of The Bahamas, our seashores are divided into four general zones: Intertidal, Pioneer, Fixed Dune and Scrub Woodland Zones.</a:t>
            </a:r>
            <a:endParaRPr lang="en-US" dirty="0"/>
          </a:p>
        </p:txBody>
      </p:sp>
      <p:sp>
        <p:nvSpPr>
          <p:cNvPr id="3" name="Title 2"/>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lstStyle/>
          <a:p>
            <a:pPr algn="ctr"/>
            <a:r>
              <a:rPr lang="en-US" dirty="0" smtClean="0"/>
              <a:t>Sandy Seashore</a:t>
            </a:r>
            <a:endParaRPr lang="en-US" dirty="0"/>
          </a:p>
        </p:txBody>
      </p:sp>
      <p:sp>
        <p:nvSpPr>
          <p:cNvPr id="4" name="Date Placeholder 3"/>
          <p:cNvSpPr>
            <a:spLocks noGrp="1"/>
          </p:cNvSpPr>
          <p:nvPr>
            <p:ph type="dt" sz="half" idx="10"/>
          </p:nvPr>
        </p:nvSpPr>
        <p:spPr/>
        <p:txBody>
          <a:bodyPr/>
          <a:lstStyle/>
          <a:p>
            <a:fld id="{CE2FE99E-C08E-46BB-ADDD-5A013F346BC0}"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12</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n Salvador  012.jpg"/>
          <p:cNvPicPr>
            <a:picLocks noGrp="1" noChangeAspect="1"/>
          </p:cNvPicPr>
          <p:nvPr>
            <p:ph idx="1"/>
          </p:nvPr>
        </p:nvPicPr>
        <p:blipFill>
          <a:blip r:embed="rId2" cstate="print"/>
          <a:stretch>
            <a:fillRect/>
          </a:stretch>
        </p:blipFill>
        <p:spPr>
          <a:xfrm>
            <a:off x="0" y="-1"/>
            <a:ext cx="9144000" cy="6007101"/>
          </a:xfrm>
        </p:spPr>
      </p:pic>
      <p:sp>
        <p:nvSpPr>
          <p:cNvPr id="3" name="Date Placeholder 2"/>
          <p:cNvSpPr>
            <a:spLocks noGrp="1"/>
          </p:cNvSpPr>
          <p:nvPr>
            <p:ph type="dt" sz="half" idx="10"/>
          </p:nvPr>
        </p:nvSpPr>
        <p:spPr/>
        <p:txBody>
          <a:bodyPr/>
          <a:lstStyle/>
          <a:p>
            <a:fld id="{C50C2FDE-5EFC-45B1-A54F-B28AC6C914D5}"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13</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199"/>
            <a:ext cx="8153400" cy="4343401"/>
          </a:xfrm>
          <a:ln w="28575">
            <a:solidFill>
              <a:schemeClr val="accent3">
                <a:lumMod val="75000"/>
              </a:schemeClr>
            </a:solidFill>
          </a:ln>
        </p:spPr>
        <p:txBody>
          <a:bodyPr/>
          <a:lstStyle/>
          <a:p>
            <a:r>
              <a:rPr lang="en-US" dirty="0" smtClean="0"/>
              <a:t>This type of seashore is comprised mostly of limestone rock that have over time, worn away to form ridges and crevices. A safe haven for small creatures to hide, the ridges of this type of seashore are also natural habitats for a variety of marine plants (algae). </a:t>
            </a:r>
          </a:p>
          <a:p>
            <a:r>
              <a:rPr lang="en-US" dirty="0" smtClean="0"/>
              <a:t>The creatures of the rocky shore belong to different families of: Molluscs, Crustacea, Echinderms, Annelida and Fish.</a:t>
            </a:r>
            <a:endParaRPr lang="en-US" dirty="0"/>
          </a:p>
        </p:txBody>
      </p:sp>
      <p:sp>
        <p:nvSpPr>
          <p:cNvPr id="3" name="Title 2"/>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lstStyle/>
          <a:p>
            <a:pPr algn="ctr"/>
            <a:r>
              <a:rPr lang="en-US" dirty="0" smtClean="0"/>
              <a:t>The Rock Seashore</a:t>
            </a:r>
            <a:endParaRPr lang="en-US" dirty="0"/>
          </a:p>
        </p:txBody>
      </p:sp>
      <p:sp>
        <p:nvSpPr>
          <p:cNvPr id="4" name="Date Placeholder 3"/>
          <p:cNvSpPr>
            <a:spLocks noGrp="1"/>
          </p:cNvSpPr>
          <p:nvPr>
            <p:ph type="dt" sz="half" idx="10"/>
          </p:nvPr>
        </p:nvSpPr>
        <p:spPr/>
        <p:txBody>
          <a:bodyPr/>
          <a:lstStyle/>
          <a:p>
            <a:fld id="{A07DD31C-4E17-4E44-B104-5AC77DEEA074}"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14</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59436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0EA02AE0-5772-40A0-97DD-A49A67DCEFDB}"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15</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199"/>
            <a:ext cx="8153400" cy="4343401"/>
          </a:xfrm>
          <a:ln w="28575">
            <a:solidFill>
              <a:schemeClr val="accent6">
                <a:lumMod val="60000"/>
                <a:lumOff val="40000"/>
              </a:schemeClr>
            </a:solidFill>
          </a:ln>
        </p:spPr>
        <p:txBody>
          <a:bodyPr>
            <a:normAutofit lnSpcReduction="10000"/>
          </a:bodyPr>
          <a:lstStyle/>
          <a:p>
            <a:r>
              <a:rPr lang="en-US" dirty="0" smtClean="0"/>
              <a:t>An extremely divers grouping of native trees and plants found in the Bahamian forest. Better known as Coppice locally, there are said to be over 100 species of trees and shrubs per sq mile in the area.</a:t>
            </a:r>
          </a:p>
          <a:p>
            <a:r>
              <a:rPr lang="en-US" dirty="0" smtClean="0"/>
              <a:t>What is most interesting is the fact that on every one of the Islands of The Bahamas, there presents a different variation of Coppice, depending on the location of the island and the amount of rainfall it gets. Variations are also dependent on whether the area was used in the past by early inhabitants of the island.</a:t>
            </a:r>
            <a:endParaRPr lang="en-US" dirty="0"/>
          </a:p>
        </p:txBody>
      </p:sp>
      <p:sp>
        <p:nvSpPr>
          <p:cNvPr id="3" name="Title 2"/>
          <p:cNvSpPr>
            <a:spLocks noGrp="1"/>
          </p:cNvSpPr>
          <p:nvPr>
            <p:ph type="title"/>
          </p:nvPr>
        </p:nvSpPr>
        <p:spPr>
          <a:xfrm>
            <a:off x="0" y="0"/>
            <a:ext cx="9144000" cy="1417638"/>
          </a:xfrm>
        </p:spPr>
        <p:style>
          <a:lnRef idx="1">
            <a:schemeClr val="accent6"/>
          </a:lnRef>
          <a:fillRef idx="2">
            <a:schemeClr val="accent6"/>
          </a:fillRef>
          <a:effectRef idx="1">
            <a:schemeClr val="accent6"/>
          </a:effectRef>
          <a:fontRef idx="minor">
            <a:schemeClr val="dk1"/>
          </a:fontRef>
        </p:style>
        <p:txBody>
          <a:bodyPr/>
          <a:lstStyle/>
          <a:p>
            <a:pPr algn="ctr"/>
            <a:r>
              <a:rPr lang="en-US" dirty="0" smtClean="0"/>
              <a:t>Whiteland Coppice</a:t>
            </a:r>
            <a:endParaRPr lang="en-US" dirty="0"/>
          </a:p>
        </p:txBody>
      </p:sp>
      <p:sp>
        <p:nvSpPr>
          <p:cNvPr id="4" name="Date Placeholder 3"/>
          <p:cNvSpPr>
            <a:spLocks noGrp="1"/>
          </p:cNvSpPr>
          <p:nvPr>
            <p:ph type="dt" sz="half" idx="10"/>
          </p:nvPr>
        </p:nvSpPr>
        <p:spPr/>
        <p:txBody>
          <a:bodyPr/>
          <a:lstStyle/>
          <a:p>
            <a:fld id="{D8DEBFF9-91C2-4732-91AD-FBB074FE97DA}"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16</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399"/>
            <a:ext cx="8229600" cy="4267201"/>
          </a:xfrm>
          <a:ln w="28575">
            <a:solidFill>
              <a:schemeClr val="bg1">
                <a:lumMod val="50000"/>
              </a:schemeClr>
            </a:solidFill>
          </a:ln>
        </p:spPr>
        <p:txBody>
          <a:bodyPr>
            <a:normAutofit lnSpcReduction="10000"/>
          </a:bodyPr>
          <a:lstStyle/>
          <a:p>
            <a:r>
              <a:rPr lang="en-US" dirty="0" smtClean="0"/>
              <a:t>A major distinction of this type of coppice are the thick and heavy trees that tend to dominate this setting.  Heavy wood trees such as mahogany, horseflesh, mastic and cedar are though to be some of the trees that greeted Columbus on his voyage to the islands of The Bahamas.</a:t>
            </a:r>
          </a:p>
          <a:p>
            <a:r>
              <a:rPr lang="en-US" dirty="0" smtClean="0"/>
              <a:t>Of all of the islands in The Bahamas, there exist only two ancient and primeval Black Coppice Forest with trees that form canopies of over 60 feet in height. They are located on the islands of Little </a:t>
            </a:r>
            <a:r>
              <a:rPr lang="en-US" dirty="0" err="1" smtClean="0"/>
              <a:t>Inagua</a:t>
            </a:r>
            <a:r>
              <a:rPr lang="en-US" dirty="0" smtClean="0"/>
              <a:t> and South Andros. </a:t>
            </a:r>
            <a:endParaRPr lang="en-US" dirty="0"/>
          </a:p>
        </p:txBody>
      </p:sp>
      <p:sp>
        <p:nvSpPr>
          <p:cNvPr id="3" name="Title 2"/>
          <p:cNvSpPr>
            <a:spLocks noGrp="1"/>
          </p:cNvSpPr>
          <p:nvPr>
            <p:ph type="title"/>
          </p:nvPr>
        </p:nvSpPr>
        <p:spPr>
          <a:xfrm>
            <a:off x="0" y="0"/>
            <a:ext cx="9144000" cy="1417638"/>
          </a:xfrm>
        </p:spPr>
        <p:style>
          <a:lnRef idx="1">
            <a:schemeClr val="dk1"/>
          </a:lnRef>
          <a:fillRef idx="2">
            <a:schemeClr val="dk1"/>
          </a:fillRef>
          <a:effectRef idx="1">
            <a:schemeClr val="dk1"/>
          </a:effectRef>
          <a:fontRef idx="minor">
            <a:schemeClr val="dk1"/>
          </a:fontRef>
        </p:style>
        <p:txBody>
          <a:bodyPr/>
          <a:lstStyle/>
          <a:p>
            <a:pPr algn="ctr"/>
            <a:r>
              <a:rPr lang="en-US" dirty="0" smtClean="0"/>
              <a:t>Blackland Coppice</a:t>
            </a:r>
            <a:endParaRPr lang="en-US" dirty="0"/>
          </a:p>
        </p:txBody>
      </p:sp>
      <p:sp>
        <p:nvSpPr>
          <p:cNvPr id="4" name="Date Placeholder 3"/>
          <p:cNvSpPr>
            <a:spLocks noGrp="1"/>
          </p:cNvSpPr>
          <p:nvPr>
            <p:ph type="dt" sz="half" idx="10"/>
          </p:nvPr>
        </p:nvSpPr>
        <p:spPr/>
        <p:txBody>
          <a:bodyPr/>
          <a:lstStyle/>
          <a:p>
            <a:fld id="{F1481B9D-7109-435C-8FB6-08E41F371C73}"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17</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199"/>
            <a:ext cx="8229600" cy="4267201"/>
          </a:xfrm>
          <a:ln w="28575">
            <a:solidFill>
              <a:srgbClr val="92D050"/>
            </a:solidFill>
          </a:ln>
        </p:spPr>
        <p:txBody>
          <a:bodyPr/>
          <a:lstStyle/>
          <a:p>
            <a:r>
              <a:rPr lang="en-US" dirty="0" smtClean="0"/>
              <a:t>The Caribbean Pine (</a:t>
            </a:r>
            <a:r>
              <a:rPr lang="en-US" i="1" dirty="0" smtClean="0"/>
              <a:t>Caribaea vs. bahamensis</a:t>
            </a:r>
            <a:r>
              <a:rPr lang="en-US" dirty="0" smtClean="0"/>
              <a:t>) is also known as the Yellow Pine.</a:t>
            </a:r>
          </a:p>
          <a:p>
            <a:r>
              <a:rPr lang="en-US" dirty="0" smtClean="0"/>
              <a:t>The Caribbean Pine is a light-demanding species that requires open areas with no competition from shading broad-leafed plants.</a:t>
            </a:r>
          </a:p>
          <a:p>
            <a:r>
              <a:rPr lang="en-US" dirty="0" smtClean="0"/>
              <a:t>Known as “fire climax communities” by botanists, it becomes important for periodic fires to occur in order to remove the top shading in order to allow the juvenile pines to eventually replace adult trees.</a:t>
            </a:r>
            <a:endParaRPr lang="en-US" dirty="0"/>
          </a:p>
        </p:txBody>
      </p:sp>
      <p:sp>
        <p:nvSpPr>
          <p:cNvPr id="3" name="Title 2"/>
          <p:cNvSpPr>
            <a:spLocks noGrp="1"/>
          </p:cNvSpPr>
          <p:nvPr>
            <p:ph type="title"/>
          </p:nvPr>
        </p:nvSpPr>
        <p:spPr>
          <a:xfrm>
            <a:off x="0" y="0"/>
            <a:ext cx="9144000" cy="1371600"/>
          </a:xfrm>
        </p:spPr>
        <p:style>
          <a:lnRef idx="1">
            <a:schemeClr val="accent1"/>
          </a:lnRef>
          <a:fillRef idx="2">
            <a:schemeClr val="accent1"/>
          </a:fillRef>
          <a:effectRef idx="1">
            <a:schemeClr val="accent1"/>
          </a:effectRef>
          <a:fontRef idx="minor">
            <a:schemeClr val="dk1"/>
          </a:fontRef>
        </p:style>
        <p:txBody>
          <a:bodyPr/>
          <a:lstStyle/>
          <a:p>
            <a:pPr algn="ctr"/>
            <a:r>
              <a:rPr lang="en-US" dirty="0" smtClean="0"/>
              <a:t>Pine Forest</a:t>
            </a:r>
            <a:endParaRPr lang="en-US" dirty="0"/>
          </a:p>
        </p:txBody>
      </p:sp>
      <p:sp>
        <p:nvSpPr>
          <p:cNvPr id="4" name="Date Placeholder 3"/>
          <p:cNvSpPr>
            <a:spLocks noGrp="1"/>
          </p:cNvSpPr>
          <p:nvPr>
            <p:ph type="dt" sz="half" idx="10"/>
          </p:nvPr>
        </p:nvSpPr>
        <p:spPr/>
        <p:txBody>
          <a:bodyPr/>
          <a:lstStyle/>
          <a:p>
            <a:fld id="{4E7D86D3-56F9-4D15-8CCF-42EE0DDC300E}"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18</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r="31667" b="15789"/>
          <a:stretch>
            <a:fillRect/>
          </a:stretch>
        </p:blipFill>
        <p:spPr bwMode="auto">
          <a:xfrm>
            <a:off x="0" y="0"/>
            <a:ext cx="9144000" cy="57912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7D1B0459-E9F0-4B37-B497-9B809D6D839E}"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19</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5903913"/>
          </a:xfrm>
          <a:prstGeom prst="rect">
            <a:avLst/>
          </a:prstGeom>
          <a:noFill/>
          <a:ln w="9525">
            <a:noFill/>
            <a:miter lim="800000"/>
            <a:headEnd/>
            <a:tailEnd/>
          </a:ln>
          <a:effectLst/>
        </p:spPr>
      </p:pic>
      <p:sp>
        <p:nvSpPr>
          <p:cNvPr id="5" name="TextBox 4"/>
          <p:cNvSpPr txBox="1"/>
          <p:nvPr/>
        </p:nvSpPr>
        <p:spPr>
          <a:xfrm>
            <a:off x="3505200" y="6096000"/>
            <a:ext cx="5181600" cy="523220"/>
          </a:xfrm>
          <a:prstGeom prst="rect">
            <a:avLst/>
          </a:prstGeom>
          <a:noFill/>
        </p:spPr>
        <p:txBody>
          <a:bodyPr wrap="square" rtlCol="0">
            <a:spAutoFit/>
          </a:bodyPr>
          <a:lstStyle/>
          <a:p>
            <a:pPr algn="ctr"/>
            <a:r>
              <a:rPr lang="en-US" sz="2800" dirty="0" smtClean="0">
                <a:latin typeface="Elephant" pitchFamily="18" charset="0"/>
              </a:rPr>
              <a:t>The Great Bahama Bank</a:t>
            </a:r>
            <a:endParaRPr lang="en-US" sz="2800" dirty="0">
              <a:latin typeface="Elephant" pitchFamily="18" charset="0"/>
            </a:endParaRPr>
          </a:p>
        </p:txBody>
      </p:sp>
      <p:sp>
        <p:nvSpPr>
          <p:cNvPr id="4" name="Date Placeholder 3"/>
          <p:cNvSpPr>
            <a:spLocks noGrp="1"/>
          </p:cNvSpPr>
          <p:nvPr>
            <p:ph type="dt" sz="half" idx="10"/>
          </p:nvPr>
        </p:nvSpPr>
        <p:spPr/>
        <p:txBody>
          <a:bodyPr/>
          <a:lstStyle/>
          <a:p>
            <a:fld id="{E55CD158-792D-45EE-A983-26211AEAA8C8}" type="datetime1">
              <a:rPr lang="en-US" smtClean="0"/>
              <a:t>3/9/2011</a:t>
            </a:fld>
            <a:endParaRPr lang="en-US"/>
          </a:p>
        </p:txBody>
      </p:sp>
      <p:sp>
        <p:nvSpPr>
          <p:cNvPr id="6" name="Slide Number Placeholder 5"/>
          <p:cNvSpPr>
            <a:spLocks noGrp="1"/>
          </p:cNvSpPr>
          <p:nvPr>
            <p:ph type="sldNum" sz="quarter" idx="12"/>
          </p:nvPr>
        </p:nvSpPr>
        <p:spPr/>
        <p:txBody>
          <a:bodyPr/>
          <a:lstStyle/>
          <a:p>
            <a:fld id="{6A7DBAC2-2823-4966-99FD-3222E45E9C1F}" type="slidenum">
              <a:rPr lang="en-US" smtClean="0"/>
              <a:pPr/>
              <a:t>2</a:t>
            </a:fld>
            <a:endParaRPr lang="en-US"/>
          </a:p>
        </p:txBody>
      </p:sp>
      <p:sp>
        <p:nvSpPr>
          <p:cNvPr id="7" name="Footer Placeholder 6"/>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
            <a:ext cx="9144000" cy="5867400"/>
          </a:xfrm>
        </p:spPr>
        <p:style>
          <a:lnRef idx="1">
            <a:schemeClr val="accent3"/>
          </a:lnRef>
          <a:fillRef idx="3">
            <a:schemeClr val="accent3"/>
          </a:fillRef>
          <a:effectRef idx="2">
            <a:schemeClr val="accent3"/>
          </a:effectRef>
          <a:fontRef idx="minor">
            <a:schemeClr val="lt1"/>
          </a:fontRef>
        </p:style>
        <p:txBody>
          <a:bodyPr>
            <a:normAutofit/>
          </a:bodyPr>
          <a:lstStyle/>
          <a:p>
            <a:pPr algn="ctr">
              <a:buNone/>
            </a:pPr>
            <a:endParaRPr lang="en-US" sz="8000" dirty="0" smtClean="0">
              <a:latin typeface="Elephant" pitchFamily="18" charset="0"/>
            </a:endParaRPr>
          </a:p>
          <a:p>
            <a:pPr algn="ctr">
              <a:buNone/>
            </a:pPr>
            <a:r>
              <a:rPr lang="en-US" sz="8000" dirty="0" smtClean="0">
                <a:latin typeface="Elephant" pitchFamily="18" charset="0"/>
              </a:rPr>
              <a:t>Ecosystems Needs, Gaps and Mitigation</a:t>
            </a:r>
            <a:endParaRPr lang="en-US" sz="8000" dirty="0">
              <a:latin typeface="Elephant" pitchFamily="18" charset="0"/>
            </a:endParaRPr>
          </a:p>
        </p:txBody>
      </p:sp>
      <p:sp>
        <p:nvSpPr>
          <p:cNvPr id="4" name="Date Placeholder 3"/>
          <p:cNvSpPr>
            <a:spLocks noGrp="1"/>
          </p:cNvSpPr>
          <p:nvPr>
            <p:ph type="dt" sz="half" idx="10"/>
          </p:nvPr>
        </p:nvSpPr>
        <p:spPr/>
        <p:txBody>
          <a:bodyPr/>
          <a:lstStyle/>
          <a:p>
            <a:fld id="{518BE1D8-FB51-4B09-8EDE-40CF52551A09}"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20</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07091"/>
          </a:xfrm>
        </p:spPr>
        <p:txBody>
          <a:bodyPr/>
          <a:lstStyle/>
          <a:p>
            <a:pPr marL="624078" indent="-514350">
              <a:buFont typeface="+mj-lt"/>
              <a:buAutoNum type="arabicPeriod"/>
            </a:pPr>
            <a:r>
              <a:rPr lang="en-US" dirty="0" smtClean="0"/>
              <a:t>Identification of the major biodiversity targets (habitat types, species, and ecological processes) in The Bahamas?</a:t>
            </a:r>
          </a:p>
          <a:p>
            <a:pPr marL="624078" indent="-514350">
              <a:buFont typeface="+mj-lt"/>
              <a:buAutoNum type="arabicPeriod"/>
            </a:pPr>
            <a:r>
              <a:rPr lang="en-US" dirty="0" smtClean="0"/>
              <a:t>Consolidate and Evaluate the occurrence and status of biodiversity</a:t>
            </a:r>
          </a:p>
          <a:p>
            <a:pPr marL="624078" indent="-514350">
              <a:buFont typeface="+mj-lt"/>
              <a:buAutoNum type="arabicPeriod"/>
            </a:pPr>
            <a:r>
              <a:rPr lang="en-US" dirty="0" smtClean="0"/>
              <a:t>Conduct and analysis of all protected area in The Bahamas</a:t>
            </a:r>
          </a:p>
          <a:p>
            <a:pPr marL="624078" indent="-514350">
              <a:buFont typeface="+mj-lt"/>
              <a:buAutoNum type="arabicPeriod"/>
            </a:pPr>
            <a:r>
              <a:rPr lang="en-US" dirty="0" smtClean="0"/>
              <a:t>Identification of Gaps based on existing biodiversity and protected areas.</a:t>
            </a:r>
            <a:endParaRPr lang="en-US" dirty="0"/>
          </a:p>
        </p:txBody>
      </p:sp>
      <p:sp>
        <p:nvSpPr>
          <p:cNvPr id="3" name="Title 2"/>
          <p:cNvSpPr>
            <a:spLocks noGrp="1"/>
          </p:cNvSpPr>
          <p:nvPr>
            <p:ph type="title"/>
          </p:nvPr>
        </p:nvSpPr>
        <p:spPr>
          <a:xfrm>
            <a:off x="0" y="0"/>
            <a:ext cx="9144000" cy="1417638"/>
          </a:xfrm>
        </p:spPr>
        <p:style>
          <a:lnRef idx="2">
            <a:schemeClr val="accent1"/>
          </a:lnRef>
          <a:fillRef idx="1">
            <a:schemeClr val="lt1"/>
          </a:fillRef>
          <a:effectRef idx="0">
            <a:schemeClr val="accent1"/>
          </a:effectRef>
          <a:fontRef idx="minor">
            <a:schemeClr val="dk1"/>
          </a:fontRef>
        </p:style>
        <p:txBody>
          <a:bodyPr>
            <a:prstTxWarp prst="textStop">
              <a:avLst/>
            </a:prstTxWarp>
            <a:normAutofit/>
          </a:bodyPr>
          <a:lstStyle/>
          <a:p>
            <a:pPr algn="ctr"/>
            <a:r>
              <a:rPr lang="en-US" dirty="0" smtClean="0">
                <a:ln w="12700">
                  <a:solidFill>
                    <a:schemeClr val="accent1">
                      <a:lumMod val="60000"/>
                      <a:lumOff val="40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Key Steps from The Bahamas </a:t>
            </a:r>
            <a:br>
              <a:rPr lang="en-US" dirty="0" smtClean="0">
                <a:ln w="12700">
                  <a:solidFill>
                    <a:schemeClr val="accent1">
                      <a:lumMod val="60000"/>
                      <a:lumOff val="40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en-US" dirty="0" smtClean="0">
                <a:ln w="12700">
                  <a:solidFill>
                    <a:schemeClr val="accent1">
                      <a:lumMod val="60000"/>
                      <a:lumOff val="40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Ecological Gap Analysis</a:t>
            </a:r>
            <a:endParaRPr lang="en-US" dirty="0">
              <a:ln w="12700">
                <a:solidFill>
                  <a:schemeClr val="accent1">
                    <a:lumMod val="60000"/>
                    <a:lumOff val="40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endParaRPr>
          </a:p>
        </p:txBody>
      </p:sp>
      <p:sp>
        <p:nvSpPr>
          <p:cNvPr id="4" name="Date Placeholder 3"/>
          <p:cNvSpPr>
            <a:spLocks noGrp="1"/>
          </p:cNvSpPr>
          <p:nvPr>
            <p:ph type="dt" sz="half" idx="10"/>
          </p:nvPr>
        </p:nvSpPr>
        <p:spPr/>
        <p:txBody>
          <a:bodyPr/>
          <a:lstStyle/>
          <a:p>
            <a:fld id="{2C5BAECD-E938-4860-8A24-ED7F0CF95920}"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21</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4952999"/>
          </a:xfrm>
          <a:ln w="28575">
            <a:solidFill>
              <a:schemeClr val="tx1">
                <a:lumMod val="65000"/>
                <a:lumOff val="35000"/>
              </a:schemeClr>
            </a:solidFill>
          </a:ln>
        </p:spPr>
        <p:txBody>
          <a:bodyPr>
            <a:normAutofit fontScale="92500" lnSpcReduction="10000"/>
          </a:bodyPr>
          <a:lstStyle/>
          <a:p>
            <a:endParaRPr lang="en-US" dirty="0" smtClean="0"/>
          </a:p>
          <a:p>
            <a:r>
              <a:rPr lang="en-US" sz="3500" dirty="0" smtClean="0"/>
              <a:t>The Bahamas wide results provided an overall picture of the current level of protection major habitats and key species receive from the existing protected area system. </a:t>
            </a:r>
          </a:p>
          <a:p>
            <a:pPr>
              <a:buFont typeface="Wingdings" pitchFamily="2" charset="2"/>
              <a:buChar char="v"/>
            </a:pPr>
            <a:r>
              <a:rPr lang="en-US" sz="3500" dirty="0" smtClean="0"/>
              <a:t>Terrestrial and freshwater targets generally receive better protection than marine targets. </a:t>
            </a:r>
            <a:r>
              <a:rPr lang="en-US" sz="3500" dirty="0" smtClean="0">
                <a:solidFill>
                  <a:srgbClr val="FF0000"/>
                </a:solidFill>
              </a:rPr>
              <a:t>However, most targets still do not meet minimum CBD </a:t>
            </a:r>
            <a:r>
              <a:rPr lang="en-US" sz="1700" i="1" dirty="0" smtClean="0">
                <a:solidFill>
                  <a:srgbClr val="FF0000"/>
                </a:solidFill>
              </a:rPr>
              <a:t>(convention on Biological Diversity)</a:t>
            </a:r>
            <a:r>
              <a:rPr lang="en-US" sz="1700" dirty="0" smtClean="0">
                <a:solidFill>
                  <a:srgbClr val="FF0000"/>
                </a:solidFill>
              </a:rPr>
              <a:t> </a:t>
            </a:r>
            <a:r>
              <a:rPr lang="en-US" sz="3500" dirty="0" smtClean="0">
                <a:solidFill>
                  <a:srgbClr val="FF0000"/>
                </a:solidFill>
              </a:rPr>
              <a:t>10% protection goals. </a:t>
            </a:r>
          </a:p>
          <a:p>
            <a:pPr>
              <a:buNone/>
            </a:pPr>
            <a:r>
              <a:rPr lang="en-US" dirty="0" smtClean="0">
                <a:solidFill>
                  <a:srgbClr val="FF0000"/>
                </a:solidFill>
              </a:rPr>
              <a:t>	</a:t>
            </a:r>
            <a:endParaRPr lang="en-US" sz="2100" dirty="0">
              <a:solidFill>
                <a:srgbClr val="FF0000"/>
              </a:solidFill>
              <a:latin typeface="Brush Script MT" pitchFamily="66" charset="0"/>
            </a:endParaRPr>
          </a:p>
        </p:txBody>
      </p:sp>
      <p:sp>
        <p:nvSpPr>
          <p:cNvPr id="3" name="Title 2"/>
          <p:cNvSpPr>
            <a:spLocks noGrp="1"/>
          </p:cNvSpPr>
          <p:nvPr>
            <p:ph type="title"/>
          </p:nvPr>
        </p:nvSpPr>
        <p:spPr>
          <a:xfrm>
            <a:off x="0" y="0"/>
            <a:ext cx="9144000" cy="1219200"/>
          </a:xfrm>
          <a:ln/>
        </p:spPr>
        <p:style>
          <a:lnRef idx="2">
            <a:schemeClr val="accent1"/>
          </a:lnRef>
          <a:fillRef idx="1">
            <a:schemeClr val="lt1"/>
          </a:fillRef>
          <a:effectRef idx="0">
            <a:schemeClr val="accent1"/>
          </a:effectRef>
          <a:fontRef idx="minor">
            <a:schemeClr val="dk1"/>
          </a:fontRef>
        </p:style>
        <p:txBody>
          <a:bodyPr>
            <a:prstTxWarp prst="textChevron">
              <a:avLst/>
            </a:prstTxWarp>
          </a:bodyPr>
          <a:lstStyle/>
          <a:p>
            <a:pPr algn="ctr"/>
            <a:r>
              <a:rPr lang="en-US" dirty="0" smtClean="0">
                <a:ln w="12700">
                  <a:solidFill>
                    <a:schemeClr val="accent1">
                      <a:lumMod val="60000"/>
                      <a:lumOff val="40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Key Results of Gap Analysis</a:t>
            </a:r>
            <a:endParaRPr lang="en-US" dirty="0">
              <a:ln w="12700">
                <a:solidFill>
                  <a:schemeClr val="accent1">
                    <a:lumMod val="60000"/>
                    <a:lumOff val="40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endParaRPr>
          </a:p>
        </p:txBody>
      </p:sp>
      <p:sp>
        <p:nvSpPr>
          <p:cNvPr id="4" name="Date Placeholder 3"/>
          <p:cNvSpPr>
            <a:spLocks noGrp="1"/>
          </p:cNvSpPr>
          <p:nvPr>
            <p:ph type="dt" sz="half" idx="10"/>
          </p:nvPr>
        </p:nvSpPr>
        <p:spPr/>
        <p:txBody>
          <a:bodyPr/>
          <a:lstStyle/>
          <a:p>
            <a:fld id="{7FAFAACE-AE16-4BFA-92EC-471A018CF6AD}"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22</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5867400"/>
          </a:xfrm>
        </p:spPr>
        <p:txBody>
          <a:bodyPr>
            <a:normAutofit/>
          </a:bodyPr>
          <a:lstStyle/>
          <a:p>
            <a:pPr>
              <a:buFont typeface="Wingdings" pitchFamily="2" charset="2"/>
              <a:buChar char="v"/>
            </a:pPr>
            <a:r>
              <a:rPr lang="en-US" sz="3200" dirty="0" smtClean="0"/>
              <a:t>Mangroves, tidal creeks, and seabirds were the only biodiversity targets to exceed the minimum CBD goal of 10% protection, </a:t>
            </a:r>
            <a:r>
              <a:rPr lang="en-US" sz="3200" dirty="0" smtClean="0">
                <a:solidFill>
                  <a:srgbClr val="FF0000"/>
                </a:solidFill>
              </a:rPr>
              <a:t>but still failed to meet the higher target specific conservation goals.</a:t>
            </a:r>
          </a:p>
          <a:p>
            <a:pPr>
              <a:buFont typeface="Wingdings" pitchFamily="2" charset="2"/>
              <a:buChar char="v"/>
            </a:pPr>
            <a:endParaRPr lang="en-US" sz="3200" dirty="0" smtClean="0">
              <a:solidFill>
                <a:srgbClr val="FF0000"/>
              </a:solidFill>
            </a:endParaRPr>
          </a:p>
          <a:p>
            <a:pPr algn="ctr">
              <a:buFont typeface="Wingdings" pitchFamily="2" charset="2"/>
              <a:buChar char="v"/>
            </a:pPr>
            <a:r>
              <a:rPr lang="en-US" sz="4000" b="1" dirty="0" smtClean="0">
                <a:solidFill>
                  <a:srgbClr val="FF0000"/>
                </a:solidFill>
              </a:rPr>
              <a:t>Again, it’s worth mentioning that The Bahamas has the largest remaining Mangrove System on the Planet</a:t>
            </a:r>
            <a:endParaRPr lang="en-US" sz="4000" b="1" dirty="0"/>
          </a:p>
        </p:txBody>
      </p:sp>
      <p:sp>
        <p:nvSpPr>
          <p:cNvPr id="4" name="Date Placeholder 3"/>
          <p:cNvSpPr>
            <a:spLocks noGrp="1"/>
          </p:cNvSpPr>
          <p:nvPr>
            <p:ph type="dt" sz="half" idx="10"/>
          </p:nvPr>
        </p:nvSpPr>
        <p:spPr/>
        <p:txBody>
          <a:bodyPr/>
          <a:lstStyle/>
          <a:p>
            <a:fld id="{268A2D29-E741-424D-87B0-30C18AE5A56A}"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23</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686800" cy="5715001"/>
          </a:xfrm>
          <a:ln w="28575">
            <a:solidFill>
              <a:schemeClr val="tx1">
                <a:lumMod val="50000"/>
                <a:lumOff val="50000"/>
              </a:schemeClr>
            </a:solidFill>
          </a:ln>
        </p:spPr>
        <p:txBody>
          <a:bodyPr>
            <a:normAutofit/>
          </a:bodyPr>
          <a:lstStyle/>
          <a:p>
            <a:r>
              <a:rPr lang="en-US" sz="4000" dirty="0" smtClean="0">
                <a:solidFill>
                  <a:srgbClr val="FF0000"/>
                </a:solidFill>
              </a:rPr>
              <a:t>Interestingly, those targets that are of greatest importance to the national economy of Tourism and The Bahamas such as groundwater, beaches, mangroves, spawning aggregations, and reefs receive little to no protection</a:t>
            </a:r>
            <a:r>
              <a:rPr lang="en-US" sz="3600" dirty="0" smtClean="0"/>
              <a:t>. This is viewed as a major GAP.</a:t>
            </a:r>
          </a:p>
          <a:p>
            <a:pPr>
              <a:buNone/>
            </a:pPr>
            <a:r>
              <a:rPr lang="en-US" dirty="0" smtClean="0"/>
              <a:t> </a:t>
            </a:r>
            <a:r>
              <a:rPr lang="en-US" sz="1900" i="1" dirty="0" smtClean="0"/>
              <a:t>(The Bahamas National Protected Area Systems, Master Plan 2008)</a:t>
            </a:r>
          </a:p>
          <a:p>
            <a:pPr>
              <a:buNone/>
            </a:pPr>
            <a:endParaRPr lang="en-US" sz="2100" dirty="0" smtClean="0">
              <a:solidFill>
                <a:srgbClr val="00B0F0"/>
              </a:solidFill>
              <a:latin typeface="Brush Script MT" pitchFamily="66" charset="0"/>
            </a:endParaRPr>
          </a:p>
        </p:txBody>
      </p:sp>
      <p:sp>
        <p:nvSpPr>
          <p:cNvPr id="3" name="Date Placeholder 2"/>
          <p:cNvSpPr>
            <a:spLocks noGrp="1"/>
          </p:cNvSpPr>
          <p:nvPr>
            <p:ph type="dt" sz="half" idx="10"/>
          </p:nvPr>
        </p:nvSpPr>
        <p:spPr/>
        <p:txBody>
          <a:bodyPr/>
          <a:lstStyle/>
          <a:p>
            <a:fld id="{9AA34A36-DA4E-4F98-ACC4-05EB236C92A4}"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24</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763000" cy="5854891"/>
          </a:xfrm>
          <a:ln w="28575">
            <a:solidFill>
              <a:schemeClr val="tx1">
                <a:lumMod val="50000"/>
                <a:lumOff val="50000"/>
              </a:schemeClr>
            </a:solidFill>
          </a:ln>
        </p:spPr>
        <p:txBody>
          <a:bodyPr>
            <a:normAutofit/>
          </a:bodyPr>
          <a:lstStyle/>
          <a:p>
            <a:r>
              <a:rPr lang="en-US" dirty="0" smtClean="0"/>
              <a:t>Despite the intuitive logic of the need to protect natural resources in a tourism-based economy, there are two levels of challenges faced by protected areas in The Bahamas. </a:t>
            </a:r>
          </a:p>
          <a:p>
            <a:pPr marL="624078" indent="-514350">
              <a:buAutoNum type="arabicPeriod"/>
            </a:pPr>
            <a:r>
              <a:rPr lang="en-US" dirty="0" smtClean="0">
                <a:solidFill>
                  <a:srgbClr val="FF0000"/>
                </a:solidFill>
              </a:rPr>
              <a:t>The first </a:t>
            </a:r>
            <a:r>
              <a:rPr lang="en-US" dirty="0" smtClean="0"/>
              <a:t>is to translate the Government’s stated commitment into a legislative agenda that provides “legally granted special management rights” and </a:t>
            </a:r>
          </a:p>
          <a:p>
            <a:pPr marL="624078" indent="-514350">
              <a:buAutoNum type="arabicPeriod"/>
            </a:pPr>
            <a:r>
              <a:rPr lang="en-US" dirty="0" smtClean="0">
                <a:solidFill>
                  <a:srgbClr val="FF0000"/>
                </a:solidFill>
              </a:rPr>
              <a:t>The second </a:t>
            </a:r>
            <a:r>
              <a:rPr lang="en-US" dirty="0" smtClean="0"/>
              <a:t>is to ensure that once statutorily established, both marine and terrestrial environments are effectively managed for</a:t>
            </a:r>
          </a:p>
          <a:p>
            <a:pPr>
              <a:buNone/>
            </a:pPr>
            <a:r>
              <a:rPr lang="en-US" dirty="0" smtClean="0"/>
              <a:t>	   the long term conservation of the country’s  </a:t>
            </a:r>
          </a:p>
          <a:p>
            <a:pPr>
              <a:buNone/>
            </a:pPr>
            <a:r>
              <a:rPr lang="en-US" dirty="0" smtClean="0"/>
              <a:t>      natural resources.  </a:t>
            </a:r>
            <a:r>
              <a:rPr lang="en-US" sz="1800" i="1" dirty="0" smtClean="0"/>
              <a:t>(The Bahamas National Protected Area </a:t>
            </a:r>
          </a:p>
          <a:p>
            <a:pPr>
              <a:buNone/>
            </a:pPr>
            <a:r>
              <a:rPr lang="en-US" sz="1800" i="1" dirty="0" smtClean="0"/>
              <a:t>         Systems, Master Plan 2008)</a:t>
            </a:r>
            <a:endParaRPr lang="en-US" sz="1800" i="1" dirty="0"/>
          </a:p>
        </p:txBody>
      </p:sp>
      <p:sp>
        <p:nvSpPr>
          <p:cNvPr id="3" name="Date Placeholder 2"/>
          <p:cNvSpPr>
            <a:spLocks noGrp="1"/>
          </p:cNvSpPr>
          <p:nvPr>
            <p:ph type="dt" sz="half" idx="10"/>
          </p:nvPr>
        </p:nvSpPr>
        <p:spPr/>
        <p:txBody>
          <a:bodyPr/>
          <a:lstStyle/>
          <a:p>
            <a:fld id="{BFD4AD5E-C041-4F2B-B5E2-D41923D4EAD5}"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25</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y Out Fishing.jpg"/>
          <p:cNvPicPr>
            <a:picLocks noChangeAspect="1"/>
          </p:cNvPicPr>
          <p:nvPr/>
        </p:nvPicPr>
        <p:blipFill>
          <a:blip r:embed="rId2" cstate="print"/>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DF7D3034-3DA1-41E4-B4FD-B4EE72172162}"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26</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67A1DE-585B-42FD-9226-4BC1ED5D471C}" type="datetime1">
              <a:rPr lang="en-US" smtClean="0"/>
              <a:t>3/9/2011</a:t>
            </a:fld>
            <a:endParaRPr lang="en-US"/>
          </a:p>
        </p:txBody>
      </p:sp>
      <p:sp>
        <p:nvSpPr>
          <p:cNvPr id="4" name="Footer Placeholder 3"/>
          <p:cNvSpPr>
            <a:spLocks noGrp="1"/>
          </p:cNvSpPr>
          <p:nvPr>
            <p:ph type="ftr" sz="quarter" idx="11"/>
          </p:nvPr>
        </p:nvSpPr>
        <p:spPr/>
        <p:txBody>
          <a:bodyPr/>
          <a:lstStyle/>
          <a:p>
            <a:r>
              <a:rPr lang="it-IT" smtClean="0"/>
              <a:t>(c) Dr. Sophia A. Rolle, CHT, CHE</a:t>
            </a:r>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27</a:t>
            </a:fld>
            <a:endParaRPr lang="en-US"/>
          </a:p>
        </p:txBody>
      </p:sp>
      <p:sp>
        <p:nvSpPr>
          <p:cNvPr id="7" name="Title 2"/>
          <p:cNvSpPr>
            <a:spLocks noGrp="1"/>
          </p:cNvSpPr>
          <p:nvPr>
            <p:ph type="title"/>
          </p:nvPr>
        </p:nvSpPr>
        <p:spPr>
          <a:xfrm>
            <a:off x="0" y="0"/>
            <a:ext cx="9144000" cy="58674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6000" dirty="0" smtClean="0">
                <a:latin typeface="Elephant" pitchFamily="18" charset="0"/>
              </a:rPr>
              <a:t>Major  Facts and Concerns</a:t>
            </a:r>
            <a:br>
              <a:rPr lang="en-US" sz="6000" dirty="0" smtClean="0">
                <a:latin typeface="Elephant" pitchFamily="18" charset="0"/>
              </a:rPr>
            </a:br>
            <a:r>
              <a:rPr lang="en-US" sz="6000" dirty="0" smtClean="0">
                <a:latin typeface="Elephant" pitchFamily="18" charset="0"/>
              </a:rPr>
              <a:t> for Tourism and The Economy of The Bahamas</a:t>
            </a:r>
            <a:endParaRPr lang="en-US" sz="6000" dirty="0">
              <a:latin typeface="Elephant"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a:ln w="28575">
            <a:solidFill>
              <a:schemeClr val="tx1">
                <a:lumMod val="50000"/>
                <a:lumOff val="50000"/>
              </a:schemeClr>
            </a:solidFill>
          </a:ln>
        </p:spPr>
        <p:txBody>
          <a:bodyPr/>
          <a:lstStyle/>
          <a:p>
            <a:pPr>
              <a:buNone/>
            </a:pPr>
            <a:r>
              <a:rPr lang="en-US" dirty="0" smtClean="0">
                <a:latin typeface="Lucida Handwriting" pitchFamily="66" charset="0"/>
              </a:rPr>
              <a:t>FACTS</a:t>
            </a:r>
          </a:p>
          <a:p>
            <a:r>
              <a:rPr lang="en-US" sz="3200" dirty="0" smtClean="0"/>
              <a:t>Tourism is the major industry in The Bahamas and fishing is one of the top activities enjoyed by visitors.</a:t>
            </a:r>
          </a:p>
          <a:p>
            <a:r>
              <a:rPr lang="en-US" sz="3200" dirty="0" smtClean="0"/>
              <a:t>According to the 2008 Visitor Expenditure Survey (The Bahamas Ministry of Tourism, 2009), flats and offshore fishing were undertaken by 11% of all stopover visitors and accounted for 20% of the expenditures on all recreational activities.</a:t>
            </a:r>
          </a:p>
          <a:p>
            <a:endParaRPr lang="en-US" dirty="0" smtClean="0"/>
          </a:p>
        </p:txBody>
      </p:sp>
      <p:sp>
        <p:nvSpPr>
          <p:cNvPr id="4" name="Date Placeholder 3"/>
          <p:cNvSpPr>
            <a:spLocks noGrp="1"/>
          </p:cNvSpPr>
          <p:nvPr>
            <p:ph type="dt" sz="half" idx="10"/>
          </p:nvPr>
        </p:nvSpPr>
        <p:spPr/>
        <p:txBody>
          <a:bodyPr/>
          <a:lstStyle/>
          <a:p>
            <a:fld id="{47C5B3B2-4C0C-437D-A03D-29273CABFFBC}"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28</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81000"/>
            <a:ext cx="8153400" cy="5562600"/>
          </a:xfrm>
          <a:ln w="28575">
            <a:solidFill>
              <a:schemeClr val="tx1">
                <a:lumMod val="50000"/>
                <a:lumOff val="50000"/>
              </a:schemeClr>
            </a:solidFill>
          </a:ln>
        </p:spPr>
        <p:txBody>
          <a:bodyPr>
            <a:normAutofit/>
          </a:bodyPr>
          <a:lstStyle/>
          <a:p>
            <a:endParaRPr lang="en-US" dirty="0" smtClean="0"/>
          </a:p>
          <a:p>
            <a:r>
              <a:rPr lang="en-US" sz="3200" dirty="0" smtClean="0"/>
              <a:t>The Bahamas is known as a world-class bonefishing destination by anglers from around the world</a:t>
            </a:r>
          </a:p>
          <a:p>
            <a:endParaRPr lang="en-US" sz="3200" dirty="0" smtClean="0"/>
          </a:p>
          <a:p>
            <a:r>
              <a:rPr lang="en-US" sz="3200" dirty="0" smtClean="0"/>
              <a:t>This reputation is based on the perception of high quality fisheries resources and fishing experiences compared to other fishing destinations throughout the Caribbean, Central America and the world.</a:t>
            </a:r>
          </a:p>
          <a:p>
            <a:endParaRPr lang="en-US" dirty="0" smtClean="0"/>
          </a:p>
        </p:txBody>
      </p:sp>
      <p:sp>
        <p:nvSpPr>
          <p:cNvPr id="3" name="Date Placeholder 2"/>
          <p:cNvSpPr>
            <a:spLocks noGrp="1"/>
          </p:cNvSpPr>
          <p:nvPr>
            <p:ph type="dt" sz="half" idx="10"/>
          </p:nvPr>
        </p:nvSpPr>
        <p:spPr/>
        <p:txBody>
          <a:bodyPr/>
          <a:lstStyle/>
          <a:p>
            <a:fld id="{2B25186E-3DD1-4FD8-B6A1-28E42E663315}"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29</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lands.jpg"/>
          <p:cNvPicPr>
            <a:picLocks noGrp="1" noChangeAspect="1"/>
          </p:cNvPicPr>
          <p:nvPr>
            <p:ph idx="1"/>
          </p:nvPr>
        </p:nvPicPr>
        <p:blipFill>
          <a:blip r:embed="rId2" cstate="print"/>
          <a:stretch>
            <a:fillRect/>
          </a:stretch>
        </p:blipFill>
        <p:spPr>
          <a:xfrm>
            <a:off x="0" y="0"/>
            <a:ext cx="9144000" cy="6858000"/>
          </a:xfrm>
        </p:spPr>
      </p:pic>
      <p:sp>
        <p:nvSpPr>
          <p:cNvPr id="3" name="Date Placeholder 2"/>
          <p:cNvSpPr>
            <a:spLocks noGrp="1"/>
          </p:cNvSpPr>
          <p:nvPr>
            <p:ph type="dt" sz="half" idx="10"/>
          </p:nvPr>
        </p:nvSpPr>
        <p:spPr/>
        <p:txBody>
          <a:bodyPr/>
          <a:lstStyle/>
          <a:p>
            <a:fld id="{65AF53F0-D36C-46DA-A5E7-E6BF92A34942}"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3</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1"/>
            <a:ext cx="8229600" cy="5334000"/>
          </a:xfrm>
          <a:ln w="28575">
            <a:solidFill>
              <a:schemeClr val="tx1">
                <a:lumMod val="50000"/>
                <a:lumOff val="50000"/>
              </a:schemeClr>
            </a:solidFill>
          </a:ln>
        </p:spPr>
        <p:txBody>
          <a:bodyPr>
            <a:normAutofit fontScale="92500" lnSpcReduction="20000"/>
          </a:bodyPr>
          <a:lstStyle/>
          <a:p>
            <a:pPr marL="624078" indent="-514350">
              <a:buAutoNum type="arabicPeriod"/>
            </a:pPr>
            <a:endParaRPr lang="en-US" dirty="0" smtClean="0">
              <a:solidFill>
                <a:srgbClr val="FF0000"/>
              </a:solidFill>
            </a:endParaRPr>
          </a:p>
          <a:p>
            <a:pPr marL="624078" indent="-514350">
              <a:buFont typeface="Wingdings" pitchFamily="2" charset="2"/>
              <a:buChar char="Ø"/>
            </a:pPr>
            <a:r>
              <a:rPr lang="en-US" sz="3500" dirty="0" smtClean="0"/>
              <a:t>Anglers traveling to The Bahamas to fish for bonefish and other flats species contribute to the Bahamian economy in two important ways. </a:t>
            </a:r>
          </a:p>
          <a:p>
            <a:pPr marL="624078" indent="-514350">
              <a:buNone/>
            </a:pPr>
            <a:endParaRPr lang="en-US" dirty="0" smtClean="0">
              <a:solidFill>
                <a:srgbClr val="FF0000"/>
              </a:solidFill>
            </a:endParaRPr>
          </a:p>
          <a:p>
            <a:pPr marL="624078" indent="-514350">
              <a:buAutoNum type="arabicPeriod"/>
            </a:pPr>
            <a:r>
              <a:rPr lang="en-US" sz="2600" dirty="0" smtClean="0">
                <a:solidFill>
                  <a:srgbClr val="FF0000"/>
                </a:solidFill>
              </a:rPr>
              <a:t>Some Anglers</a:t>
            </a:r>
            <a:r>
              <a:rPr lang="en-US" sz="2600" dirty="0" smtClean="0"/>
              <a:t> hire independent guides and purchase lodging, meals, equipment, supplies, transportation, and other items separately. </a:t>
            </a:r>
          </a:p>
          <a:p>
            <a:pPr marL="624078" indent="-514350">
              <a:buAutoNum type="arabicPeriod"/>
            </a:pPr>
            <a:r>
              <a:rPr lang="en-US" sz="2600" dirty="0" smtClean="0">
                <a:solidFill>
                  <a:srgbClr val="FF0000"/>
                </a:solidFill>
              </a:rPr>
              <a:t>Others pay a</a:t>
            </a:r>
            <a:r>
              <a:rPr lang="en-US" sz="2600" dirty="0" smtClean="0"/>
              <a:t> “package price” to a fishing lodge which normally includes guided fishing, lodging, meals, and transportation in The Bahamas. Both independent fishing guides and fishing lodges generate income and jobs for The Bahamas.</a:t>
            </a:r>
          </a:p>
          <a:p>
            <a:endParaRPr lang="en-US" dirty="0"/>
          </a:p>
        </p:txBody>
      </p:sp>
      <p:sp>
        <p:nvSpPr>
          <p:cNvPr id="3" name="Date Placeholder 2"/>
          <p:cNvSpPr>
            <a:spLocks noGrp="1"/>
          </p:cNvSpPr>
          <p:nvPr>
            <p:ph type="dt" sz="half" idx="10"/>
          </p:nvPr>
        </p:nvSpPr>
        <p:spPr/>
        <p:txBody>
          <a:bodyPr/>
          <a:lstStyle/>
          <a:p>
            <a:fld id="{7B4ACB14-8CF6-4F40-B2E1-5E13596A0C01}"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30</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a:ln w="28575">
            <a:solidFill>
              <a:schemeClr val="tx1">
                <a:lumMod val="50000"/>
                <a:lumOff val="50000"/>
              </a:schemeClr>
            </a:solidFill>
          </a:ln>
        </p:spPr>
        <p:txBody>
          <a:bodyPr/>
          <a:lstStyle/>
          <a:p>
            <a:pPr algn="ctr">
              <a:buNone/>
            </a:pPr>
            <a:r>
              <a:rPr lang="en-US" sz="3600" b="1" dirty="0" smtClean="0">
                <a:latin typeface="Lucida Handwriting" pitchFamily="66" charset="0"/>
              </a:rPr>
              <a:t>Concerns and Capacity Needs</a:t>
            </a:r>
          </a:p>
          <a:p>
            <a:endParaRPr lang="en-US" dirty="0" smtClean="0"/>
          </a:p>
          <a:p>
            <a:pPr>
              <a:buNone/>
            </a:pPr>
            <a:r>
              <a:rPr lang="en-US" dirty="0" smtClean="0"/>
              <a:t>1. A water resource management plan needs to be developed for Andros that would include protected forest areas/aquifer protection zones, and a recommended local planning process for proposed developments, in particular for significant potential threats to the water resources such as quarries, marinas and major resort developments in excess of</a:t>
            </a:r>
          </a:p>
          <a:p>
            <a:pPr>
              <a:buNone/>
            </a:pPr>
            <a:r>
              <a:rPr lang="en-US" dirty="0" smtClean="0"/>
              <a:t>	30 rooms.</a:t>
            </a:r>
          </a:p>
          <a:p>
            <a:pPr>
              <a:buNone/>
            </a:pPr>
            <a:endParaRPr lang="en-US" dirty="0" smtClean="0"/>
          </a:p>
          <a:p>
            <a:pPr>
              <a:buNone/>
            </a:pPr>
            <a:endParaRPr lang="en-US" dirty="0"/>
          </a:p>
        </p:txBody>
      </p:sp>
      <p:sp>
        <p:nvSpPr>
          <p:cNvPr id="3" name="Date Placeholder 2"/>
          <p:cNvSpPr>
            <a:spLocks noGrp="1"/>
          </p:cNvSpPr>
          <p:nvPr>
            <p:ph type="dt" sz="half" idx="10"/>
          </p:nvPr>
        </p:nvSpPr>
        <p:spPr/>
        <p:txBody>
          <a:bodyPr/>
          <a:lstStyle/>
          <a:p>
            <a:fld id="{1EB7859F-EC7F-4E0A-90D9-87A3730D8A2C}"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31</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a:ln w="28575">
            <a:solidFill>
              <a:schemeClr val="tx1">
                <a:lumMod val="50000"/>
                <a:lumOff val="50000"/>
              </a:schemeClr>
            </a:solidFill>
          </a:ln>
        </p:spPr>
        <p:txBody>
          <a:bodyPr>
            <a:normAutofit lnSpcReduction="10000"/>
          </a:bodyPr>
          <a:lstStyle/>
          <a:p>
            <a:pPr>
              <a:buNone/>
            </a:pPr>
            <a:r>
              <a:rPr lang="en-US" sz="3200" dirty="0" smtClean="0"/>
              <a:t>2.The environment is at the heart of our way of life. The costs arising from its use must be balanced with the benefits now and for the future. Its sustainable use for unborn generations must be secured. The pressure from increased population, greater tourism and the cumulative impact of use will affect the long term quality of the environment. Consequently, we must ensure that in using it, we secure in law, and nurture in practice, this fragile but renewable resource</a:t>
            </a:r>
            <a:r>
              <a:rPr lang="en-US" dirty="0" smtClean="0"/>
              <a:t>.</a:t>
            </a:r>
            <a:endParaRPr lang="en-US" dirty="0"/>
          </a:p>
        </p:txBody>
      </p:sp>
      <p:sp>
        <p:nvSpPr>
          <p:cNvPr id="3" name="Date Placeholder 2"/>
          <p:cNvSpPr>
            <a:spLocks noGrp="1"/>
          </p:cNvSpPr>
          <p:nvPr>
            <p:ph type="dt" sz="half" idx="10"/>
          </p:nvPr>
        </p:nvSpPr>
        <p:spPr/>
        <p:txBody>
          <a:bodyPr/>
          <a:lstStyle/>
          <a:p>
            <a:fld id="{F8B61BFC-387B-4878-86CF-E9B522729AEB}"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32</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a:ln w="28575">
            <a:solidFill>
              <a:schemeClr val="tx1">
                <a:lumMod val="50000"/>
                <a:lumOff val="50000"/>
              </a:schemeClr>
            </a:solidFill>
          </a:ln>
        </p:spPr>
        <p:txBody>
          <a:bodyPr/>
          <a:lstStyle/>
          <a:p>
            <a:pPr>
              <a:buNone/>
            </a:pPr>
            <a:r>
              <a:rPr lang="en-US" dirty="0" smtClean="0"/>
              <a:t>3. Forging new linkages with the Ministry of Tourism and Tourism Sectors in an effort to further sustain protected and cultural resources.</a:t>
            </a:r>
          </a:p>
          <a:p>
            <a:pPr>
              <a:buNone/>
            </a:pPr>
            <a:endParaRPr lang="en-US" dirty="0" smtClean="0"/>
          </a:p>
          <a:p>
            <a:pPr>
              <a:buNone/>
            </a:pPr>
            <a:r>
              <a:rPr lang="en-US" dirty="0" smtClean="0"/>
              <a:t>4. Management Planning  (or lack thereof) is needed to reflect stakeholder involvement and provide direction for operations.</a:t>
            </a:r>
          </a:p>
          <a:p>
            <a:pPr>
              <a:buNone/>
            </a:pPr>
            <a:endParaRPr lang="en-US" dirty="0" smtClean="0"/>
          </a:p>
          <a:p>
            <a:pPr>
              <a:buNone/>
            </a:pPr>
            <a:r>
              <a:rPr lang="en-US" dirty="0" smtClean="0"/>
              <a:t>5. Building Community Support and Political Will</a:t>
            </a:r>
          </a:p>
          <a:p>
            <a:pPr>
              <a:buNone/>
            </a:pPr>
            <a:endParaRPr lang="en-US" dirty="0" smtClean="0"/>
          </a:p>
          <a:p>
            <a:pPr>
              <a:buNone/>
            </a:pPr>
            <a:r>
              <a:rPr lang="en-US" dirty="0" smtClean="0"/>
              <a:t>6. There is a need to expand protected areas in order to fill ecological gaps. </a:t>
            </a:r>
            <a:endParaRPr lang="en-US" dirty="0"/>
          </a:p>
        </p:txBody>
      </p:sp>
      <p:sp>
        <p:nvSpPr>
          <p:cNvPr id="3" name="Date Placeholder 2"/>
          <p:cNvSpPr>
            <a:spLocks noGrp="1"/>
          </p:cNvSpPr>
          <p:nvPr>
            <p:ph type="dt" sz="half" idx="10"/>
          </p:nvPr>
        </p:nvSpPr>
        <p:spPr/>
        <p:txBody>
          <a:bodyPr/>
          <a:lstStyle/>
          <a:p>
            <a:fld id="{FB8DF2C8-69B2-438F-A0EF-5F3CE29CFE6F}"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33</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a:ln w="28575">
            <a:solidFill>
              <a:schemeClr val="tx1">
                <a:lumMod val="50000"/>
                <a:lumOff val="50000"/>
              </a:schemeClr>
            </a:solidFill>
          </a:ln>
        </p:spPr>
        <p:txBody>
          <a:bodyPr/>
          <a:lstStyle/>
          <a:p>
            <a:pPr>
              <a:buNone/>
            </a:pPr>
            <a:r>
              <a:rPr lang="en-US" dirty="0" smtClean="0"/>
              <a:t>7. Implementation of National Strategy on Invasive Species</a:t>
            </a:r>
          </a:p>
          <a:p>
            <a:pPr>
              <a:buNone/>
            </a:pPr>
            <a:endParaRPr lang="en-US" dirty="0" smtClean="0"/>
          </a:p>
          <a:p>
            <a:pPr>
              <a:buNone/>
            </a:pPr>
            <a:r>
              <a:rPr lang="en-US" dirty="0" smtClean="0"/>
              <a:t>8. Establishment of sustainable financing for protected areas</a:t>
            </a:r>
          </a:p>
          <a:p>
            <a:pPr>
              <a:buNone/>
            </a:pPr>
            <a:endParaRPr lang="en-US" dirty="0" smtClean="0"/>
          </a:p>
          <a:p>
            <a:pPr>
              <a:buNone/>
            </a:pPr>
            <a:r>
              <a:rPr lang="en-US" dirty="0" smtClean="0"/>
              <a:t>9. Enforcement of laws and policies for designated and protected areas.</a:t>
            </a:r>
          </a:p>
          <a:p>
            <a:pPr>
              <a:buNone/>
            </a:pPr>
            <a:endParaRPr lang="en-US" dirty="0" smtClean="0"/>
          </a:p>
          <a:p>
            <a:pPr>
              <a:buNone/>
            </a:pPr>
            <a:r>
              <a:rPr lang="en-US" dirty="0" smtClean="0"/>
              <a:t>10. Others</a:t>
            </a:r>
            <a:endParaRPr lang="en-US" dirty="0"/>
          </a:p>
        </p:txBody>
      </p:sp>
      <p:sp>
        <p:nvSpPr>
          <p:cNvPr id="3" name="Date Placeholder 2"/>
          <p:cNvSpPr>
            <a:spLocks noGrp="1"/>
          </p:cNvSpPr>
          <p:nvPr>
            <p:ph type="dt" sz="half" idx="10"/>
          </p:nvPr>
        </p:nvSpPr>
        <p:spPr/>
        <p:txBody>
          <a:bodyPr/>
          <a:lstStyle/>
          <a:p>
            <a:fld id="{84CDFC53-55FA-4EB1-91E4-298C62867FAC}"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34</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lgn="ctr">
              <a:buNone/>
            </a:pPr>
            <a:r>
              <a:rPr lang="en-US" sz="5400" dirty="0" smtClean="0"/>
              <a:t>Through Legal and Institutional Policy </a:t>
            </a:r>
          </a:p>
          <a:p>
            <a:pPr algn="ctr">
              <a:buNone/>
            </a:pPr>
            <a:r>
              <a:rPr lang="en-US" sz="5400" dirty="0" smtClean="0"/>
              <a:t>and Planning</a:t>
            </a:r>
            <a:endParaRPr lang="en-US" sz="5400" dirty="0"/>
          </a:p>
        </p:txBody>
      </p:sp>
      <p:sp>
        <p:nvSpPr>
          <p:cNvPr id="3" name="Title 2"/>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dirty="0" smtClean="0"/>
              <a:t>How Do We Protect </a:t>
            </a:r>
            <a:br>
              <a:rPr lang="en-US" dirty="0" smtClean="0"/>
            </a:br>
            <a:r>
              <a:rPr lang="en-US" dirty="0" smtClean="0"/>
              <a:t>Our Unique Biodiversity?</a:t>
            </a:r>
            <a:endParaRPr lang="en-US" dirty="0"/>
          </a:p>
        </p:txBody>
      </p:sp>
      <p:sp>
        <p:nvSpPr>
          <p:cNvPr id="4" name="Date Placeholder 3"/>
          <p:cNvSpPr>
            <a:spLocks noGrp="1"/>
          </p:cNvSpPr>
          <p:nvPr>
            <p:ph type="dt" sz="half" idx="10"/>
          </p:nvPr>
        </p:nvSpPr>
        <p:spPr/>
        <p:txBody>
          <a:bodyPr/>
          <a:lstStyle/>
          <a:p>
            <a:fld id="{00B08AA5-B8DF-4A48-92D5-CE5BF65B0C4D}"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35</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a:ln w="28575">
            <a:solidFill>
              <a:schemeClr val="tx1">
                <a:lumMod val="50000"/>
                <a:lumOff val="50000"/>
              </a:schemeClr>
            </a:solidFill>
          </a:ln>
        </p:spPr>
        <p:txBody>
          <a:bodyPr/>
          <a:lstStyle/>
          <a:p>
            <a:pPr>
              <a:buFont typeface="Wingdings" pitchFamily="2" charset="2"/>
              <a:buChar char="v"/>
            </a:pPr>
            <a:r>
              <a:rPr lang="en-US" b="1" dirty="0" smtClean="0"/>
              <a:t>Planning and Subdivision’s Act - which seeks to</a:t>
            </a:r>
          </a:p>
          <a:p>
            <a:pPr lvl="1">
              <a:buFont typeface="Wingdings" pitchFamily="2" charset="2"/>
              <a:buChar char="ü"/>
            </a:pPr>
            <a:r>
              <a:rPr lang="en-US" dirty="0" smtClean="0"/>
              <a:t>Promote sustainable development in a healthy and </a:t>
            </a:r>
          </a:p>
          <a:p>
            <a:pPr>
              <a:buNone/>
            </a:pPr>
            <a:r>
              <a:rPr lang="en-US" sz="2300" dirty="0" smtClean="0"/>
              <a:t>	    natural environment</a:t>
            </a:r>
          </a:p>
          <a:p>
            <a:pPr lvl="1">
              <a:buFont typeface="Wingdings" pitchFamily="2" charset="2"/>
              <a:buChar char="ü"/>
            </a:pPr>
            <a:r>
              <a:rPr lang="en-US" dirty="0" smtClean="0"/>
              <a:t>Maintain and improve the quality of the physical and natural environment</a:t>
            </a:r>
          </a:p>
          <a:p>
            <a:pPr lvl="1">
              <a:buFont typeface="Wingdings" pitchFamily="2" charset="2"/>
              <a:buChar char="ü"/>
            </a:pPr>
            <a:r>
              <a:rPr lang="en-US" dirty="0" smtClean="0"/>
              <a:t>Protect and conserve the natural and cultural heritage of The Bahamas</a:t>
            </a:r>
          </a:p>
          <a:p>
            <a:pPr>
              <a:buFont typeface="Wingdings" pitchFamily="2" charset="2"/>
              <a:buChar char="v"/>
            </a:pPr>
            <a:r>
              <a:rPr lang="en-US" b="1" dirty="0" smtClean="0"/>
              <a:t>Forestry Act </a:t>
            </a:r>
          </a:p>
          <a:p>
            <a:pPr>
              <a:buFont typeface="Wingdings" pitchFamily="2" charset="2"/>
              <a:buChar char="ü"/>
            </a:pPr>
            <a:r>
              <a:rPr lang="en-US" sz="2300" dirty="0" smtClean="0"/>
              <a:t>Created to protect the forestry zones of The Bahamas</a:t>
            </a: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a:p>
        </p:txBody>
      </p:sp>
      <p:sp>
        <p:nvSpPr>
          <p:cNvPr id="3" name="Title 2"/>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a:lstStyle/>
          <a:p>
            <a:pPr algn="ctr"/>
            <a:r>
              <a:rPr lang="en-US" dirty="0" smtClean="0"/>
              <a:t>What Do We Have In Place?</a:t>
            </a:r>
            <a:endParaRPr lang="en-US" dirty="0"/>
          </a:p>
        </p:txBody>
      </p:sp>
      <p:sp>
        <p:nvSpPr>
          <p:cNvPr id="4" name="Date Placeholder 3"/>
          <p:cNvSpPr>
            <a:spLocks noGrp="1"/>
          </p:cNvSpPr>
          <p:nvPr>
            <p:ph type="dt" sz="half" idx="10"/>
          </p:nvPr>
        </p:nvSpPr>
        <p:spPr/>
        <p:txBody>
          <a:bodyPr/>
          <a:lstStyle/>
          <a:p>
            <a:fld id="{77AA7511-C0E9-4D31-8293-A2D2255D0B6C}"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36</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1"/>
            <a:ext cx="8305800" cy="5410200"/>
          </a:xfrm>
          <a:ln w="28575">
            <a:solidFill>
              <a:schemeClr val="tx1">
                <a:lumMod val="50000"/>
                <a:lumOff val="50000"/>
              </a:schemeClr>
            </a:solidFill>
          </a:ln>
        </p:spPr>
        <p:txBody>
          <a:bodyPr/>
          <a:lstStyle/>
          <a:p>
            <a:pPr>
              <a:buFont typeface="Wingdings" pitchFamily="2" charset="2"/>
              <a:buChar char="v"/>
            </a:pPr>
            <a:r>
              <a:rPr lang="en-US" dirty="0" smtClean="0"/>
              <a:t> </a:t>
            </a:r>
            <a:r>
              <a:rPr lang="en-US" b="1" dirty="0" smtClean="0"/>
              <a:t>National Environmental Policy for the </a:t>
            </a:r>
          </a:p>
          <a:p>
            <a:pPr>
              <a:buNone/>
            </a:pPr>
            <a:r>
              <a:rPr lang="en-US" b="1" dirty="0" smtClean="0"/>
              <a:t>    Commonwealth of The Bahamas seek to:</a:t>
            </a:r>
          </a:p>
          <a:p>
            <a:pPr lvl="1">
              <a:buFont typeface="Wingdings" pitchFamily="2" charset="2"/>
              <a:buChar char="ü"/>
            </a:pPr>
            <a:r>
              <a:rPr lang="en-US" dirty="0" smtClean="0"/>
              <a:t> prevent, reduce or eliminate various forms of pollution to ensure adequate protection of the environment and the health of its citizens</a:t>
            </a:r>
          </a:p>
          <a:p>
            <a:pPr lvl="1">
              <a:buFont typeface="Wingdings" pitchFamily="2" charset="2"/>
              <a:buChar char="ü"/>
            </a:pPr>
            <a:r>
              <a:rPr lang="en-US" dirty="0" smtClean="0"/>
              <a:t>Conserve the biological diversity of the country and the stability, integrity, resilience and productivity of ecosystems; and </a:t>
            </a:r>
          </a:p>
          <a:p>
            <a:pPr lvl="1">
              <a:buFont typeface="Wingdings" pitchFamily="2" charset="2"/>
              <a:buChar char="ü"/>
            </a:pPr>
            <a:r>
              <a:rPr lang="en-US" dirty="0" smtClean="0"/>
              <a:t>Provide for environment to be fully integrated in policies, plans, programs, and development project decisions that might be detrimental to the continued health, safety and productivity of the country’s environment.</a:t>
            </a:r>
            <a:endParaRPr lang="en-US" dirty="0"/>
          </a:p>
        </p:txBody>
      </p:sp>
      <p:sp>
        <p:nvSpPr>
          <p:cNvPr id="3" name="Date Placeholder 2"/>
          <p:cNvSpPr>
            <a:spLocks noGrp="1"/>
          </p:cNvSpPr>
          <p:nvPr>
            <p:ph type="dt" sz="half" idx="10"/>
          </p:nvPr>
        </p:nvSpPr>
        <p:spPr/>
        <p:txBody>
          <a:bodyPr/>
          <a:lstStyle/>
          <a:p>
            <a:fld id="{854B90E0-3013-4BBF-A535-155961975AC6}"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37</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1"/>
            <a:ext cx="8229600" cy="5334000"/>
          </a:xfrm>
          <a:ln w="28575">
            <a:solidFill>
              <a:schemeClr val="tx1">
                <a:lumMod val="50000"/>
                <a:lumOff val="50000"/>
              </a:schemeClr>
            </a:solidFill>
          </a:ln>
        </p:spPr>
        <p:txBody>
          <a:bodyPr>
            <a:normAutofit lnSpcReduction="10000"/>
          </a:bodyPr>
          <a:lstStyle/>
          <a:p>
            <a:pPr>
              <a:buFont typeface="Wingdings" pitchFamily="2" charset="2"/>
              <a:buChar char="v"/>
            </a:pPr>
            <a:r>
              <a:rPr lang="en-US" dirty="0" smtClean="0"/>
              <a:t> </a:t>
            </a:r>
            <a:r>
              <a:rPr lang="en-US" b="1" dirty="0" smtClean="0"/>
              <a:t>The Bahamas National Trust (Amendment) Act</a:t>
            </a:r>
          </a:p>
          <a:p>
            <a:pPr lvl="1">
              <a:buFont typeface="Wingdings" pitchFamily="2" charset="2"/>
              <a:buChar char="ü"/>
            </a:pPr>
            <a:r>
              <a:rPr lang="en-US" dirty="0" smtClean="0"/>
              <a:t>Advises the Government as well as public and private sector entities on development issues and the policies relating to conservation, the environment, biodiversity, natural and cultural heritage and resource management.</a:t>
            </a:r>
          </a:p>
          <a:p>
            <a:pPr lvl="1">
              <a:buNone/>
            </a:pPr>
            <a:endParaRPr lang="en-US" dirty="0" smtClean="0"/>
          </a:p>
          <a:p>
            <a:pPr>
              <a:buFont typeface="Wingdings" pitchFamily="2" charset="2"/>
              <a:buChar char="v"/>
            </a:pPr>
            <a:r>
              <a:rPr lang="en-US" b="1" dirty="0" smtClean="0"/>
              <a:t>The Fisheries Resources (Jurisdiction and Conservation) Legislation</a:t>
            </a:r>
          </a:p>
          <a:p>
            <a:pPr lvl="1">
              <a:buFont typeface="Wingdings" pitchFamily="2" charset="2"/>
              <a:buChar char="ü"/>
            </a:pPr>
            <a:r>
              <a:rPr lang="en-US" dirty="0" smtClean="0"/>
              <a:t> An Act to make provision with respect to the conservation and management of the fishery resources of The Bahamas and to extend the limits of the jurisdiction of The Bahamas over such fishery resources and for matters connected therewith or incidental thereto.</a:t>
            </a:r>
            <a:br>
              <a:rPr lang="en-US" dirty="0" smtClean="0"/>
            </a:br>
            <a:endParaRPr lang="en-US" dirty="0" smtClean="0"/>
          </a:p>
          <a:p>
            <a:pPr>
              <a:buFont typeface="Wingdings" pitchFamily="2" charset="2"/>
              <a:buChar char="v"/>
            </a:pPr>
            <a:endParaRPr lang="en-US" dirty="0" smtClean="0"/>
          </a:p>
        </p:txBody>
      </p:sp>
      <p:sp>
        <p:nvSpPr>
          <p:cNvPr id="3" name="Date Placeholder 2"/>
          <p:cNvSpPr>
            <a:spLocks noGrp="1"/>
          </p:cNvSpPr>
          <p:nvPr>
            <p:ph type="dt" sz="half" idx="10"/>
          </p:nvPr>
        </p:nvSpPr>
        <p:spPr/>
        <p:txBody>
          <a:bodyPr/>
          <a:lstStyle/>
          <a:p>
            <a:fld id="{1C8C6C9D-9256-48F3-85D5-1F4A2D441DC7}"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38</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a:ln w="28575">
            <a:solidFill>
              <a:schemeClr val="tx1">
                <a:lumMod val="50000"/>
                <a:lumOff val="50000"/>
              </a:schemeClr>
            </a:solidFill>
          </a:ln>
        </p:spPr>
        <p:txBody>
          <a:bodyPr/>
          <a:lstStyle/>
          <a:p>
            <a:r>
              <a:rPr lang="en-US" b="1" dirty="0" smtClean="0"/>
              <a:t>The Bahamas Environment, Science and Technology Commission</a:t>
            </a:r>
          </a:p>
          <a:p>
            <a:pPr>
              <a:buFont typeface="Wingdings" pitchFamily="2" charset="2"/>
              <a:buChar char="ü"/>
            </a:pPr>
            <a:r>
              <a:rPr lang="en-US" sz="2300" dirty="0" smtClean="0"/>
              <a:t>The Bahamas Environment, Science &amp; Technology Commission also known as the BEST Commission was established in 1994. The BEST Commission manages the implementation of multilateral environmental agreements and reviews environmental impact assessments and environmental management plans for development projects within The Bahamas.</a:t>
            </a:r>
          </a:p>
          <a:p>
            <a:pPr>
              <a:buFont typeface="Wingdings" pitchFamily="2" charset="2"/>
              <a:buChar char="ü"/>
            </a:pPr>
            <a:r>
              <a:rPr lang="en-US" sz="2300" dirty="0" smtClean="0"/>
              <a:t>In addition, the team reviews the environmental aspects of various government infrastructure projects and responds to queries regarding the environment and environmental planning and protection.</a:t>
            </a:r>
            <a:endParaRPr lang="en-US" sz="2300" dirty="0"/>
          </a:p>
        </p:txBody>
      </p:sp>
      <p:sp>
        <p:nvSpPr>
          <p:cNvPr id="3" name="Date Placeholder 2"/>
          <p:cNvSpPr>
            <a:spLocks noGrp="1"/>
          </p:cNvSpPr>
          <p:nvPr>
            <p:ph type="dt" sz="half" idx="10"/>
          </p:nvPr>
        </p:nvSpPr>
        <p:spPr/>
        <p:txBody>
          <a:bodyPr/>
          <a:lstStyle/>
          <a:p>
            <a:fld id="{A8C09D7F-3752-4E70-855B-BB389EB807CD}" type="datetime1">
              <a:rPr lang="en-US" smtClean="0"/>
              <a:t>3/9/2011</a:t>
            </a:fld>
            <a:endParaRPr lang="en-US"/>
          </a:p>
        </p:txBody>
      </p:sp>
      <p:sp>
        <p:nvSpPr>
          <p:cNvPr id="4" name="Slide Number Placeholder 3"/>
          <p:cNvSpPr>
            <a:spLocks noGrp="1"/>
          </p:cNvSpPr>
          <p:nvPr>
            <p:ph type="sldNum" sz="quarter" idx="12"/>
          </p:nvPr>
        </p:nvSpPr>
        <p:spPr/>
        <p:txBody>
          <a:bodyPr/>
          <a:lstStyle/>
          <a:p>
            <a:fld id="{6A7DBAC2-2823-4966-99FD-3222E45E9C1F}" type="slidenum">
              <a:rPr lang="en-US" smtClean="0"/>
              <a:pPr/>
              <a:t>39</a:t>
            </a:fld>
            <a:endParaRPr lang="en-US"/>
          </a:p>
        </p:txBody>
      </p:sp>
      <p:sp>
        <p:nvSpPr>
          <p:cNvPr id="5" name="Footer Placeholder 4"/>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386072"/>
          </a:xfrm>
        </p:spPr>
        <p:style>
          <a:lnRef idx="1">
            <a:schemeClr val="accent1"/>
          </a:lnRef>
          <a:fillRef idx="2">
            <a:schemeClr val="accent1"/>
          </a:fillRef>
          <a:effectRef idx="1">
            <a:schemeClr val="accent1"/>
          </a:effectRef>
          <a:fontRef idx="minor">
            <a:schemeClr val="dk1"/>
          </a:fontRef>
        </p:style>
        <p:txBody>
          <a:bodyPr/>
          <a:lstStyle/>
          <a:p>
            <a:r>
              <a:rPr lang="en-US" sz="3600" dirty="0" smtClean="0">
                <a:solidFill>
                  <a:schemeClr val="accent1">
                    <a:lumMod val="50000"/>
                  </a:schemeClr>
                </a:solidFill>
              </a:rPr>
              <a:t>Coral Reefs</a:t>
            </a:r>
          </a:p>
          <a:p>
            <a:r>
              <a:rPr lang="en-US" sz="3600" dirty="0" smtClean="0">
                <a:solidFill>
                  <a:schemeClr val="accent1">
                    <a:lumMod val="50000"/>
                  </a:schemeClr>
                </a:solidFill>
              </a:rPr>
              <a:t>Seashores </a:t>
            </a:r>
          </a:p>
          <a:p>
            <a:r>
              <a:rPr lang="en-US" sz="3600" dirty="0" smtClean="0">
                <a:solidFill>
                  <a:schemeClr val="accent1">
                    <a:lumMod val="50000"/>
                  </a:schemeClr>
                </a:solidFill>
              </a:rPr>
              <a:t>Rock Seashores</a:t>
            </a:r>
          </a:p>
          <a:p>
            <a:r>
              <a:rPr lang="en-US" sz="3600" dirty="0" smtClean="0">
                <a:solidFill>
                  <a:schemeClr val="accent1">
                    <a:lumMod val="50000"/>
                  </a:schemeClr>
                </a:solidFill>
              </a:rPr>
              <a:t>Whiteland Coppice</a:t>
            </a:r>
          </a:p>
          <a:p>
            <a:r>
              <a:rPr lang="en-US" sz="3600" dirty="0" smtClean="0">
                <a:solidFill>
                  <a:schemeClr val="accent1">
                    <a:lumMod val="50000"/>
                  </a:schemeClr>
                </a:solidFill>
              </a:rPr>
              <a:t>Blackland Coppice</a:t>
            </a:r>
          </a:p>
          <a:p>
            <a:r>
              <a:rPr lang="en-US" sz="3600" dirty="0" smtClean="0">
                <a:solidFill>
                  <a:schemeClr val="accent1">
                    <a:lumMod val="50000"/>
                  </a:schemeClr>
                </a:solidFill>
              </a:rPr>
              <a:t>Pine Forest</a:t>
            </a:r>
          </a:p>
          <a:p>
            <a:endParaRPr lang="en-US" dirty="0"/>
          </a:p>
        </p:txBody>
      </p:sp>
      <p:sp>
        <p:nvSpPr>
          <p:cNvPr id="3" name="Title 2"/>
          <p:cNvSpPr>
            <a:spLocks noGrp="1"/>
          </p:cNvSpPr>
          <p:nvPr>
            <p:ph type="title"/>
          </p:nvPr>
        </p:nvSpPr>
        <p:spPr>
          <a:xfrm>
            <a:off x="0" y="0"/>
            <a:ext cx="9144000" cy="13716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dirty="0" smtClean="0"/>
              <a:t>Major Ecosystems of The Bahamas</a:t>
            </a:r>
            <a:endParaRPr lang="en-US" dirty="0"/>
          </a:p>
        </p:txBody>
      </p:sp>
      <p:sp>
        <p:nvSpPr>
          <p:cNvPr id="4" name="Date Placeholder 3"/>
          <p:cNvSpPr>
            <a:spLocks noGrp="1"/>
          </p:cNvSpPr>
          <p:nvPr>
            <p:ph type="dt" sz="half" idx="10"/>
          </p:nvPr>
        </p:nvSpPr>
        <p:spPr/>
        <p:txBody>
          <a:bodyPr/>
          <a:lstStyle/>
          <a:p>
            <a:fld id="{FAE8F3AC-CA95-4492-9E91-A9FA7C6843D8}"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4</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17638"/>
          </a:xfrm>
        </p:spPr>
        <p:style>
          <a:lnRef idx="1">
            <a:schemeClr val="dk1"/>
          </a:lnRef>
          <a:fillRef idx="2">
            <a:schemeClr val="dk1"/>
          </a:fillRef>
          <a:effectRef idx="1">
            <a:schemeClr val="dk1"/>
          </a:effectRef>
          <a:fontRef idx="minor">
            <a:schemeClr val="dk1"/>
          </a:fontRef>
        </p:style>
        <p:txBody>
          <a:bodyPr/>
          <a:lstStyle/>
          <a:p>
            <a:pPr algn="ctr"/>
            <a:r>
              <a:rPr lang="en-US" dirty="0" smtClean="0"/>
              <a:t>Is Education the Answer?</a:t>
            </a:r>
            <a:endParaRPr lang="en-US" dirty="0"/>
          </a:p>
        </p:txBody>
      </p:sp>
      <p:pic>
        <p:nvPicPr>
          <p:cNvPr id="4" name="Content Placeholder 10" descr="Cobseal.png"/>
          <p:cNvPicPr>
            <a:picLocks noGrp="1" noChangeAspect="1"/>
          </p:cNvPicPr>
          <p:nvPr>
            <p:ph idx="1"/>
          </p:nvPr>
        </p:nvPicPr>
        <p:blipFill>
          <a:blip r:embed="rId2" cstate="print"/>
          <a:stretch>
            <a:fillRect/>
          </a:stretch>
        </p:blipFill>
        <p:spPr>
          <a:xfrm>
            <a:off x="6400800" y="1676400"/>
            <a:ext cx="1800225" cy="1819275"/>
          </a:xfrm>
        </p:spPr>
      </p:pic>
      <p:pic>
        <p:nvPicPr>
          <p:cNvPr id="5" name="Picture 4" descr="UWI CREST.bmp"/>
          <p:cNvPicPr>
            <a:picLocks noChangeAspect="1"/>
          </p:cNvPicPr>
          <p:nvPr/>
        </p:nvPicPr>
        <p:blipFill>
          <a:blip r:embed="rId3" cstate="print"/>
          <a:stretch>
            <a:fillRect/>
          </a:stretch>
        </p:blipFill>
        <p:spPr>
          <a:xfrm>
            <a:off x="1752600" y="4572000"/>
            <a:ext cx="1371600" cy="1371429"/>
          </a:xfrm>
          <a:prstGeom prst="rect">
            <a:avLst/>
          </a:prstGeom>
        </p:spPr>
      </p:pic>
      <p:pic>
        <p:nvPicPr>
          <p:cNvPr id="6" name="Picture 5" descr="SOURJOURNER CREST.jpg"/>
          <p:cNvPicPr>
            <a:picLocks noChangeAspect="1"/>
          </p:cNvPicPr>
          <p:nvPr/>
        </p:nvPicPr>
        <p:blipFill>
          <a:blip r:embed="rId4" cstate="print"/>
          <a:stretch>
            <a:fillRect/>
          </a:stretch>
        </p:blipFill>
        <p:spPr>
          <a:xfrm>
            <a:off x="533400" y="1828800"/>
            <a:ext cx="3609975" cy="1266825"/>
          </a:xfrm>
          <a:prstGeom prst="rect">
            <a:avLst/>
          </a:prstGeom>
        </p:spPr>
      </p:pic>
      <p:pic>
        <p:nvPicPr>
          <p:cNvPr id="7" name="Picture 6" descr="SUCCESS TRAINING COLLEGE.jpg"/>
          <p:cNvPicPr>
            <a:picLocks noChangeAspect="1"/>
          </p:cNvPicPr>
          <p:nvPr/>
        </p:nvPicPr>
        <p:blipFill>
          <a:blip r:embed="rId5" cstate="print"/>
          <a:stretch>
            <a:fillRect/>
          </a:stretch>
        </p:blipFill>
        <p:spPr>
          <a:xfrm>
            <a:off x="6324600" y="4495800"/>
            <a:ext cx="1524000" cy="1600200"/>
          </a:xfrm>
          <a:prstGeom prst="rect">
            <a:avLst/>
          </a:prstGeom>
        </p:spPr>
      </p:pic>
      <p:pic>
        <p:nvPicPr>
          <p:cNvPr id="8" name="Picture 7" descr="BTVI LOGO.jpg"/>
          <p:cNvPicPr>
            <a:picLocks noChangeAspect="1"/>
          </p:cNvPicPr>
          <p:nvPr/>
        </p:nvPicPr>
        <p:blipFill>
          <a:blip r:embed="rId6" cstate="print"/>
          <a:stretch>
            <a:fillRect/>
          </a:stretch>
        </p:blipFill>
        <p:spPr>
          <a:xfrm>
            <a:off x="4343400" y="2895600"/>
            <a:ext cx="1409700" cy="1419225"/>
          </a:xfrm>
          <a:prstGeom prst="rect">
            <a:avLst/>
          </a:prstGeom>
        </p:spPr>
      </p:pic>
      <p:pic>
        <p:nvPicPr>
          <p:cNvPr id="9" name="Picture 8" descr="cHERB COLLEGE.jpg"/>
          <p:cNvPicPr>
            <a:picLocks noChangeAspect="1"/>
          </p:cNvPicPr>
          <p:nvPr/>
        </p:nvPicPr>
        <p:blipFill>
          <a:blip r:embed="rId7" cstate="print"/>
          <a:stretch>
            <a:fillRect/>
          </a:stretch>
        </p:blipFill>
        <p:spPr>
          <a:xfrm>
            <a:off x="609600" y="3733800"/>
            <a:ext cx="1990725" cy="533400"/>
          </a:xfrm>
          <a:prstGeom prst="rect">
            <a:avLst/>
          </a:prstGeom>
        </p:spPr>
      </p:pic>
      <p:pic>
        <p:nvPicPr>
          <p:cNvPr id="10" name="Content Placeholder 9" descr="BAHAMAS BAPTIST LOGO.bmp"/>
          <p:cNvPicPr>
            <a:picLocks noChangeAspect="1"/>
          </p:cNvPicPr>
          <p:nvPr/>
        </p:nvPicPr>
        <p:blipFill>
          <a:blip r:embed="rId8" cstate="print"/>
          <a:stretch>
            <a:fillRect/>
          </a:stretch>
        </p:blipFill>
        <p:spPr>
          <a:xfrm>
            <a:off x="4267200" y="4724400"/>
            <a:ext cx="1133475" cy="990600"/>
          </a:xfrm>
          <a:prstGeom prst="rect">
            <a:avLst/>
          </a:prstGeom>
        </p:spPr>
      </p:pic>
      <p:sp>
        <p:nvSpPr>
          <p:cNvPr id="11" name="Date Placeholder 10"/>
          <p:cNvSpPr>
            <a:spLocks noGrp="1"/>
          </p:cNvSpPr>
          <p:nvPr>
            <p:ph type="dt" sz="half" idx="10"/>
          </p:nvPr>
        </p:nvSpPr>
        <p:spPr/>
        <p:txBody>
          <a:bodyPr/>
          <a:lstStyle/>
          <a:p>
            <a:fld id="{84046B1B-76CA-4806-9188-25B27DB604AD}" type="datetime1">
              <a:rPr lang="en-US" smtClean="0"/>
              <a:t>3/9/2011</a:t>
            </a:fld>
            <a:endParaRPr lang="en-US"/>
          </a:p>
        </p:txBody>
      </p:sp>
      <p:sp>
        <p:nvSpPr>
          <p:cNvPr id="12" name="Slide Number Placeholder 11"/>
          <p:cNvSpPr>
            <a:spLocks noGrp="1"/>
          </p:cNvSpPr>
          <p:nvPr>
            <p:ph type="sldNum" sz="quarter" idx="12"/>
          </p:nvPr>
        </p:nvSpPr>
        <p:spPr/>
        <p:txBody>
          <a:bodyPr/>
          <a:lstStyle/>
          <a:p>
            <a:fld id="{6A7DBAC2-2823-4966-99FD-3222E45E9C1F}" type="slidenum">
              <a:rPr lang="en-US" smtClean="0"/>
              <a:pPr/>
              <a:t>40</a:t>
            </a:fld>
            <a:endParaRPr lang="en-US"/>
          </a:p>
        </p:txBody>
      </p:sp>
      <p:sp>
        <p:nvSpPr>
          <p:cNvPr id="13" name="Footer Placeholder 12"/>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534400" cy="5029200"/>
          </a:xfrm>
          <a:ln w="28575">
            <a:solidFill>
              <a:schemeClr val="tx1">
                <a:lumMod val="50000"/>
                <a:lumOff val="50000"/>
              </a:schemeClr>
            </a:solidFill>
          </a:ln>
        </p:spPr>
        <p:txBody>
          <a:bodyPr>
            <a:normAutofit fontScale="85000" lnSpcReduction="10000"/>
          </a:bodyPr>
          <a:lstStyle/>
          <a:p>
            <a:pPr>
              <a:buNone/>
            </a:pPr>
            <a:r>
              <a:rPr lang="en-US" sz="3300" dirty="0" smtClean="0">
                <a:solidFill>
                  <a:schemeClr val="bg2">
                    <a:lumMod val="50000"/>
                  </a:schemeClr>
                </a:solidFill>
              </a:rPr>
              <a:t>	</a:t>
            </a:r>
            <a:r>
              <a:rPr lang="en-US" sz="4200" dirty="0" smtClean="0">
                <a:solidFill>
                  <a:schemeClr val="bg2">
                    <a:lumMod val="50000"/>
                  </a:schemeClr>
                </a:solidFill>
              </a:rPr>
              <a:t>Small Island Sustainability Programme</a:t>
            </a:r>
          </a:p>
          <a:p>
            <a:pPr algn="ctr">
              <a:buNone/>
            </a:pPr>
            <a:r>
              <a:rPr lang="en-US" sz="3300" b="1" dirty="0" smtClean="0">
                <a:latin typeface="French Script MT" pitchFamily="66" charset="0"/>
              </a:rPr>
              <a:t>“Learning through transformation and transformation through learning”</a:t>
            </a:r>
          </a:p>
          <a:p>
            <a:pPr>
              <a:buNone/>
            </a:pPr>
            <a:endParaRPr lang="en-US" dirty="0" smtClean="0"/>
          </a:p>
          <a:p>
            <a:pPr>
              <a:buNone/>
            </a:pPr>
            <a:r>
              <a:rPr lang="en-US" dirty="0" smtClean="0"/>
              <a:t>	</a:t>
            </a:r>
            <a:r>
              <a:rPr lang="en-US" sz="3000" dirty="0" smtClean="0"/>
              <a:t>The College of The Bahamas through is new signature program in </a:t>
            </a:r>
            <a:r>
              <a:rPr lang="en-US" sz="3000" dirty="0" smtClean="0">
                <a:solidFill>
                  <a:schemeClr val="bg2">
                    <a:lumMod val="50000"/>
                  </a:schemeClr>
                </a:solidFill>
              </a:rPr>
              <a:t>Small Island Sustainability </a:t>
            </a:r>
            <a:r>
              <a:rPr lang="en-US" sz="3000" dirty="0" smtClean="0"/>
              <a:t>was created specifically to assist in the development of environmental and sustainability strategies for SISs.  </a:t>
            </a:r>
          </a:p>
          <a:p>
            <a:pPr>
              <a:buNone/>
            </a:pPr>
            <a:endParaRPr lang="en-US" sz="3000" dirty="0" smtClean="0"/>
          </a:p>
          <a:p>
            <a:pPr>
              <a:buNone/>
            </a:pPr>
            <a:r>
              <a:rPr lang="en-US" sz="3000" dirty="0" smtClean="0"/>
              <a:t>	The baccalaureate degree offers concentrations in: </a:t>
            </a:r>
          </a:p>
          <a:p>
            <a:pPr>
              <a:buNone/>
            </a:pPr>
            <a:r>
              <a:rPr lang="en-US" dirty="0" smtClean="0"/>
              <a:t>	</a:t>
            </a:r>
            <a:r>
              <a:rPr lang="en-US" sz="2200" b="1" dirty="0" smtClean="0">
                <a:solidFill>
                  <a:schemeClr val="bg2">
                    <a:lumMod val="50000"/>
                  </a:schemeClr>
                </a:solidFill>
                <a:latin typeface="Baskerville Old Face" pitchFamily="18" charset="0"/>
              </a:rPr>
              <a:t>Environmental and Ecosystems Management; Sustainable Agriculture;  Ecotourism and Development; Policy Studies and Integrated Development Planning</a:t>
            </a:r>
          </a:p>
          <a:p>
            <a:pPr>
              <a:buNone/>
            </a:pPr>
            <a:r>
              <a:rPr lang="en-US" dirty="0" smtClean="0"/>
              <a:t>		</a:t>
            </a:r>
          </a:p>
          <a:p>
            <a:pPr>
              <a:buNone/>
            </a:pPr>
            <a:endParaRPr lang="en-US" dirty="0"/>
          </a:p>
        </p:txBody>
      </p:sp>
      <p:sp>
        <p:nvSpPr>
          <p:cNvPr id="3" name="Title 2"/>
          <p:cNvSpPr>
            <a:spLocks noGrp="1"/>
          </p:cNvSpPr>
          <p:nvPr>
            <p:ph type="title"/>
          </p:nvPr>
        </p:nvSpPr>
        <p:spPr>
          <a:xfrm>
            <a:off x="0" y="0"/>
            <a:ext cx="9144000" cy="1417638"/>
          </a:xfrm>
        </p:spPr>
        <p:style>
          <a:lnRef idx="1">
            <a:schemeClr val="dk1"/>
          </a:lnRef>
          <a:fillRef idx="2">
            <a:schemeClr val="dk1"/>
          </a:fillRef>
          <a:effectRef idx="1">
            <a:schemeClr val="dk1"/>
          </a:effectRef>
          <a:fontRef idx="minor">
            <a:schemeClr val="dk1"/>
          </a:fontRef>
        </p:style>
        <p:txBody>
          <a:bodyPr>
            <a:normAutofit/>
          </a:bodyPr>
          <a:lstStyle/>
          <a:p>
            <a:pPr algn="ctr"/>
            <a:r>
              <a:rPr lang="en-US" dirty="0" smtClean="0"/>
              <a:t>YES!!</a:t>
            </a:r>
            <a:br>
              <a:rPr lang="en-US" dirty="0" smtClean="0"/>
            </a:br>
            <a:r>
              <a:rPr lang="en-US" dirty="0" smtClean="0"/>
              <a:t> Institutional Strengthening </a:t>
            </a:r>
            <a:endParaRPr lang="en-US" dirty="0"/>
          </a:p>
        </p:txBody>
      </p:sp>
      <p:pic>
        <p:nvPicPr>
          <p:cNvPr id="4" name="Content Placeholder 10" descr="Cobseal.png"/>
          <p:cNvPicPr>
            <a:picLocks noChangeAspect="1"/>
          </p:cNvPicPr>
          <p:nvPr/>
        </p:nvPicPr>
        <p:blipFill>
          <a:blip r:embed="rId2" cstate="print"/>
          <a:stretch>
            <a:fillRect/>
          </a:stretch>
        </p:blipFill>
        <p:spPr>
          <a:xfrm>
            <a:off x="76200" y="76200"/>
            <a:ext cx="1143000" cy="1309914"/>
          </a:xfrm>
          <a:prstGeom prst="rect">
            <a:avLst/>
          </a:prstGeom>
        </p:spPr>
      </p:pic>
      <p:sp>
        <p:nvSpPr>
          <p:cNvPr id="5" name="Date Placeholder 4"/>
          <p:cNvSpPr>
            <a:spLocks noGrp="1"/>
          </p:cNvSpPr>
          <p:nvPr>
            <p:ph type="dt" sz="half" idx="10"/>
          </p:nvPr>
        </p:nvSpPr>
        <p:spPr/>
        <p:txBody>
          <a:bodyPr/>
          <a:lstStyle/>
          <a:p>
            <a:fld id="{6620C17D-9235-433D-A428-FCB948D7AD70}" type="datetime1">
              <a:rPr lang="en-US" smtClean="0"/>
              <a:t>3/9/2011</a:t>
            </a:fld>
            <a:endParaRPr lang="en-US"/>
          </a:p>
        </p:txBody>
      </p:sp>
      <p:sp>
        <p:nvSpPr>
          <p:cNvPr id="6" name="Slide Number Placeholder 5"/>
          <p:cNvSpPr>
            <a:spLocks noGrp="1"/>
          </p:cNvSpPr>
          <p:nvPr>
            <p:ph type="sldNum" sz="quarter" idx="12"/>
          </p:nvPr>
        </p:nvSpPr>
        <p:spPr/>
        <p:txBody>
          <a:bodyPr/>
          <a:lstStyle/>
          <a:p>
            <a:fld id="{6A7DBAC2-2823-4966-99FD-3222E45E9C1F}" type="slidenum">
              <a:rPr lang="en-US" smtClean="0"/>
              <a:pPr/>
              <a:t>41</a:t>
            </a:fld>
            <a:endParaRPr lang="en-US"/>
          </a:p>
        </p:txBody>
      </p:sp>
      <p:sp>
        <p:nvSpPr>
          <p:cNvPr id="7" name="Footer Placeholder 6"/>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07091"/>
          </a:xfrm>
          <a:ln w="28575">
            <a:solidFill>
              <a:schemeClr val="tx1">
                <a:lumMod val="50000"/>
                <a:lumOff val="50000"/>
              </a:schemeClr>
            </a:solidFill>
          </a:ln>
        </p:spPr>
        <p:txBody>
          <a:bodyPr/>
          <a:lstStyle/>
          <a:p>
            <a:pPr>
              <a:buFont typeface="Wingdings" pitchFamily="2" charset="2"/>
              <a:buChar char="§"/>
            </a:pPr>
            <a:r>
              <a:rPr lang="en-US" dirty="0" smtClean="0"/>
              <a:t>Sustained annual funding as a key to conservation</a:t>
            </a:r>
          </a:p>
          <a:p>
            <a:pPr>
              <a:buFont typeface="Wingdings" pitchFamily="2" charset="2"/>
              <a:buChar char="§"/>
            </a:pPr>
            <a:r>
              <a:rPr lang="en-US" dirty="0" smtClean="0"/>
              <a:t>Data management and research capabilities</a:t>
            </a:r>
          </a:p>
          <a:p>
            <a:pPr>
              <a:buFont typeface="Wingdings" pitchFamily="2" charset="2"/>
              <a:buChar char="§"/>
            </a:pPr>
            <a:r>
              <a:rPr lang="en-US" dirty="0" smtClean="0"/>
              <a:t>Monitoring and compliance</a:t>
            </a:r>
          </a:p>
          <a:p>
            <a:pPr>
              <a:buFont typeface="Wingdings" pitchFamily="2" charset="2"/>
              <a:buChar char="§"/>
            </a:pPr>
            <a:r>
              <a:rPr lang="en-US" dirty="0" smtClean="0"/>
              <a:t>While major city centers in The Bahamas such as Nassau and Grand </a:t>
            </a:r>
            <a:r>
              <a:rPr lang="en-US" dirty="0" err="1" smtClean="0"/>
              <a:t>Bahama</a:t>
            </a:r>
            <a:r>
              <a:rPr lang="en-US" dirty="0" smtClean="0"/>
              <a:t> have attracted large- scale tourist development, the Government and by extension, the Ministry of Tourism, have been actively pushing for the development of small-scaled tourism development that are considered more sustainable to/for small island stated.</a:t>
            </a:r>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smtClean="0"/>
          </a:p>
          <a:p>
            <a:endParaRPr lang="en-US" dirty="0"/>
          </a:p>
        </p:txBody>
      </p:sp>
      <p:sp>
        <p:nvSpPr>
          <p:cNvPr id="3" name="Title 2"/>
          <p:cNvSpPr>
            <a:spLocks noGrp="1"/>
          </p:cNvSpPr>
          <p:nvPr>
            <p:ph type="title"/>
          </p:nvPr>
        </p:nvSpPr>
        <p:spPr>
          <a:xfrm>
            <a:off x="0" y="0"/>
            <a:ext cx="9144000" cy="1417638"/>
          </a:xfrm>
        </p:spPr>
        <p:style>
          <a:lnRef idx="1">
            <a:schemeClr val="dk1"/>
          </a:lnRef>
          <a:fillRef idx="2">
            <a:schemeClr val="dk1"/>
          </a:fillRef>
          <a:effectRef idx="1">
            <a:schemeClr val="dk1"/>
          </a:effectRef>
          <a:fontRef idx="minor">
            <a:schemeClr val="dk1"/>
          </a:fontRef>
        </p:style>
        <p:txBody>
          <a:bodyPr/>
          <a:lstStyle/>
          <a:p>
            <a:pPr algn="ctr"/>
            <a:r>
              <a:rPr lang="en-US" dirty="0" smtClean="0"/>
              <a:t>Other Ways of Mitigation</a:t>
            </a:r>
            <a:endParaRPr lang="en-US" dirty="0"/>
          </a:p>
        </p:txBody>
      </p:sp>
      <p:sp>
        <p:nvSpPr>
          <p:cNvPr id="4" name="Date Placeholder 3"/>
          <p:cNvSpPr>
            <a:spLocks noGrp="1"/>
          </p:cNvSpPr>
          <p:nvPr>
            <p:ph type="dt" sz="half" idx="10"/>
          </p:nvPr>
        </p:nvSpPr>
        <p:spPr/>
        <p:txBody>
          <a:bodyPr/>
          <a:lstStyle/>
          <a:p>
            <a:fld id="{E5B2896B-2E4B-454A-8E57-A5BD496C682E}"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42</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a:bodyPr>
          <a:lstStyle/>
          <a:p>
            <a:pPr algn="ctr">
              <a:buNone/>
            </a:pPr>
            <a:r>
              <a:rPr lang="en-US" sz="9600" dirty="0" smtClean="0">
                <a:latin typeface="Segoe Script" pitchFamily="34" charset="0"/>
              </a:rPr>
              <a:t>Thank You For Your Attention</a:t>
            </a:r>
            <a:endParaRPr lang="en-US" sz="9600" dirty="0">
              <a:latin typeface="Segoe Script" pitchFamily="34" charset="0"/>
            </a:endParaRPr>
          </a:p>
        </p:txBody>
      </p:sp>
      <p:sp>
        <p:nvSpPr>
          <p:cNvPr id="3" name="Date Placeholder 2"/>
          <p:cNvSpPr>
            <a:spLocks noGrp="1"/>
          </p:cNvSpPr>
          <p:nvPr>
            <p:ph type="dt" sz="half" idx="10"/>
          </p:nvPr>
        </p:nvSpPr>
        <p:spPr/>
        <p:txBody>
          <a:bodyPr/>
          <a:lstStyle/>
          <a:p>
            <a:fld id="{7D67A1DE-585B-42FD-9226-4BC1ED5D471C}" type="datetime1">
              <a:rPr lang="en-US" smtClean="0"/>
              <a:t>3/9/2011</a:t>
            </a:fld>
            <a:endParaRPr lang="en-US"/>
          </a:p>
        </p:txBody>
      </p:sp>
      <p:sp>
        <p:nvSpPr>
          <p:cNvPr id="4" name="Footer Placeholder 3"/>
          <p:cNvSpPr>
            <a:spLocks noGrp="1"/>
          </p:cNvSpPr>
          <p:nvPr>
            <p:ph type="ftr" sz="quarter" idx="11"/>
          </p:nvPr>
        </p:nvSpPr>
        <p:spPr/>
        <p:txBody>
          <a:bodyPr/>
          <a:lstStyle/>
          <a:p>
            <a:r>
              <a:rPr lang="it-IT" smtClean="0"/>
              <a:t>(c) Dr. Sophia A. Rolle, CHT, CHE</a:t>
            </a:r>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1"/>
          </a:xfrm>
          <a:ln w="28575">
            <a:solidFill>
              <a:schemeClr val="accent1">
                <a:lumMod val="75000"/>
              </a:schemeClr>
            </a:solidFill>
          </a:ln>
        </p:spPr>
        <p:txBody>
          <a:bodyPr>
            <a:normAutofit fontScale="92500" lnSpcReduction="10000"/>
          </a:bodyPr>
          <a:lstStyle/>
          <a:p>
            <a:r>
              <a:rPr lang="en-US" dirty="0" smtClean="0"/>
              <a:t>The Bahamas has the largest Mangrove System on the planet. They comprise of :</a:t>
            </a:r>
          </a:p>
          <a:p>
            <a:pPr>
              <a:buFont typeface="Wingdings" pitchFamily="2" charset="2"/>
              <a:buChar char="q"/>
            </a:pPr>
            <a:r>
              <a:rPr lang="en-US" sz="2200" b="1" dirty="0" smtClean="0">
                <a:solidFill>
                  <a:srgbClr val="FF0000"/>
                </a:solidFill>
              </a:rPr>
              <a:t>Red Mangrove </a:t>
            </a:r>
            <a:r>
              <a:rPr lang="en-US" dirty="0" smtClean="0"/>
              <a:t>- </a:t>
            </a:r>
            <a:r>
              <a:rPr lang="en-US" sz="1900" dirty="0" smtClean="0"/>
              <a:t>Red mangroves exclude salt by having significantly impermeable roots which are highly </a:t>
            </a:r>
            <a:r>
              <a:rPr lang="en-US" sz="1900" dirty="0" err="1" smtClean="0">
                <a:hlinkClick r:id="rId2" tooltip="Suberin"/>
              </a:rPr>
              <a:t>suberised</a:t>
            </a:r>
            <a:r>
              <a:rPr lang="en-US" sz="1900" dirty="0" smtClean="0"/>
              <a:t>, acting as an </a:t>
            </a:r>
            <a:r>
              <a:rPr lang="en-US" sz="1900" dirty="0" err="1" smtClean="0"/>
              <a:t>ultrafiltration</a:t>
            </a:r>
            <a:r>
              <a:rPr lang="en-US" sz="1900" dirty="0" smtClean="0"/>
              <a:t> mechanism to exclude </a:t>
            </a:r>
            <a:r>
              <a:rPr lang="en-US" sz="1900" dirty="0" smtClean="0">
                <a:hlinkClick r:id="rId3"/>
              </a:rPr>
              <a:t>sodium</a:t>
            </a:r>
            <a:r>
              <a:rPr lang="en-US" sz="1900" dirty="0" smtClean="0"/>
              <a:t> </a:t>
            </a:r>
            <a:r>
              <a:rPr lang="en-US" sz="1900" dirty="0" smtClean="0">
                <a:hlinkClick r:id="rId4" tooltip="Salts"/>
              </a:rPr>
              <a:t>salts</a:t>
            </a:r>
            <a:r>
              <a:rPr lang="en-US" sz="1900" dirty="0" smtClean="0"/>
              <a:t> from the rest of the plant.</a:t>
            </a:r>
          </a:p>
          <a:p>
            <a:pPr>
              <a:buFont typeface="Wingdings" pitchFamily="2" charset="2"/>
              <a:buChar char="q"/>
            </a:pPr>
            <a:r>
              <a:rPr lang="en-US" sz="2200" b="1" dirty="0" smtClean="0"/>
              <a:t>Black Mangrove </a:t>
            </a:r>
            <a:r>
              <a:rPr lang="en-US" dirty="0" smtClean="0"/>
              <a:t>- </a:t>
            </a:r>
            <a:r>
              <a:rPr lang="en-US" sz="1800" dirty="0" smtClean="0"/>
              <a:t>(</a:t>
            </a:r>
            <a:r>
              <a:rPr lang="en-US" sz="1800" dirty="0" err="1" smtClean="0"/>
              <a:t>Avicennia</a:t>
            </a:r>
            <a:r>
              <a:rPr lang="en-US" sz="1800" dirty="0" smtClean="0"/>
              <a:t> </a:t>
            </a:r>
            <a:r>
              <a:rPr lang="en-US" sz="1800" dirty="0" err="1" smtClean="0"/>
              <a:t>germinans</a:t>
            </a:r>
            <a:r>
              <a:rPr lang="en-US" sz="1800" dirty="0" smtClean="0"/>
              <a:t> </a:t>
            </a:r>
            <a:r>
              <a:rPr lang="en-US" sz="1800" dirty="0" err="1" smtClean="0"/>
              <a:t>Stearn</a:t>
            </a:r>
            <a:r>
              <a:rPr lang="en-US" sz="1800" dirty="0" smtClean="0"/>
              <a:t>); black mangroves have characteristic </a:t>
            </a:r>
            <a:r>
              <a:rPr lang="en-US" sz="1800" dirty="0" err="1" smtClean="0"/>
              <a:t>pneumatophores</a:t>
            </a:r>
            <a:r>
              <a:rPr lang="en-US" sz="1800" dirty="0" smtClean="0"/>
              <a:t> (oxygen-obtaining root projections) surrounding their bases, projecting some 5-20 cm out of the sediment.</a:t>
            </a:r>
          </a:p>
          <a:p>
            <a:pPr>
              <a:buFont typeface="Wingdings" pitchFamily="2" charset="2"/>
              <a:buChar char="q"/>
            </a:pPr>
            <a:r>
              <a:rPr lang="en-US" sz="2200" b="1" dirty="0" smtClean="0">
                <a:solidFill>
                  <a:schemeClr val="bg1"/>
                </a:solidFill>
              </a:rPr>
              <a:t>White Mangrove </a:t>
            </a:r>
            <a:r>
              <a:rPr lang="en-US" dirty="0" smtClean="0"/>
              <a:t>- </a:t>
            </a:r>
            <a:r>
              <a:rPr lang="en-US" sz="2100" dirty="0" smtClean="0"/>
              <a:t>Occupying higher land than the red and black mangroves, the white mangrove (</a:t>
            </a:r>
            <a:r>
              <a:rPr lang="en-US" sz="2100" i="1" dirty="0" err="1" smtClean="0"/>
              <a:t>Languncularia</a:t>
            </a:r>
            <a:r>
              <a:rPr lang="en-US" sz="2100" i="1" dirty="0" smtClean="0"/>
              <a:t> </a:t>
            </a:r>
            <a:r>
              <a:rPr lang="en-US" sz="2100" i="1" dirty="0" err="1" smtClean="0"/>
              <a:t>racemosa</a:t>
            </a:r>
            <a:r>
              <a:rPr lang="en-US" sz="2100" dirty="0" smtClean="0"/>
              <a:t>) has no visible aerial roots, unlike the black mangrove which has </a:t>
            </a:r>
            <a:r>
              <a:rPr lang="en-US" sz="2100" b="1" dirty="0" err="1" smtClean="0">
                <a:hlinkClick r:id="rId5"/>
              </a:rPr>
              <a:t>pneumatophores</a:t>
            </a:r>
            <a:r>
              <a:rPr lang="en-US" sz="2100" dirty="0" smtClean="0"/>
              <a:t> and the red mangrove with prop roots.</a:t>
            </a:r>
          </a:p>
          <a:p>
            <a:pPr>
              <a:buFont typeface="Wingdings" pitchFamily="2" charset="2"/>
              <a:buChar char="q"/>
            </a:pPr>
            <a:r>
              <a:rPr lang="en-US" sz="2200" b="1" dirty="0" smtClean="0">
                <a:solidFill>
                  <a:srgbClr val="7030A0"/>
                </a:solidFill>
              </a:rPr>
              <a:t>Buttonwood Mangrove </a:t>
            </a:r>
            <a:r>
              <a:rPr lang="en-US" dirty="0" smtClean="0"/>
              <a:t>-</a:t>
            </a:r>
            <a:r>
              <a:rPr lang="en-US" sz="1900" dirty="0" smtClean="0"/>
              <a:t>Often found in the upland transitional zone, the buttonwood (</a:t>
            </a:r>
            <a:r>
              <a:rPr lang="en-US" sz="1900" i="1" dirty="0" err="1" smtClean="0"/>
              <a:t>Conocarpus</a:t>
            </a:r>
            <a:r>
              <a:rPr lang="en-US" sz="1900" i="1" dirty="0" smtClean="0"/>
              <a:t> erectus</a:t>
            </a:r>
            <a:r>
              <a:rPr lang="en-US" sz="1900" dirty="0" smtClean="0"/>
              <a:t>) is often associated with mangrove communities. </a:t>
            </a:r>
          </a:p>
        </p:txBody>
      </p:sp>
      <p:sp>
        <p:nvSpPr>
          <p:cNvPr id="3" name="Title 2"/>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a:lstStyle/>
          <a:p>
            <a:pPr algn="ctr"/>
            <a:r>
              <a:rPr lang="en-US" dirty="0" smtClean="0"/>
              <a:t>Additional Ecosystems</a:t>
            </a:r>
            <a:endParaRPr lang="en-US" dirty="0"/>
          </a:p>
        </p:txBody>
      </p:sp>
      <p:sp>
        <p:nvSpPr>
          <p:cNvPr id="4" name="Date Placeholder 3"/>
          <p:cNvSpPr>
            <a:spLocks noGrp="1"/>
          </p:cNvSpPr>
          <p:nvPr>
            <p:ph type="dt" sz="half" idx="10"/>
          </p:nvPr>
        </p:nvSpPr>
        <p:spPr/>
        <p:txBody>
          <a:bodyPr/>
          <a:lstStyle/>
          <a:p>
            <a:fld id="{A8DF72AF-4D0B-41D0-AD7E-9FC6E846BDE6}"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5</a:t>
            </a:fld>
            <a:endParaRPr lang="en-US"/>
          </a:p>
        </p:txBody>
      </p:sp>
      <p:sp>
        <p:nvSpPr>
          <p:cNvPr id="6" name="Footer Placeholder 5"/>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ed Mangrove JKerr TNC.jpg"/>
          <p:cNvPicPr>
            <a:picLocks noGrp="1" noChangeAspect="1"/>
          </p:cNvPicPr>
          <p:nvPr>
            <p:ph idx="1"/>
          </p:nvPr>
        </p:nvPicPr>
        <p:blipFill>
          <a:blip r:embed="rId2" cstate="print"/>
          <a:stretch>
            <a:fillRect/>
          </a:stretch>
        </p:blipFill>
        <p:spPr>
          <a:xfrm>
            <a:off x="0" y="0"/>
            <a:ext cx="9144000" cy="5973762"/>
          </a:xfrm>
        </p:spPr>
      </p:pic>
      <p:sp>
        <p:nvSpPr>
          <p:cNvPr id="3" name="TextBox 2"/>
          <p:cNvSpPr txBox="1"/>
          <p:nvPr/>
        </p:nvSpPr>
        <p:spPr>
          <a:xfrm>
            <a:off x="4038600" y="6019800"/>
            <a:ext cx="3733800" cy="461665"/>
          </a:xfrm>
          <a:prstGeom prst="rect">
            <a:avLst/>
          </a:prstGeom>
          <a:noFill/>
        </p:spPr>
        <p:txBody>
          <a:bodyPr wrap="square" rtlCol="0">
            <a:spAutoFit/>
          </a:bodyPr>
          <a:lstStyle/>
          <a:p>
            <a:pPr algn="ctr"/>
            <a:r>
              <a:rPr lang="en-US" sz="2400" dirty="0" smtClean="0">
                <a:latin typeface="Elephant" pitchFamily="18" charset="0"/>
              </a:rPr>
              <a:t>Red Mangrove</a:t>
            </a:r>
            <a:endParaRPr lang="en-US" sz="2400" dirty="0">
              <a:latin typeface="Elephant" pitchFamily="18" charset="0"/>
            </a:endParaRPr>
          </a:p>
        </p:txBody>
      </p:sp>
      <p:sp>
        <p:nvSpPr>
          <p:cNvPr id="4" name="Date Placeholder 3"/>
          <p:cNvSpPr>
            <a:spLocks noGrp="1"/>
          </p:cNvSpPr>
          <p:nvPr>
            <p:ph type="dt" sz="half" idx="10"/>
          </p:nvPr>
        </p:nvSpPr>
        <p:spPr/>
        <p:txBody>
          <a:bodyPr/>
          <a:lstStyle/>
          <a:p>
            <a:fld id="{C676F584-8190-4AF0-B8CD-5606A947615A}" type="datetime1">
              <a:rPr lang="en-US" smtClean="0"/>
              <a:t>3/9/2011</a:t>
            </a:fld>
            <a:endParaRPr lang="en-US"/>
          </a:p>
        </p:txBody>
      </p:sp>
      <p:sp>
        <p:nvSpPr>
          <p:cNvPr id="5" name="Slide Number Placeholder 4"/>
          <p:cNvSpPr>
            <a:spLocks noGrp="1"/>
          </p:cNvSpPr>
          <p:nvPr>
            <p:ph type="sldNum" sz="quarter" idx="12"/>
          </p:nvPr>
        </p:nvSpPr>
        <p:spPr/>
        <p:txBody>
          <a:bodyPr/>
          <a:lstStyle/>
          <a:p>
            <a:fld id="{6A7DBAC2-2823-4966-99FD-3222E45E9C1F}" type="slidenum">
              <a:rPr lang="en-US" smtClean="0"/>
              <a:pPr/>
              <a:t>6</a:t>
            </a:fld>
            <a:endParaRPr lang="en-US"/>
          </a:p>
        </p:txBody>
      </p:sp>
      <p:sp>
        <p:nvSpPr>
          <p:cNvPr id="7" name="Footer Placeholder 6"/>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wtmgw4.jpg (17541 bytes)"/>
          <p:cNvPicPr>
            <a:picLocks noChangeAspect="1" noChangeArrowheads="1"/>
          </p:cNvPicPr>
          <p:nvPr/>
        </p:nvPicPr>
        <p:blipFill>
          <a:blip r:embed="rId2" cstate="print"/>
          <a:srcRect/>
          <a:stretch>
            <a:fillRect/>
          </a:stretch>
        </p:blipFill>
        <p:spPr bwMode="auto">
          <a:xfrm>
            <a:off x="0" y="0"/>
            <a:ext cx="9067800" cy="5562600"/>
          </a:xfrm>
          <a:prstGeom prst="rect">
            <a:avLst/>
          </a:prstGeom>
          <a:noFill/>
        </p:spPr>
      </p:pic>
      <p:sp>
        <p:nvSpPr>
          <p:cNvPr id="5" name="TextBox 4"/>
          <p:cNvSpPr txBox="1"/>
          <p:nvPr/>
        </p:nvSpPr>
        <p:spPr>
          <a:xfrm>
            <a:off x="3962400" y="5867400"/>
            <a:ext cx="3962400" cy="523220"/>
          </a:xfrm>
          <a:prstGeom prst="rect">
            <a:avLst/>
          </a:prstGeom>
          <a:noFill/>
        </p:spPr>
        <p:txBody>
          <a:bodyPr wrap="square" rtlCol="0">
            <a:spAutoFit/>
          </a:bodyPr>
          <a:lstStyle/>
          <a:p>
            <a:pPr algn="ctr"/>
            <a:r>
              <a:rPr lang="en-US" sz="2800" dirty="0" smtClean="0">
                <a:latin typeface="Elephant" pitchFamily="18" charset="0"/>
              </a:rPr>
              <a:t>White Mangrove</a:t>
            </a:r>
            <a:endParaRPr lang="en-US" sz="2800" dirty="0">
              <a:latin typeface="Elephant" pitchFamily="18" charset="0"/>
            </a:endParaRPr>
          </a:p>
        </p:txBody>
      </p:sp>
      <p:sp>
        <p:nvSpPr>
          <p:cNvPr id="4" name="Date Placeholder 3"/>
          <p:cNvSpPr>
            <a:spLocks noGrp="1"/>
          </p:cNvSpPr>
          <p:nvPr>
            <p:ph type="dt" sz="half" idx="10"/>
          </p:nvPr>
        </p:nvSpPr>
        <p:spPr/>
        <p:txBody>
          <a:bodyPr/>
          <a:lstStyle/>
          <a:p>
            <a:fld id="{10E61771-EC0E-4155-A0A9-30813F8271AF}" type="datetime1">
              <a:rPr lang="en-US" smtClean="0"/>
              <a:t>3/9/2011</a:t>
            </a:fld>
            <a:endParaRPr lang="en-US"/>
          </a:p>
        </p:txBody>
      </p:sp>
      <p:sp>
        <p:nvSpPr>
          <p:cNvPr id="6" name="Slide Number Placeholder 5"/>
          <p:cNvSpPr>
            <a:spLocks noGrp="1"/>
          </p:cNvSpPr>
          <p:nvPr>
            <p:ph type="sldNum" sz="quarter" idx="12"/>
          </p:nvPr>
        </p:nvSpPr>
        <p:spPr/>
        <p:txBody>
          <a:bodyPr/>
          <a:lstStyle/>
          <a:p>
            <a:fld id="{6A7DBAC2-2823-4966-99FD-3222E45E9C1F}" type="slidenum">
              <a:rPr lang="en-US" smtClean="0"/>
              <a:pPr/>
              <a:t>7</a:t>
            </a:fld>
            <a:endParaRPr lang="en-US"/>
          </a:p>
        </p:txBody>
      </p:sp>
      <p:sp>
        <p:nvSpPr>
          <p:cNvPr id="7" name="Footer Placeholder 6"/>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kmgw4.jpg (10877 bytes)"/>
          <p:cNvPicPr>
            <a:picLocks noChangeAspect="1" noChangeArrowheads="1"/>
          </p:cNvPicPr>
          <p:nvPr/>
        </p:nvPicPr>
        <p:blipFill>
          <a:blip r:embed="rId2" cstate="print"/>
          <a:srcRect/>
          <a:stretch>
            <a:fillRect/>
          </a:stretch>
        </p:blipFill>
        <p:spPr bwMode="auto">
          <a:xfrm>
            <a:off x="0" y="0"/>
            <a:ext cx="9144000" cy="5791200"/>
          </a:xfrm>
          <a:prstGeom prst="rect">
            <a:avLst/>
          </a:prstGeom>
          <a:noFill/>
        </p:spPr>
      </p:pic>
      <p:sp>
        <p:nvSpPr>
          <p:cNvPr id="5" name="TextBox 4"/>
          <p:cNvSpPr txBox="1"/>
          <p:nvPr/>
        </p:nvSpPr>
        <p:spPr>
          <a:xfrm>
            <a:off x="3657600" y="5943600"/>
            <a:ext cx="4114800" cy="461665"/>
          </a:xfrm>
          <a:prstGeom prst="rect">
            <a:avLst/>
          </a:prstGeom>
          <a:noFill/>
        </p:spPr>
        <p:txBody>
          <a:bodyPr wrap="square" rtlCol="0">
            <a:spAutoFit/>
          </a:bodyPr>
          <a:lstStyle/>
          <a:p>
            <a:pPr algn="ctr"/>
            <a:r>
              <a:rPr lang="en-US" sz="2400" dirty="0" smtClean="0">
                <a:latin typeface="Elephant" pitchFamily="18" charset="0"/>
              </a:rPr>
              <a:t>Black Mangrove</a:t>
            </a:r>
            <a:endParaRPr lang="en-US" sz="2400" dirty="0">
              <a:latin typeface="Elephant" pitchFamily="18" charset="0"/>
            </a:endParaRPr>
          </a:p>
        </p:txBody>
      </p:sp>
      <p:sp>
        <p:nvSpPr>
          <p:cNvPr id="4" name="Date Placeholder 3"/>
          <p:cNvSpPr>
            <a:spLocks noGrp="1"/>
          </p:cNvSpPr>
          <p:nvPr>
            <p:ph type="dt" sz="half" idx="10"/>
          </p:nvPr>
        </p:nvSpPr>
        <p:spPr/>
        <p:txBody>
          <a:bodyPr/>
          <a:lstStyle/>
          <a:p>
            <a:fld id="{B8E5CFB2-ACC2-4E43-A701-A7E792E17828}" type="datetime1">
              <a:rPr lang="en-US" smtClean="0"/>
              <a:t>3/9/2011</a:t>
            </a:fld>
            <a:endParaRPr lang="en-US"/>
          </a:p>
        </p:txBody>
      </p:sp>
      <p:sp>
        <p:nvSpPr>
          <p:cNvPr id="6" name="Slide Number Placeholder 5"/>
          <p:cNvSpPr>
            <a:spLocks noGrp="1"/>
          </p:cNvSpPr>
          <p:nvPr>
            <p:ph type="sldNum" sz="quarter" idx="12"/>
          </p:nvPr>
        </p:nvSpPr>
        <p:spPr/>
        <p:txBody>
          <a:bodyPr/>
          <a:lstStyle/>
          <a:p>
            <a:fld id="{6A7DBAC2-2823-4966-99FD-3222E45E9C1F}" type="slidenum">
              <a:rPr lang="en-US" smtClean="0"/>
              <a:pPr/>
              <a:t>8</a:t>
            </a:fld>
            <a:endParaRPr lang="en-US"/>
          </a:p>
        </p:txBody>
      </p:sp>
      <p:sp>
        <p:nvSpPr>
          <p:cNvPr id="7" name="Footer Placeholder 6"/>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Buttonwood"/>
          <p:cNvPicPr>
            <a:picLocks noChangeAspect="1" noChangeArrowheads="1"/>
          </p:cNvPicPr>
          <p:nvPr/>
        </p:nvPicPr>
        <p:blipFill>
          <a:blip r:embed="rId2" cstate="print"/>
          <a:srcRect/>
          <a:stretch>
            <a:fillRect/>
          </a:stretch>
        </p:blipFill>
        <p:spPr bwMode="auto">
          <a:xfrm>
            <a:off x="0" y="0"/>
            <a:ext cx="9144000" cy="5867399"/>
          </a:xfrm>
          <a:prstGeom prst="rect">
            <a:avLst/>
          </a:prstGeom>
          <a:noFill/>
        </p:spPr>
      </p:pic>
      <p:sp>
        <p:nvSpPr>
          <p:cNvPr id="5" name="TextBox 4"/>
          <p:cNvSpPr txBox="1"/>
          <p:nvPr/>
        </p:nvSpPr>
        <p:spPr>
          <a:xfrm>
            <a:off x="4038600" y="6019800"/>
            <a:ext cx="4267200" cy="400110"/>
          </a:xfrm>
          <a:prstGeom prst="rect">
            <a:avLst/>
          </a:prstGeom>
          <a:noFill/>
        </p:spPr>
        <p:txBody>
          <a:bodyPr wrap="square" rtlCol="0">
            <a:spAutoFit/>
          </a:bodyPr>
          <a:lstStyle/>
          <a:p>
            <a:pPr algn="ctr"/>
            <a:r>
              <a:rPr lang="en-US" sz="2000" dirty="0" smtClean="0">
                <a:latin typeface="Elephant" pitchFamily="18" charset="0"/>
              </a:rPr>
              <a:t>Buttonwood Mangrove</a:t>
            </a:r>
            <a:endParaRPr lang="en-US" sz="2000" dirty="0">
              <a:latin typeface="Elephant" pitchFamily="18" charset="0"/>
            </a:endParaRPr>
          </a:p>
        </p:txBody>
      </p:sp>
      <p:sp>
        <p:nvSpPr>
          <p:cNvPr id="4" name="Date Placeholder 3"/>
          <p:cNvSpPr>
            <a:spLocks noGrp="1"/>
          </p:cNvSpPr>
          <p:nvPr>
            <p:ph type="dt" sz="half" idx="10"/>
          </p:nvPr>
        </p:nvSpPr>
        <p:spPr/>
        <p:txBody>
          <a:bodyPr/>
          <a:lstStyle/>
          <a:p>
            <a:fld id="{D5A8C72E-728F-4E23-A897-2CB5A9048043}" type="datetime1">
              <a:rPr lang="en-US" smtClean="0"/>
              <a:t>3/9/2011</a:t>
            </a:fld>
            <a:endParaRPr lang="en-US"/>
          </a:p>
        </p:txBody>
      </p:sp>
      <p:sp>
        <p:nvSpPr>
          <p:cNvPr id="6" name="Slide Number Placeholder 5"/>
          <p:cNvSpPr>
            <a:spLocks noGrp="1"/>
          </p:cNvSpPr>
          <p:nvPr>
            <p:ph type="sldNum" sz="quarter" idx="12"/>
          </p:nvPr>
        </p:nvSpPr>
        <p:spPr/>
        <p:txBody>
          <a:bodyPr/>
          <a:lstStyle/>
          <a:p>
            <a:fld id="{6A7DBAC2-2823-4966-99FD-3222E45E9C1F}" type="slidenum">
              <a:rPr lang="en-US" smtClean="0"/>
              <a:pPr/>
              <a:t>9</a:t>
            </a:fld>
            <a:endParaRPr lang="en-US"/>
          </a:p>
        </p:txBody>
      </p:sp>
      <p:sp>
        <p:nvSpPr>
          <p:cNvPr id="7" name="Footer Placeholder 6"/>
          <p:cNvSpPr>
            <a:spLocks noGrp="1"/>
          </p:cNvSpPr>
          <p:nvPr>
            <p:ph type="ftr" sz="quarter" idx="11"/>
          </p:nvPr>
        </p:nvSpPr>
        <p:spPr/>
        <p:txBody>
          <a:bodyPr/>
          <a:lstStyle/>
          <a:p>
            <a:r>
              <a:rPr lang="it-IT" smtClean="0"/>
              <a:t>(c) Dr. Sophia A. Rolle, CHT, CHE</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727</TotalTime>
  <Words>2351</Words>
  <Application>Microsoft Office PowerPoint</Application>
  <PresentationFormat>On-screen Show (4:3)</PresentationFormat>
  <Paragraphs>269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Concourse</vt:lpstr>
      <vt:lpstr>  Resolving Current and Future Conflicts between Tourism and Ecosystems  What are the Information Needs and Gaps?   </vt:lpstr>
      <vt:lpstr>PowerPoint Presentation</vt:lpstr>
      <vt:lpstr>PowerPoint Presentation</vt:lpstr>
      <vt:lpstr>Major Ecosystems of The Bahamas</vt:lpstr>
      <vt:lpstr>Additional Ecosystems</vt:lpstr>
      <vt:lpstr>PowerPoint Presentation</vt:lpstr>
      <vt:lpstr>PowerPoint Presentation</vt:lpstr>
      <vt:lpstr>PowerPoint Presentation</vt:lpstr>
      <vt:lpstr>PowerPoint Presentation</vt:lpstr>
      <vt:lpstr>Coral Reefs</vt:lpstr>
      <vt:lpstr>PowerPoint Presentation</vt:lpstr>
      <vt:lpstr>Sandy Seashore</vt:lpstr>
      <vt:lpstr>PowerPoint Presentation</vt:lpstr>
      <vt:lpstr>The Rock Seashore</vt:lpstr>
      <vt:lpstr>PowerPoint Presentation</vt:lpstr>
      <vt:lpstr>Whiteland Coppice</vt:lpstr>
      <vt:lpstr>Blackland Coppice</vt:lpstr>
      <vt:lpstr>Pine Forest</vt:lpstr>
      <vt:lpstr>PowerPoint Presentation</vt:lpstr>
      <vt:lpstr>PowerPoint Presentation</vt:lpstr>
      <vt:lpstr>Key Steps from The Bahamas  Ecological Gap Analysis</vt:lpstr>
      <vt:lpstr>Key Results of Gap Analysis</vt:lpstr>
      <vt:lpstr>PowerPoint Presentation</vt:lpstr>
      <vt:lpstr>PowerPoint Presentation</vt:lpstr>
      <vt:lpstr>PowerPoint Presentation</vt:lpstr>
      <vt:lpstr>PowerPoint Presentation</vt:lpstr>
      <vt:lpstr>Major  Facts and Concerns  for Tourism and The Economy of The Bahamas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Protect  Our Unique Biodiversity?</vt:lpstr>
      <vt:lpstr>What Do We Have In Place?</vt:lpstr>
      <vt:lpstr>PowerPoint Presentation</vt:lpstr>
      <vt:lpstr>PowerPoint Presentation</vt:lpstr>
      <vt:lpstr>PowerPoint Presentation</vt:lpstr>
      <vt:lpstr>Is Education the Answer?</vt:lpstr>
      <vt:lpstr>YES!!  Institutional Strengthening </vt:lpstr>
      <vt:lpstr>Other Ways of Mitigation</vt:lpstr>
      <vt:lpstr>PowerPoint Presentation</vt:lpstr>
    </vt:vector>
  </TitlesOfParts>
  <Company>Sojourner-Douglass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Resolving Current and Future Conflicts between Tourism and Ecosystems:  What are the Information Needs and Gaps?</dc:title>
  <dc:creator>Staff</dc:creator>
  <cp:lastModifiedBy>corredor</cp:lastModifiedBy>
  <cp:revision>77</cp:revision>
  <dcterms:created xsi:type="dcterms:W3CDTF">2011-03-03T20:21:10Z</dcterms:created>
  <dcterms:modified xsi:type="dcterms:W3CDTF">2011-03-09T14:59:15Z</dcterms:modified>
</cp:coreProperties>
</file>