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582C9-C894-4339-BDF7-D14939B916CF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F5262-F787-4B7E-BACF-4123AD22D915}">
      <dgm:prSet phldrT="[Texto]" custT="1"/>
      <dgm:sp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/>
          <a:r>
            <a:rPr lang="en-US" sz="3200" b="1" noProof="0" dirty="0" smtClean="0">
              <a:solidFill>
                <a:schemeClr val="tx1"/>
              </a:solidFill>
            </a:rPr>
            <a:t>Global</a:t>
          </a:r>
          <a:endParaRPr lang="en-US" sz="3200" b="1" noProof="0" dirty="0">
            <a:solidFill>
              <a:schemeClr val="tx1"/>
            </a:solidFill>
          </a:endParaRPr>
        </a:p>
      </dgm:t>
    </dgm:pt>
    <dgm:pt modelId="{BC821601-F94D-4A71-94E4-8712924DE301}" type="parTrans" cxnId="{437AFA53-1108-498E-87F9-57E943F64B02}">
      <dgm:prSet/>
      <dgm:spPr/>
      <dgm:t>
        <a:bodyPr/>
        <a:lstStyle/>
        <a:p>
          <a:endParaRPr lang="en-US" noProof="0"/>
        </a:p>
      </dgm:t>
    </dgm:pt>
    <dgm:pt modelId="{ECBE339F-9D56-4FB1-9106-939F2ECA850A}" type="sibTrans" cxnId="{437AFA53-1108-498E-87F9-57E943F64B02}">
      <dgm:prSet/>
      <dgm:spPr/>
      <dgm:t>
        <a:bodyPr/>
        <a:lstStyle/>
        <a:p>
          <a:endParaRPr lang="en-US" noProof="0"/>
        </a:p>
      </dgm:t>
    </dgm:pt>
    <dgm:pt modelId="{06E74969-F244-49CC-84A8-A39541A1EABA}">
      <dgm:prSet phldrT="[Texto]" custT="1"/>
      <dgm:sp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n-US" sz="3200" b="1" noProof="0" dirty="0" smtClean="0">
              <a:solidFill>
                <a:schemeClr val="tx1"/>
              </a:solidFill>
            </a:rPr>
            <a:t>Regional</a:t>
          </a:r>
          <a:endParaRPr lang="en-US" sz="3200" b="1" noProof="0" dirty="0">
            <a:solidFill>
              <a:schemeClr val="tx1"/>
            </a:solidFill>
          </a:endParaRPr>
        </a:p>
      </dgm:t>
    </dgm:pt>
    <dgm:pt modelId="{BED6CCB5-2A4A-4D02-BC42-DEEA494248E3}" type="parTrans" cxnId="{4AC1E96B-0B76-4357-B745-0FFAA9F99D6D}">
      <dgm:prSet/>
      <dgm:spPr/>
      <dgm:t>
        <a:bodyPr/>
        <a:lstStyle/>
        <a:p>
          <a:endParaRPr lang="en-US" noProof="0"/>
        </a:p>
      </dgm:t>
    </dgm:pt>
    <dgm:pt modelId="{A9D6C52B-5042-425C-821D-81C28F845784}" type="sibTrans" cxnId="{4AC1E96B-0B76-4357-B745-0FFAA9F99D6D}">
      <dgm:prSet/>
      <dgm:spPr/>
      <dgm:t>
        <a:bodyPr/>
        <a:lstStyle/>
        <a:p>
          <a:endParaRPr lang="en-US" noProof="0"/>
        </a:p>
      </dgm:t>
    </dgm:pt>
    <dgm:pt modelId="{710BEE17-9089-48D0-89BF-EB4E1A30B710}">
      <dgm:prSet phldrT="[Texto]" custT="1"/>
      <dgm:spPr>
        <a:solidFill>
          <a:srgbClr val="FF0000">
            <a:alpha val="68000"/>
          </a:srgbClr>
        </a:solidFill>
      </dgm:spPr>
      <dgm:t>
        <a:bodyPr anchor="ctr"/>
        <a:lstStyle/>
        <a:p>
          <a:pPr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noProof="0" dirty="0" smtClean="0">
              <a:solidFill>
                <a:schemeClr val="tx1"/>
              </a:solidFill>
            </a:rPr>
            <a:t>Local</a:t>
          </a:r>
          <a:endParaRPr lang="en-US" sz="3200" b="1" noProof="0" dirty="0">
            <a:solidFill>
              <a:schemeClr val="tx1"/>
            </a:solidFill>
          </a:endParaRPr>
        </a:p>
      </dgm:t>
    </dgm:pt>
    <dgm:pt modelId="{809C6D15-72D1-417B-B4DE-647AC6C17C0C}" type="parTrans" cxnId="{FC06F349-1727-4B45-8053-CAD2153F126D}">
      <dgm:prSet/>
      <dgm:spPr/>
      <dgm:t>
        <a:bodyPr/>
        <a:lstStyle/>
        <a:p>
          <a:endParaRPr lang="en-US" noProof="0"/>
        </a:p>
      </dgm:t>
    </dgm:pt>
    <dgm:pt modelId="{676706A2-5397-4DAF-9442-12384FA38320}" type="sibTrans" cxnId="{FC06F349-1727-4B45-8053-CAD2153F126D}">
      <dgm:prSet/>
      <dgm:spPr/>
      <dgm:t>
        <a:bodyPr/>
        <a:lstStyle/>
        <a:p>
          <a:endParaRPr lang="en-US" noProof="0"/>
        </a:p>
      </dgm:t>
    </dgm:pt>
    <dgm:pt modelId="{13A0F13A-0E9C-424A-81AD-C809CB859F46}" type="pres">
      <dgm:prSet presAssocID="{2D2582C9-C894-4339-BDF7-D14939B916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82BAF-240B-41CD-A8C0-436D94F90DCC}" type="pres">
      <dgm:prSet presAssocID="{2D2582C9-C894-4339-BDF7-D14939B916CF}" presName="comp1" presStyleCnt="0"/>
      <dgm:spPr/>
    </dgm:pt>
    <dgm:pt modelId="{EA6BA574-952F-4803-9A8B-519136423145}" type="pres">
      <dgm:prSet presAssocID="{2D2582C9-C894-4339-BDF7-D14939B916CF}" presName="circle1" presStyleLbl="node1" presStyleIdx="0" presStyleCnt="3"/>
      <dgm:spPr/>
      <dgm:t>
        <a:bodyPr/>
        <a:lstStyle/>
        <a:p>
          <a:endParaRPr lang="en-US"/>
        </a:p>
      </dgm:t>
    </dgm:pt>
    <dgm:pt modelId="{18E8740B-9445-4F84-AC2B-EE9EA86D37FB}" type="pres">
      <dgm:prSet presAssocID="{2D2582C9-C894-4339-BDF7-D14939B916C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4CBA9-51D4-4234-BFAF-BE856F3DBF8A}" type="pres">
      <dgm:prSet presAssocID="{2D2582C9-C894-4339-BDF7-D14939B916CF}" presName="comp2" presStyleCnt="0"/>
      <dgm:spPr/>
    </dgm:pt>
    <dgm:pt modelId="{EAC8B9F1-B42F-4E0E-AD31-4A8881ED027C}" type="pres">
      <dgm:prSet presAssocID="{2D2582C9-C894-4339-BDF7-D14939B916CF}" presName="circle2" presStyleLbl="node1" presStyleIdx="1" presStyleCnt="3" custScaleX="104167"/>
      <dgm:spPr/>
      <dgm:t>
        <a:bodyPr/>
        <a:lstStyle/>
        <a:p>
          <a:endParaRPr lang="en-US"/>
        </a:p>
      </dgm:t>
    </dgm:pt>
    <dgm:pt modelId="{1E70A98B-B9BA-4A28-A6D6-0E547272C8B6}" type="pres">
      <dgm:prSet presAssocID="{2D2582C9-C894-4339-BDF7-D14939B916C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16E7-FA9D-4F3E-9317-5C183C36A1E4}" type="pres">
      <dgm:prSet presAssocID="{2D2582C9-C894-4339-BDF7-D14939B916CF}" presName="comp3" presStyleCnt="0"/>
      <dgm:spPr/>
    </dgm:pt>
    <dgm:pt modelId="{D26B771A-3204-413A-87B8-A128FC0C9BB3}" type="pres">
      <dgm:prSet presAssocID="{2D2582C9-C894-4339-BDF7-D14939B916CF}" presName="circle3" presStyleLbl="node1" presStyleIdx="2" presStyleCnt="3" custLinFactNeighborX="-782" custLinFactNeighborY="508"/>
      <dgm:spPr/>
      <dgm:t>
        <a:bodyPr/>
        <a:lstStyle/>
        <a:p>
          <a:endParaRPr lang="en-US"/>
        </a:p>
      </dgm:t>
    </dgm:pt>
    <dgm:pt modelId="{1C7D3406-A16B-4E5F-8CB7-492B80270436}" type="pres">
      <dgm:prSet presAssocID="{2D2582C9-C894-4339-BDF7-D14939B916C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EF6DF3-F4AB-4876-8728-7E274D192DDF}" type="presOf" srcId="{2D2582C9-C894-4339-BDF7-D14939B916CF}" destId="{13A0F13A-0E9C-424A-81AD-C809CB859F46}" srcOrd="0" destOrd="0" presId="urn:microsoft.com/office/officeart/2005/8/layout/venn2"/>
    <dgm:cxn modelId="{FC06F349-1727-4B45-8053-CAD2153F126D}" srcId="{2D2582C9-C894-4339-BDF7-D14939B916CF}" destId="{710BEE17-9089-48D0-89BF-EB4E1A30B710}" srcOrd="2" destOrd="0" parTransId="{809C6D15-72D1-417B-B4DE-647AC6C17C0C}" sibTransId="{676706A2-5397-4DAF-9442-12384FA38320}"/>
    <dgm:cxn modelId="{4AC1E96B-0B76-4357-B745-0FFAA9F99D6D}" srcId="{2D2582C9-C894-4339-BDF7-D14939B916CF}" destId="{06E74969-F244-49CC-84A8-A39541A1EABA}" srcOrd="1" destOrd="0" parTransId="{BED6CCB5-2A4A-4D02-BC42-DEEA494248E3}" sibTransId="{A9D6C52B-5042-425C-821D-81C28F845784}"/>
    <dgm:cxn modelId="{E92DC090-74D3-4ABB-8DD7-E60F5921CC67}" type="presOf" srcId="{06E74969-F244-49CC-84A8-A39541A1EABA}" destId="{1E70A98B-B9BA-4A28-A6D6-0E547272C8B6}" srcOrd="1" destOrd="0" presId="urn:microsoft.com/office/officeart/2005/8/layout/venn2"/>
    <dgm:cxn modelId="{06218A97-DD48-494A-976B-D3C566FC5F86}" type="presOf" srcId="{710BEE17-9089-48D0-89BF-EB4E1A30B710}" destId="{D26B771A-3204-413A-87B8-A128FC0C9BB3}" srcOrd="0" destOrd="0" presId="urn:microsoft.com/office/officeart/2005/8/layout/venn2"/>
    <dgm:cxn modelId="{437AFA53-1108-498E-87F9-57E943F64B02}" srcId="{2D2582C9-C894-4339-BDF7-D14939B916CF}" destId="{EEBF5262-F787-4B7E-BACF-4123AD22D915}" srcOrd="0" destOrd="0" parTransId="{BC821601-F94D-4A71-94E4-8712924DE301}" sibTransId="{ECBE339F-9D56-4FB1-9106-939F2ECA850A}"/>
    <dgm:cxn modelId="{90F41F8B-5518-4CD6-ADC3-931EF3E63509}" type="presOf" srcId="{710BEE17-9089-48D0-89BF-EB4E1A30B710}" destId="{1C7D3406-A16B-4E5F-8CB7-492B80270436}" srcOrd="1" destOrd="0" presId="urn:microsoft.com/office/officeart/2005/8/layout/venn2"/>
    <dgm:cxn modelId="{5EDB3DF9-E092-4F8D-8C1A-880A32CF9099}" type="presOf" srcId="{EEBF5262-F787-4B7E-BACF-4123AD22D915}" destId="{EA6BA574-952F-4803-9A8B-519136423145}" srcOrd="0" destOrd="0" presId="urn:microsoft.com/office/officeart/2005/8/layout/venn2"/>
    <dgm:cxn modelId="{C2FB72E7-075B-4EEA-8724-56C9F59702B2}" type="presOf" srcId="{EEBF5262-F787-4B7E-BACF-4123AD22D915}" destId="{18E8740B-9445-4F84-AC2B-EE9EA86D37FB}" srcOrd="1" destOrd="0" presId="urn:microsoft.com/office/officeart/2005/8/layout/venn2"/>
    <dgm:cxn modelId="{95F6CBBE-04F9-4EF6-835E-05C9A70C263B}" type="presOf" srcId="{06E74969-F244-49CC-84A8-A39541A1EABA}" destId="{EAC8B9F1-B42F-4E0E-AD31-4A8881ED027C}" srcOrd="0" destOrd="0" presId="urn:microsoft.com/office/officeart/2005/8/layout/venn2"/>
    <dgm:cxn modelId="{9A6E699A-F5DF-4EA0-9DE3-9E724A62149C}" type="presParOf" srcId="{13A0F13A-0E9C-424A-81AD-C809CB859F46}" destId="{C3E82BAF-240B-41CD-A8C0-436D94F90DCC}" srcOrd="0" destOrd="0" presId="urn:microsoft.com/office/officeart/2005/8/layout/venn2"/>
    <dgm:cxn modelId="{23E9C3DA-5A4E-40D6-A8F5-34E931FE625E}" type="presParOf" srcId="{C3E82BAF-240B-41CD-A8C0-436D94F90DCC}" destId="{EA6BA574-952F-4803-9A8B-519136423145}" srcOrd="0" destOrd="0" presId="urn:microsoft.com/office/officeart/2005/8/layout/venn2"/>
    <dgm:cxn modelId="{97340D42-E3CF-438C-9672-37A24B5FC7C8}" type="presParOf" srcId="{C3E82BAF-240B-41CD-A8C0-436D94F90DCC}" destId="{18E8740B-9445-4F84-AC2B-EE9EA86D37FB}" srcOrd="1" destOrd="0" presId="urn:microsoft.com/office/officeart/2005/8/layout/venn2"/>
    <dgm:cxn modelId="{454764FA-A941-4E8A-9012-8BEF60AA8B1F}" type="presParOf" srcId="{13A0F13A-0E9C-424A-81AD-C809CB859F46}" destId="{C854CBA9-51D4-4234-BFAF-BE856F3DBF8A}" srcOrd="1" destOrd="0" presId="urn:microsoft.com/office/officeart/2005/8/layout/venn2"/>
    <dgm:cxn modelId="{9B0E2741-2742-49BA-AD4C-E68556172E21}" type="presParOf" srcId="{C854CBA9-51D4-4234-BFAF-BE856F3DBF8A}" destId="{EAC8B9F1-B42F-4E0E-AD31-4A8881ED027C}" srcOrd="0" destOrd="0" presId="urn:microsoft.com/office/officeart/2005/8/layout/venn2"/>
    <dgm:cxn modelId="{5049775D-150E-45ED-9C1E-D84370BF5261}" type="presParOf" srcId="{C854CBA9-51D4-4234-BFAF-BE856F3DBF8A}" destId="{1E70A98B-B9BA-4A28-A6D6-0E547272C8B6}" srcOrd="1" destOrd="0" presId="urn:microsoft.com/office/officeart/2005/8/layout/venn2"/>
    <dgm:cxn modelId="{BBF40C68-5D89-4D0B-823D-22BE9F37BFF5}" type="presParOf" srcId="{13A0F13A-0E9C-424A-81AD-C809CB859F46}" destId="{86D516E7-FA9D-4F3E-9317-5C183C36A1E4}" srcOrd="2" destOrd="0" presId="urn:microsoft.com/office/officeart/2005/8/layout/venn2"/>
    <dgm:cxn modelId="{7427C9FE-3499-4E36-AD0E-70CB23698E4E}" type="presParOf" srcId="{86D516E7-FA9D-4F3E-9317-5C183C36A1E4}" destId="{D26B771A-3204-413A-87B8-A128FC0C9BB3}" srcOrd="0" destOrd="0" presId="urn:microsoft.com/office/officeart/2005/8/layout/venn2"/>
    <dgm:cxn modelId="{ACE80988-07FC-49B1-8528-CB12F8023EFF}" type="presParOf" srcId="{86D516E7-FA9D-4F3E-9317-5C183C36A1E4}" destId="{1C7D3406-A16B-4E5F-8CB7-492B802704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BA574-952F-4803-9A8B-519136423145}">
      <dsp:nvSpPr>
        <dsp:cNvPr id="0" name=""/>
        <dsp:cNvSpPr/>
      </dsp:nvSpPr>
      <dsp:spPr>
        <a:xfrm>
          <a:off x="0" y="293092"/>
          <a:ext cx="5266928" cy="5266928"/>
        </a:xfrm>
        <a:prstGeom prst="ellipse">
          <a:avLst/>
        </a:prstGeom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>
              <a:solidFill>
                <a:schemeClr val="tx1"/>
              </a:solidFill>
            </a:rPr>
            <a:t>Global</a:t>
          </a:r>
          <a:endParaRPr lang="en-US" sz="3200" b="1" kern="1200" noProof="0" dirty="0">
            <a:solidFill>
              <a:schemeClr val="tx1"/>
            </a:solidFill>
          </a:endParaRPr>
        </a:p>
      </dsp:txBody>
      <dsp:txXfrm>
        <a:off x="1713068" y="556438"/>
        <a:ext cx="1840791" cy="790039"/>
      </dsp:txXfrm>
    </dsp:sp>
    <dsp:sp modelId="{EAC8B9F1-B42F-4E0E-AD31-4A8881ED027C}">
      <dsp:nvSpPr>
        <dsp:cNvPr id="0" name=""/>
        <dsp:cNvSpPr/>
      </dsp:nvSpPr>
      <dsp:spPr>
        <a:xfrm>
          <a:off x="576063" y="1609824"/>
          <a:ext cx="4114800" cy="3950196"/>
        </a:xfrm>
        <a:prstGeom prst="ellipse">
          <a:avLst/>
        </a:prstGeom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>
              <a:solidFill>
                <a:schemeClr val="tx1"/>
              </a:solidFill>
            </a:rPr>
            <a:t>Regional</a:t>
          </a:r>
          <a:endParaRPr lang="en-US" sz="3200" b="1" kern="1200" noProof="0" dirty="0">
            <a:solidFill>
              <a:schemeClr val="tx1"/>
            </a:solidFill>
          </a:endParaRPr>
        </a:p>
      </dsp:txBody>
      <dsp:txXfrm>
        <a:off x="1674715" y="1856711"/>
        <a:ext cx="1917497" cy="740661"/>
      </dsp:txXfrm>
    </dsp:sp>
    <dsp:sp modelId="{D26B771A-3204-413A-87B8-A128FC0C9BB3}">
      <dsp:nvSpPr>
        <dsp:cNvPr id="0" name=""/>
        <dsp:cNvSpPr/>
      </dsp:nvSpPr>
      <dsp:spPr>
        <a:xfrm>
          <a:off x="1296138" y="2939934"/>
          <a:ext cx="2633464" cy="2633464"/>
        </a:xfrm>
        <a:prstGeom prst="ellipse">
          <a:avLst/>
        </a:prstGeom>
        <a:solidFill>
          <a:srgbClr val="FF0000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>
              <a:solidFill>
                <a:schemeClr val="tx1"/>
              </a:solidFill>
            </a:rPr>
            <a:t>Local</a:t>
          </a:r>
          <a:endParaRPr lang="en-US" sz="3200" b="1" kern="1200" noProof="0" dirty="0">
            <a:solidFill>
              <a:schemeClr val="tx1"/>
            </a:solidFill>
          </a:endParaRPr>
        </a:p>
      </dsp:txBody>
      <dsp:txXfrm>
        <a:off x="1681800" y="3598300"/>
        <a:ext cx="1862140" cy="1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6 Imagen" descr="P10205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97252"/>
            <a:ext cx="1547664" cy="1160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F62A-EF0F-43BC-8B86-A48316FDC26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3D09-47E1-4F53-889B-492141BDF70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6 Imagen" descr="P102059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5AAD-4E34-4A6D-91C0-DD5E605B635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6450-BE3D-4231-9D84-D56AE5CD730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-wcmc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batforbusiness.org/" TargetMode="External"/><Relationship Id="rId4" Type="http://schemas.openxmlformats.org/officeDocument/2006/relationships/hyperlink" Target="http://www.preventionweb.net/english/maps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Earth Observation Support for Tourism:</a:t>
            </a:r>
          </a:p>
          <a:p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view from the end user</a:t>
            </a:r>
          </a:p>
          <a:p>
            <a:endParaRPr 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Deirdre Shurland, Coordinator – Caribbean Initiative</a:t>
            </a:r>
          </a:p>
          <a:p>
            <a:r>
              <a:rPr lang="en-US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IUCN Regional Office for Mesoamerica &amp; the Caribbean Initiative</a:t>
            </a:r>
          </a:p>
        </p:txBody>
      </p:sp>
      <p:pic>
        <p:nvPicPr>
          <p:cNvPr id="5" name="4 Imagen" descr="iucn_low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7232"/>
            <a:ext cx="1399796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594" y="5672370"/>
            <a:ext cx="1045468" cy="104546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1979712" y="5445359"/>
            <a:ext cx="1944216" cy="1412641"/>
            <a:chOff x="2339752" y="5266011"/>
            <a:chExt cx="1944216" cy="1412641"/>
          </a:xfrm>
        </p:grpSpPr>
        <p:pic>
          <p:nvPicPr>
            <p:cNvPr id="24580" name="Picture 4" descr="Twitter_newbir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5266011"/>
              <a:ext cx="1273324" cy="1273324"/>
            </a:xfrm>
            <a:prstGeom prst="rect">
              <a:avLst/>
            </a:prstGeom>
            <a:noFill/>
          </p:spPr>
        </p:pic>
        <p:sp>
          <p:nvSpPr>
            <p:cNvPr id="8" name="7 CuadroTexto"/>
            <p:cNvSpPr txBox="1"/>
            <p:nvPr/>
          </p:nvSpPr>
          <p:spPr>
            <a:xfrm>
              <a:off x="2339752" y="630932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IUCN_Caribbean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580112" y="6334780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www.iucn.org/caribe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Questions:</a:t>
            </a:r>
            <a:endParaRPr lang="en-U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874220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US" sz="2400" dirty="0" smtClean="0"/>
              <a:t>To what extent should </a:t>
            </a:r>
            <a:r>
              <a:rPr lang="en-US" sz="2400" dirty="0" smtClean="0"/>
              <a:t>island states continue to invest in </a:t>
            </a:r>
            <a:r>
              <a:rPr lang="en-US" sz="2400" dirty="0" smtClean="0"/>
              <a:t>1º data </a:t>
            </a:r>
            <a:r>
              <a:rPr lang="en-US" sz="2400" dirty="0" smtClean="0"/>
              <a:t>assembly, collation and analysis or rely on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databases and tools?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n-US" sz="2400" smtClean="0"/>
              <a:t>How </a:t>
            </a:r>
            <a:r>
              <a:rPr lang="en-US" sz="2400" dirty="0" smtClean="0"/>
              <a:t>accessible should these be to states? Free? Minimal cost recovery? Market prices?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n-US" sz="2400" dirty="0" smtClean="0"/>
              <a:t>What is the progress on more user friendly interfaces and online data bases:</a:t>
            </a:r>
          </a:p>
          <a:p>
            <a:pPr marL="817563" lvl="1" indent="-360363">
              <a:buFont typeface="Calibri" pitchFamily="34" charset="0"/>
              <a:buChar char="–"/>
            </a:pPr>
            <a:r>
              <a:rPr lang="en-US" sz="2200" dirty="0" smtClean="0"/>
              <a:t>Dynamic tools</a:t>
            </a:r>
          </a:p>
          <a:p>
            <a:pPr marL="817563" lvl="1" indent="-360363">
              <a:buFont typeface="Calibri" pitchFamily="34" charset="0"/>
              <a:buChar char="–"/>
            </a:pPr>
            <a:r>
              <a:rPr lang="en-US" sz="2200" dirty="0" smtClean="0"/>
              <a:t>3D analyses</a:t>
            </a:r>
          </a:p>
          <a:p>
            <a:pPr marL="817563" lvl="1" indent="-360363">
              <a:buFont typeface="Calibri" pitchFamily="34" charset="0"/>
              <a:buChar char="–"/>
            </a:pPr>
            <a:r>
              <a:rPr lang="en-US" sz="2200" dirty="0" smtClean="0"/>
              <a:t>Consolidation of databases across agencies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WHO are the key</a:t>
            </a:r>
            <a:br>
              <a:rPr 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 “End Users”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162252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PUBLIC SECTOR:</a:t>
            </a:r>
          </a:p>
          <a:p>
            <a:pPr marL="442913" indent="-26193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Decision-Makers (politicians, parliamentarians)</a:t>
            </a:r>
          </a:p>
          <a:p>
            <a:pPr marL="442913" indent="-261938">
              <a:buFont typeface="Calibri" pitchFamily="34" charset="0"/>
              <a:buChar char="–"/>
            </a:pPr>
            <a:r>
              <a:rPr lang="en-US" sz="1800" b="1" dirty="0" smtClean="0">
                <a:solidFill>
                  <a:srgbClr val="FF0000"/>
                </a:solidFill>
              </a:rPr>
              <a:t>Planners, analysts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PRIVATE SECTOR: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Financiers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b="1" dirty="0" smtClean="0">
                <a:solidFill>
                  <a:srgbClr val="FF0000"/>
                </a:solidFill>
              </a:rPr>
              <a:t>Planners, Architects, Designers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Managers, staff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Tour Operators (Int´l)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COMMUNITY: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Farmers, fishers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Local tour operators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Divers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bg1"/>
                </a:solidFill>
              </a:rPr>
              <a:t>Youth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7 Imagen" descr="TNC-Cbean_Marine-Conservn-Import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054" y="0"/>
            <a:ext cx="3132916" cy="2420888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3419872" y="2420887"/>
            <a:ext cx="5724128" cy="4437113"/>
            <a:chOff x="3399809" y="2388953"/>
            <a:chExt cx="5367604" cy="4208121"/>
          </a:xfrm>
        </p:grpSpPr>
        <p:pic>
          <p:nvPicPr>
            <p:cNvPr id="27652" name="Picture 4" descr="Threatened coral richness (number of species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9809" y="2388953"/>
              <a:ext cx="5367604" cy="4208121"/>
            </a:xfrm>
            <a:prstGeom prst="rect">
              <a:avLst/>
            </a:prstGeom>
            <a:noFill/>
          </p:spPr>
        </p:pic>
        <p:sp>
          <p:nvSpPr>
            <p:cNvPr id="14" name="13 CuadroTexto"/>
            <p:cNvSpPr txBox="1"/>
            <p:nvPr/>
          </p:nvSpPr>
          <p:spPr>
            <a:xfrm>
              <a:off x="6372200" y="6140327"/>
              <a:ext cx="2088232" cy="40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smtClean="0"/>
                <a:t>Source: IUCN Red List – Coral Richness</a:t>
              </a:r>
              <a:endParaRPr lang="en-US" sz="11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059832" y="1"/>
            <a:ext cx="3096344" cy="2451084"/>
            <a:chOff x="3059832" y="1"/>
            <a:chExt cx="3096344" cy="2451084"/>
          </a:xfrm>
        </p:grpSpPr>
        <p:pic>
          <p:nvPicPr>
            <p:cNvPr id="10" name="9 Imagen" descr="WRI-stl_vuln_previe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832" y="1"/>
              <a:ext cx="3096344" cy="2380314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3851920" y="220486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Source: WRI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83968" cy="3284984"/>
          </a:xfrm>
          <a:solidFill>
            <a:schemeClr val="bg1">
              <a:alpha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Interactive: Global Islands Database</a:t>
            </a:r>
          </a:p>
          <a:p>
            <a:r>
              <a:rPr lang="en-US" sz="2600" b="1" dirty="0" smtClean="0"/>
              <a:t>Partnership: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UNEP WCMC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CBD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Italian Ministry of Foreign Affairs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GLISPA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Global Islands Network (GIN)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Etc.</a:t>
            </a:r>
          </a:p>
          <a:p>
            <a:pPr marL="179388" indent="-179388"/>
            <a:r>
              <a:rPr lang="en-US" sz="1800" dirty="0" smtClean="0"/>
              <a:t>http://gid.unep-wcmc.org/</a:t>
            </a:r>
            <a:endParaRPr lang="en-US" sz="1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27990" b="7751"/>
          <a:stretch>
            <a:fillRect/>
          </a:stretch>
        </p:blipFill>
        <p:spPr bwMode="auto">
          <a:xfrm>
            <a:off x="0" y="325760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Marcador de texto"/>
          <p:cNvSpPr txBox="1">
            <a:spLocks/>
          </p:cNvSpPr>
          <p:nvPr/>
        </p:nvSpPr>
        <p:spPr>
          <a:xfrm>
            <a:off x="4283968" y="0"/>
            <a:ext cx="4860032" cy="328498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Examples of Biodiversity Interactive Databases: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/>
              <a:t>UNEP </a:t>
            </a:r>
            <a:r>
              <a:rPr lang="en-US" sz="1700" dirty="0" smtClean="0"/>
              <a:t>World Conservation Monitoring Centre: </a:t>
            </a:r>
            <a:r>
              <a:rPr lang="en-US" sz="1700" dirty="0">
                <a:hlinkClick r:id="rId3"/>
              </a:rPr>
              <a:t>http://www.unep-wcmc.org</a:t>
            </a:r>
            <a:r>
              <a:rPr lang="en-US" sz="1700" dirty="0" smtClean="0">
                <a:hlinkClick r:id="rId3"/>
              </a:rPr>
              <a:t>/</a:t>
            </a:r>
            <a:endParaRPr lang="en-US" sz="1700" dirty="0" smtClean="0"/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ISDR´s Global Risk Data Platform</a:t>
            </a:r>
            <a:r>
              <a:rPr lang="en-US" sz="1700" dirty="0" smtClean="0"/>
              <a:t>: </a:t>
            </a:r>
            <a:r>
              <a:rPr lang="en-US" sz="1700" dirty="0" smtClean="0">
                <a:hlinkClick r:id="rId4"/>
              </a:rPr>
              <a:t>http://www.preventionweb.net/english/maps/index.php</a:t>
            </a:r>
            <a:endParaRPr lang="en-US" sz="1700" dirty="0" smtClean="0"/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 smtClean="0"/>
              <a:t>World Database on Protected Areas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ProtectedPlanet.net: searchable by country</a:t>
            </a:r>
          </a:p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Biodiversity Assessment Tool (IBAT):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www.ibatforbusiness.org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>
              <a:spcBef>
                <a:spcPct val="20000"/>
              </a:spcBef>
            </a:pPr>
            <a:r>
              <a:rPr lang="en-US" sz="1700" dirty="0" smtClean="0"/>
              <a:t>US Gov Agencies: e.g. NOAA, USGS, NHC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Challenges: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Data resolution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Poor coverage in some islands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Dated information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Multiple data locations and sites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user-friendly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Costly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Inaccessible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3563888" y="332656"/>
          <a:ext cx="5266928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5616" y="548680"/>
            <a:ext cx="6912768" cy="5832648"/>
          </a:xfrm>
          <a:solidFill>
            <a:schemeClr val="bg1">
              <a:alpha val="46000"/>
            </a:schemeClr>
          </a:solidFill>
        </p:spPr>
        <p:txBody>
          <a:bodyPr>
            <a:normAutofit lnSpcReduction="10000"/>
          </a:bodyPr>
          <a:lstStyle/>
          <a:p>
            <a:pPr marL="179388" indent="-179388"/>
            <a:r>
              <a:rPr lang="en-US" sz="2800" dirty="0" smtClean="0"/>
              <a:t>“Views”: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/>
              <a:t>PUBLIC SECTOR: national patrimony, economic opportunity</a:t>
            </a:r>
          </a:p>
          <a:p>
            <a:pPr marL="442913" indent="-261938">
              <a:buFont typeface="Calibri" pitchFamily="34" charset="0"/>
              <a:buChar char="–"/>
            </a:pPr>
            <a:r>
              <a:rPr lang="en-US" sz="1800" dirty="0" smtClean="0"/>
              <a:t>Decision-Makers (politicians, parliamentarians)</a:t>
            </a:r>
          </a:p>
          <a:p>
            <a:pPr marL="442913" indent="-261938">
              <a:buFont typeface="Calibri" pitchFamily="34" charset="0"/>
              <a:buChar char="–"/>
            </a:pPr>
            <a:r>
              <a:rPr lang="en-US" sz="1800" dirty="0" smtClean="0"/>
              <a:t>Planners, analysts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/>
              <a:t>PRIVATE SECTOR: Real estate, property, development opportunity, 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Financiers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Planners, Architects, Designers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Managers, staff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Tour Operators (Int´l)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800" dirty="0" smtClean="0"/>
              <a:t>COMMUNITY: Resource, livelihoods, tradition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Farmers, fishers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Local tour operators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Divers</a:t>
            </a:r>
          </a:p>
          <a:p>
            <a:pPr marL="636588" lvl="1" indent="-179388">
              <a:buFont typeface="Calibri" pitchFamily="34" charset="0"/>
              <a:buChar char="–"/>
            </a:pPr>
            <a:r>
              <a:rPr lang="en-US" sz="1800" dirty="0" smtClean="0"/>
              <a:t>Youth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4258816" cy="1412776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IUCN Caribbean Initiative as “end user”: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87208" cy="393811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Core focus on conservation of biodiversity</a:t>
            </a:r>
          </a:p>
          <a:p>
            <a:pPr marL="442913" indent="-442913">
              <a:buFont typeface="Arial" pitchFamily="34" charset="0"/>
              <a:buChar char="•"/>
            </a:pPr>
            <a:r>
              <a:rPr lang="en-US" sz="3200" dirty="0" smtClean="0"/>
              <a:t>Influencing policy</a:t>
            </a:r>
          </a:p>
          <a:p>
            <a:pPr marL="442913" indent="-442913">
              <a:buFont typeface="Arial" pitchFamily="34" charset="0"/>
              <a:buChar char="•"/>
            </a:pPr>
            <a:r>
              <a:rPr lang="en-US" sz="3200" dirty="0" smtClean="0"/>
              <a:t>Changing behaviours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Ecosystem based approaches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Results on the ground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Continuous learning and knowledge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3008313" cy="1162050"/>
          </a:xfrm>
        </p:spPr>
        <p:txBody>
          <a:bodyPr anchor="ctr">
            <a:normAutofit/>
          </a:bodyPr>
          <a:lstStyle/>
          <a:p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PURPOSE: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59632" y="980728"/>
            <a:ext cx="6624736" cy="5688632"/>
          </a:xfrm>
          <a:solidFill>
            <a:schemeClr val="bg1">
              <a:alpha val="41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Goals for the 2011 – 2020 CBD Strategic Plan: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Address the </a:t>
            </a:r>
            <a:r>
              <a:rPr lang="en-US" sz="2400" b="1" u="sng" dirty="0" smtClean="0"/>
              <a:t>underlying causes </a:t>
            </a:r>
            <a:r>
              <a:rPr lang="en-US" sz="2400" dirty="0" smtClean="0"/>
              <a:t>of biodiversity loss by mainstreaming biodiversity across government and society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Reduce the </a:t>
            </a:r>
            <a:r>
              <a:rPr lang="en-US" sz="2400" b="1" u="sng" dirty="0" smtClean="0"/>
              <a:t>direct pressures </a:t>
            </a:r>
            <a:r>
              <a:rPr lang="en-US" sz="2400" dirty="0" smtClean="0"/>
              <a:t>on biodiversity and promote sustainable 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improve the </a:t>
            </a:r>
            <a:r>
              <a:rPr lang="en-US" sz="2400" b="1" u="sng" dirty="0" smtClean="0"/>
              <a:t>status of biodiversity</a:t>
            </a:r>
            <a:r>
              <a:rPr lang="en-US" sz="2400" u="sng" dirty="0" smtClean="0"/>
              <a:t> </a:t>
            </a:r>
            <a:r>
              <a:rPr lang="en-US" sz="2400" dirty="0" smtClean="0"/>
              <a:t>by safeguarding ecosystems, species and genetic diversity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Enhance the benefits to all from biodiversity and </a:t>
            </a:r>
            <a:r>
              <a:rPr lang="en-US" sz="2400" b="1" u="sng" dirty="0" smtClean="0"/>
              <a:t>ecosystem services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/>
              <a:t>Enhance Implementation through participatory </a:t>
            </a:r>
            <a:r>
              <a:rPr lang="en-US" sz="2400" b="1" u="sng" dirty="0" smtClean="0"/>
              <a:t>planning, knowledge management and capacity building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CBD Actions: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  <a:solidFill>
            <a:schemeClr val="bg1">
              <a:alpha val="41000"/>
            </a:schemeClr>
          </a:solidFill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3200" dirty="0" smtClean="0"/>
              <a:t>Communication: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3200" dirty="0" smtClean="0"/>
              <a:t>Education and awareness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3200" dirty="0" smtClean="0"/>
              <a:t>Appropriate incentive measures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3200" dirty="0" smtClean="0"/>
              <a:t>Institutional changes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3200" dirty="0" smtClean="0"/>
              <a:t>Targets:</a:t>
            </a:r>
          </a:p>
          <a:p>
            <a:pPr marL="803275" lvl="1" indent="-346075">
              <a:buFont typeface="Calibri" pitchFamily="34" charset="0"/>
              <a:buChar char="–"/>
              <a:tabLst>
                <a:tab pos="623888" algn="l"/>
              </a:tabLst>
            </a:pPr>
            <a:r>
              <a:rPr lang="en-US" sz="2400" dirty="0" smtClean="0"/>
              <a:t>Local authorities, parliamentarians, business, youth, scientific community, NGOs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IUCN support: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283152" cy="3362052"/>
          </a:xfrm>
          <a:solidFill>
            <a:schemeClr val="bg1">
              <a:alpha val="41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Focus on ecosystem based approaches: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200" dirty="0" smtClean="0"/>
              <a:t>Island ecosystems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200" dirty="0" smtClean="0"/>
              <a:t>Continuum between watersheds &amp; coasts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200" dirty="0" smtClean="0"/>
              <a:t>Management units e.g. river basins, watersheds, reef complexes, protected areas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200" dirty="0" smtClean="0"/>
              <a:t>Diverse and functional management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480</Words>
  <Application>Microsoft Office PowerPoint</Application>
  <PresentationFormat>Presentación en pantalla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Diseño personalizado</vt:lpstr>
      <vt:lpstr>Diapositiva 1</vt:lpstr>
      <vt:lpstr>WHO are the key Data “End Users”</vt:lpstr>
      <vt:lpstr>Diapositiva 3</vt:lpstr>
      <vt:lpstr>Challenges:</vt:lpstr>
      <vt:lpstr>Diapositiva 5</vt:lpstr>
      <vt:lpstr>IUCN Caribbean Initiative as “end user”:</vt:lpstr>
      <vt:lpstr>PURPOSE:</vt:lpstr>
      <vt:lpstr>CBD Actions:</vt:lpstr>
      <vt:lpstr>IUCN support:</vt:lpstr>
      <vt:lpstr>Questions: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Dshurland</dc:creator>
  <cp:lastModifiedBy>Dshurland</cp:lastModifiedBy>
  <cp:revision>41</cp:revision>
  <dcterms:created xsi:type="dcterms:W3CDTF">2011-03-06T23:10:10Z</dcterms:created>
  <dcterms:modified xsi:type="dcterms:W3CDTF">2011-03-09T14:44:50Z</dcterms:modified>
</cp:coreProperties>
</file>